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CAEF187-5CB6-4BAC-AC0F-FBB690C06C7D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79B4-18A4-4C34-9D0B-717EB384B734}" type="datetimeFigureOut">
              <a:rPr lang="fr-CA" smtClean="0"/>
              <a:t>2022-07-25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E3D-B47F-4E8C-8E1F-BE55B1B9FA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080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5879-E743-4A0B-A776-0F2A19455D1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8957-C67E-4151-A3B2-CF89AF3A32D2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1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95F9-C99B-49FF-BC87-F25AA0E8A4C3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9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D22-2852-40C0-AFC0-D269E13072C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83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6B28-CFC8-4732-B06B-34A3EEE00482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5C1A-628E-4638-8A37-6EA060E176A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1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0A5A-B7CC-4B9E-8FB8-FDCAACE90486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9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C4B1-4A00-4915-B730-B0DFC358A333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9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87B52AD-6DAF-4A0E-BE11-494EEE20F781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6265-95AF-4CFD-93EA-63E7A487024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1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B81-E5EC-47CC-B4D3-B8F8070A7DE1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BFD-4FE7-41AD-844B-60A7D9106CB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4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9F-1154-48E9-AF2B-10FCEED84B57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0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519-7013-4532-A521-821E0337DB09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5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7F35-B5B2-4A65-9ABB-1FC20412BB6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78C-2E1F-4724-9D69-1E90F7DCBED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6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E44C-6C41-4ACB-9794-6AA0F6C9B5C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0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06E0-D00D-41BF-A985-1A3AA667BC64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13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jp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hyperlink" Target="http://laboragora.com/index.php/2020/05/18/idees-recues-sur-les-biais-cognitifs/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6.jpg"/><Relationship Id="rId5" Type="http://schemas.openxmlformats.org/officeDocument/2006/relationships/tags" Target="../tags/tag28.xml"/><Relationship Id="rId10" Type="http://schemas.openxmlformats.org/officeDocument/2006/relationships/hyperlink" Target="http://www.publicdomainpictures.net/view-image.php?image=161501&amp;picture=&amp;jazyk=ES" TargetMode="External"/><Relationship Id="rId4" Type="http://schemas.openxmlformats.org/officeDocument/2006/relationships/tags" Target="../tags/tag27.xml"/><Relationship Id="rId9" Type="http://schemas.openxmlformats.org/officeDocument/2006/relationships/image" Target="../media/image5.jpg"/><Relationship Id="rId14" Type="http://schemas.openxmlformats.org/officeDocument/2006/relationships/hyperlink" Target="https://www.skalduggery.com/category/criminal-justice/polic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irmiers.com/les-grands-dossiers/les-grands-dossiers/ici-haute-couture-equip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pfvalblog.blogspot.com/2013/12/la-solidarite-en-cours-de-fle.html" TargetMode="Externa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F273A-8680-4299-88CD-A80BEDC42E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 2</a:t>
            </a:r>
            <a:r>
              <a:rPr lang="fr-CA" baseline="30000" dirty="0"/>
              <a:t>e</a:t>
            </a:r>
            <a:r>
              <a:rPr lang="fr-CA" dirty="0"/>
              <a:t> front au cœur</a:t>
            </a:r>
            <a:br>
              <a:rPr lang="fr-CA" dirty="0"/>
            </a:br>
            <a:r>
              <a:rPr lang="fr-CA" dirty="0"/>
              <a:t>des négociations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6C37BF-DA7D-483E-A319-9F4CA328EB08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 dirty="0"/>
              <a:t>Conseil fédéral FIM mai 2022</a:t>
            </a:r>
          </a:p>
          <a:p>
            <a:endParaRPr lang="fr-CA" dirty="0"/>
          </a:p>
        </p:txBody>
      </p:sp>
      <p:pic>
        <p:nvPicPr>
          <p:cNvPr id="5" name="Image 4" descr="Une image contenant texte, matériel&#10;&#10;Description générée automatiquement">
            <a:extLst>
              <a:ext uri="{FF2B5EF4-FFF2-40B4-BE49-F238E27FC236}">
                <a16:creationId xmlns:a16="http://schemas.microsoft.com/office/drawing/2014/main" id="{8FFEA07C-B7C9-4A37-8AD7-F4A6C76C9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4741" cy="183605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8A2D55-C85A-480A-8565-54BAE8B2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1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88D70-D10D-4543-A2A8-F83C23A9C1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 CISP va plus loin…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9F9B94-78E2-4341-AC04-238644AF2264}"/>
              </a:ext>
            </a:extLst>
          </p:cNvPr>
          <p:cNvSpPr>
            <a:spLocks noGrp="1"/>
          </p:cNvSpPr>
          <p:nvPr>
            <p:ph type="body" sz="half" idx="18"/>
            <p:custDataLst>
              <p:tags r:id="rId2"/>
            </p:custDataLst>
          </p:nvPr>
        </p:nvSpPr>
        <p:spPr>
          <a:xfrm>
            <a:off x="539130" y="4207938"/>
            <a:ext cx="3433430" cy="17946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CA" sz="2800" dirty="0">
                <a:solidFill>
                  <a:schemeClr val="bg1"/>
                </a:solidFill>
                <a:cs typeface="Calibri" panose="020F0502020204030204" pitchFamily="34" charset="0"/>
              </a:rPr>
              <a:t>En plus du 18 $ l’heure et de la SST, le CISP choisit de coordonner un 3</a:t>
            </a:r>
            <a:r>
              <a:rPr lang="fr-CA" sz="2800" baseline="30000" dirty="0">
                <a:solidFill>
                  <a:schemeClr val="bg1"/>
                </a:solidFill>
                <a:cs typeface="Calibri" panose="020F0502020204030204" pitchFamily="34" charset="0"/>
              </a:rPr>
              <a:t>e</a:t>
            </a:r>
            <a:r>
              <a:rPr lang="fr-CA" sz="2800" dirty="0">
                <a:solidFill>
                  <a:schemeClr val="bg1"/>
                </a:solidFill>
                <a:cs typeface="Calibri" panose="020F0502020204030204" pitchFamily="34" charset="0"/>
              </a:rPr>
              <a:t> sujet identifié à la suite de la tournée des équipes de travail</a:t>
            </a:r>
          </a:p>
          <a:p>
            <a:endParaRPr lang="fr-CA" dirty="0"/>
          </a:p>
        </p:txBody>
      </p:sp>
      <p:pic>
        <p:nvPicPr>
          <p:cNvPr id="26" name="Espace réservé pour une image  25" descr="Une image contenant intérieur, noir, argent&#10;&#10;Description générée automatiquement">
            <a:extLst>
              <a:ext uri="{FF2B5EF4-FFF2-40B4-BE49-F238E27FC236}">
                <a16:creationId xmlns:a16="http://schemas.microsoft.com/office/drawing/2014/main" id="{E6DAE940-9B0A-4715-8254-0C71169FE04B}"/>
              </a:ext>
            </a:extLst>
          </p:cNvPr>
          <p:cNvPicPr>
            <a:picLocks noGrp="1" noChangeAspect="1"/>
          </p:cNvPicPr>
          <p:nvPr>
            <p:ph type="pic" idx="21"/>
            <p:custDataLst>
              <p:tags r:id="rId3"/>
            </p:custDataLst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2694" b="12694"/>
          <a:stretch>
            <a:fillRect/>
          </a:stretch>
        </p:blipFill>
        <p:spPr>
          <a:xfrm>
            <a:off x="4356700" y="2336873"/>
            <a:ext cx="3063240" cy="1524000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2E4582F-ACF0-429A-AA43-FA7D14EFD334}"/>
              </a:ext>
            </a:extLst>
          </p:cNvPr>
          <p:cNvSpPr>
            <a:spLocks noGrp="1"/>
          </p:cNvSpPr>
          <p:nvPr>
            <p:ph type="body" sz="half" idx="19"/>
            <p:custDataLst>
              <p:tags r:id="rId4"/>
            </p:custDataLst>
          </p:nvPr>
        </p:nvSpPr>
        <p:spPr>
          <a:xfrm>
            <a:off x="4352643" y="4202009"/>
            <a:ext cx="3067297" cy="164365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fr-CA" sz="2400" dirty="0">
                <a:solidFill>
                  <a:schemeClr val="bg1"/>
                </a:solidFill>
                <a:cs typeface="Calibri" panose="020F0502020204030204" pitchFamily="34" charset="0"/>
              </a:rPr>
              <a:t>La déjudiciarisation sera ajoutée au cahier des demandes coordonnées</a:t>
            </a:r>
          </a:p>
          <a:p>
            <a:endParaRPr lang="fr-CA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B5581D7-0B4B-4199-A0A7-65300B0FB7F9}"/>
              </a:ext>
            </a:extLst>
          </p:cNvPr>
          <p:cNvSpPr>
            <a:spLocks noGrp="1"/>
          </p:cNvSpPr>
          <p:nvPr>
            <p:ph type="body" sz="half" idx="20"/>
            <p:custDataLst>
              <p:tags r:id="rId5"/>
            </p:custDataLst>
          </p:nvPr>
        </p:nvSpPr>
        <p:spPr>
          <a:xfrm>
            <a:off x="8094277" y="4202009"/>
            <a:ext cx="3067563" cy="164365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r-CA" sz="2400" dirty="0">
                <a:solidFill>
                  <a:schemeClr val="bg1"/>
                </a:solidFill>
                <a:cs typeface="Calibri" panose="020F0502020204030204" pitchFamily="34" charset="0"/>
              </a:rPr>
              <a:t>Engagement pris jusqu’en 2026</a:t>
            </a:r>
          </a:p>
          <a:p>
            <a:endParaRPr lang="fr-CA" sz="2400" dirty="0"/>
          </a:p>
        </p:txBody>
      </p:sp>
      <p:pic>
        <p:nvPicPr>
          <p:cNvPr id="23" name="Espace réservé pour une image 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12EBB9-B0EA-4485-A4C2-8D396CF9C6B1}"/>
              </a:ext>
            </a:extLst>
          </p:cNvPr>
          <p:cNvPicPr>
            <a:picLocks noGrp="1" noChangeAspect="1"/>
          </p:cNvPicPr>
          <p:nvPr>
            <p:ph type="pic" idx="15"/>
            <p:custDataLst>
              <p:tags r:id="rId6"/>
            </p:custDataLst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12527" b="12527"/>
          <a:stretch>
            <a:fillRect/>
          </a:stretch>
        </p:blipFill>
        <p:spPr>
          <a:xfrm>
            <a:off x="599440" y="2336873"/>
            <a:ext cx="3130583" cy="1524000"/>
          </a:xfrm>
        </p:spPr>
      </p:pic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9F18311C-4C9C-4467-AA7A-09AD3184462D}"/>
              </a:ext>
            </a:extLst>
          </p:cNvPr>
          <p:cNvPicPr>
            <a:picLocks noGrp="1" noChangeAspect="1"/>
          </p:cNvPicPr>
          <p:nvPr>
            <p:ph type="pic" idx="22"/>
            <p:custDataLst>
              <p:tags r:id="rId7"/>
            </p:custDataLst>
          </p:nvPr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t="12570" b="12570"/>
          <a:stretch>
            <a:fillRect/>
          </a:stretch>
        </p:blipFill>
        <p:spPr>
          <a:xfrm>
            <a:off x="8094277" y="2336873"/>
            <a:ext cx="3063505" cy="152400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2EE530-4CF2-45C5-96B1-9FF89227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  <a:alpha val="96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C12B-98F3-47EB-AFC7-A09E54A59BE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Sujets coordonnés au CISP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7CC5C-B93F-4194-9666-B99FD9F4630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0" y="2729537"/>
            <a:ext cx="10150239" cy="1369766"/>
          </a:xfrm>
        </p:spPr>
        <p:txBody>
          <a:bodyPr>
            <a:noAutofit/>
          </a:bodyPr>
          <a:lstStyle/>
          <a:p>
            <a:pPr marL="263525" lvl="1" indent="-263525"/>
            <a:r>
              <a:rPr lang="fr-CA" sz="2400" dirty="0">
                <a:solidFill>
                  <a:schemeClr val="bg1"/>
                </a:solidFill>
              </a:rPr>
              <a:t>Objectif d’éliminer les salaires inférieurs à 18 $ l’heure</a:t>
            </a:r>
          </a:p>
          <a:p>
            <a:pPr marL="263525" lvl="1" indent="-263525"/>
            <a:r>
              <a:rPr lang="fr-CA" sz="2400" dirty="0">
                <a:solidFill>
                  <a:schemeClr val="bg1"/>
                </a:solidFill>
              </a:rPr>
              <a:t>Cas de rattrapage considérable et rapport de force faible,</a:t>
            </a:r>
            <a:br>
              <a:rPr lang="fr-CA" sz="2400" dirty="0">
                <a:solidFill>
                  <a:schemeClr val="bg1"/>
                </a:solidFill>
              </a:rPr>
            </a:br>
            <a:r>
              <a:rPr lang="fr-CA" sz="2400" dirty="0">
                <a:solidFill>
                  <a:schemeClr val="bg1"/>
                </a:solidFill>
              </a:rPr>
              <a:t>l’objectif est d’atteindre 18 $ l’heure avant la fin de la</a:t>
            </a:r>
            <a:br>
              <a:rPr lang="fr-CA" sz="2400" dirty="0">
                <a:solidFill>
                  <a:schemeClr val="bg1"/>
                </a:solidFill>
              </a:rPr>
            </a:br>
            <a:r>
              <a:rPr lang="fr-CA" sz="2400" dirty="0">
                <a:solidFill>
                  <a:schemeClr val="bg1"/>
                </a:solidFill>
              </a:rPr>
              <a:t>convention collective</a:t>
            </a: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F1DFD1-941C-425C-BA77-829F65C1E1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0321" y="2051167"/>
            <a:ext cx="977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Salaire minimal à 18 $ l’heure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5D20CC-05AF-49D2-9006-634F5EBAA2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0321" y="4284259"/>
            <a:ext cx="977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Santé et sécurité du travail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A0D5A5-1129-4DFF-B325-84C70FEED56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0321" y="4992435"/>
            <a:ext cx="9613861" cy="123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 indent="-263525"/>
            <a:r>
              <a:rPr lang="fr-CA" sz="2400" dirty="0">
                <a:solidFill>
                  <a:schemeClr val="bg1"/>
                </a:solidFill>
              </a:rPr>
              <a:t>Objectif d’améliorer les clauses en SST à chaque négociation</a:t>
            </a:r>
          </a:p>
          <a:p>
            <a:pPr marL="263525" lvl="1" indent="-263525"/>
            <a:r>
              <a:rPr lang="fr-CA" sz="2400" dirty="0">
                <a:solidFill>
                  <a:schemeClr val="bg1"/>
                </a:solidFill>
              </a:rPr>
              <a:t>Chaque fédération développe ses revendications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F0F49-5303-4C99-8258-09175EBC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  <a:alpha val="96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C12B-98F3-47EB-AFC7-A09E54A59BE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Sujets coordonnés au CISP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7CC5C-B93F-4194-9666-B99FD9F4630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0" y="2731644"/>
            <a:ext cx="10190880" cy="401459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À chaque renouvellement, demande de règlement des griefs en cours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Introduire au moins une demande parmi celles-ci 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Durée de la convention maximale de 4 ans. Dans les cas où la convention actuelle est plus longue, viser une réduction de la durée de la prochaine convention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Un processus de règlement rapide et efficace des griefs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Permettre la conciliation ou le règlement en bloc des griefs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Médiation obligatoire à la suite du dépôt d’un grief de harcèlement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Divulgation de la preuve avant l’arbitrage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Participation accrue de l’employeur aux coûts reliés à l’arbitrage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chemeClr val="bg1"/>
                </a:solidFill>
              </a:rPr>
              <a:t>Liberté d’action syndicale permettant de régler les griefs et</a:t>
            </a:r>
            <a:br>
              <a:rPr lang="fr-CA" sz="2200" dirty="0">
                <a:solidFill>
                  <a:schemeClr val="bg1"/>
                </a:solidFill>
              </a:rPr>
            </a:br>
            <a:r>
              <a:rPr lang="fr-CA" sz="2200" dirty="0">
                <a:solidFill>
                  <a:schemeClr val="bg1"/>
                </a:solidFill>
              </a:rPr>
              <a:t>de mobiliser les membres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F1DFD1-941C-425C-BA77-829F65C1E1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0321" y="2051167"/>
            <a:ext cx="977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Déjudiciarisation (accélération du règlement des litiges)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3E5C86-9670-4755-86C1-F85D2E0A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E9A46-70AB-4E0B-8AD6-CAC48F722E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attentes du CISP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93DE5-C904-4899-A3CF-28B01DAA9D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2"/>
            <a:ext cx="9613861" cy="4043607"/>
          </a:xfrm>
        </p:spPr>
        <p:txBody>
          <a:bodyPr/>
          <a:lstStyle/>
          <a:p>
            <a:r>
              <a:rPr lang="fr-CA" sz="2800" dirty="0">
                <a:solidFill>
                  <a:schemeClr val="bg1"/>
                </a:solidFill>
              </a:rPr>
              <a:t>Créer une cohésion permettant d’améliorer les résultats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de négociation</a:t>
            </a:r>
          </a:p>
          <a:p>
            <a:r>
              <a:rPr lang="fr-CA" sz="2800" dirty="0">
                <a:solidFill>
                  <a:schemeClr val="bg1"/>
                </a:solidFill>
              </a:rPr>
              <a:t>Il n’y a pas d’obligation de résultat, mais une obligation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de moyens</a:t>
            </a:r>
          </a:p>
          <a:p>
            <a:pPr>
              <a:spcAft>
                <a:spcPts val="600"/>
              </a:spcAft>
            </a:pPr>
            <a:r>
              <a:rPr lang="fr-CA" sz="2800" dirty="0">
                <a:solidFill>
                  <a:schemeClr val="bg1"/>
                </a:solidFill>
              </a:rPr>
              <a:t>Les conseillères et conseillers syndicaux jouent un rôle de promotion des orientations du CISP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Débats avec les syndicats pour intégrer les demandes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Faire preuve de leadership afin de maintenir le plus longtemps</a:t>
            </a:r>
            <a:br>
              <a:rPr lang="fr-CA" sz="2400" dirty="0">
                <a:solidFill>
                  <a:schemeClr val="bg1"/>
                </a:solidFill>
              </a:rPr>
            </a:br>
            <a:r>
              <a:rPr lang="fr-CA" sz="2400" dirty="0">
                <a:solidFill>
                  <a:schemeClr val="bg1"/>
                </a:solidFill>
              </a:rPr>
              <a:t>possible les éléments de la coordination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8D0FC0-D384-4733-9E94-FDE9620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4000"/>
                <a:lumOff val="96000"/>
                <a:alpha val="82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49059-15BC-4040-922C-8FE0006724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31BA1-03DC-4F42-B7DC-8670B431CBB5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A" sz="2800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Suivi des cahiers de</a:t>
            </a:r>
          </a:p>
          <a:p>
            <a:pPr marL="0" lvl="0" indent="0">
              <a:buNone/>
            </a:pPr>
            <a:r>
              <a:rPr lang="fr-CA" sz="2800" u="sng" dirty="0">
                <a:solidFill>
                  <a:prstClr val="black"/>
                </a:solidFill>
                <a:ea typeface="Calibri" panose="020F0502020204030204" pitchFamily="34" charset="0"/>
              </a:rPr>
              <a:t>demandes syndicales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263525" lvl="1" indent="-263525">
              <a:spcBef>
                <a:spcPts val="300"/>
              </a:spcBef>
              <a:spcAft>
                <a:spcPts val="600"/>
              </a:spcAft>
            </a:pPr>
            <a:r>
              <a:rPr lang="fr-CA" sz="2400" dirty="0">
                <a:solidFill>
                  <a:schemeClr val="bg1"/>
                </a:solidFill>
                <a:ea typeface="Calibri" panose="020F0502020204030204" pitchFamily="34" charset="0"/>
              </a:rPr>
              <a:t>Objectif de s’assurer de la cohésion</a:t>
            </a:r>
          </a:p>
          <a:p>
            <a:pPr marL="263525" lvl="1" indent="-263525"/>
            <a:r>
              <a:rPr lang="fr-CA" sz="2400" dirty="0">
                <a:solidFill>
                  <a:schemeClr val="bg1"/>
                </a:solidFill>
                <a:ea typeface="Calibri" panose="020F0502020204030204" pitchFamily="34" charset="0"/>
              </a:rPr>
              <a:t>La coordination de la fédération fait parvenir à la coordination du CISP, les demandes relatives à la plate-forme de revendications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D7E76F-40BE-45FA-8DDE-F0C6E73E8D3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A" sz="2800" u="sng" dirty="0">
                <a:solidFill>
                  <a:schemeClr val="bg1"/>
                </a:solidFill>
                <a:ea typeface="Calibri" panose="020F0502020204030204" pitchFamily="34" charset="0"/>
              </a:rPr>
              <a:t>Suivi des résultats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2800" u="sng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u="sng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63525" lvl="1" indent="-263525">
              <a:spcBef>
                <a:spcPts val="0"/>
              </a:spcBef>
              <a:spcAft>
                <a:spcPts val="600"/>
              </a:spcAft>
            </a:pPr>
            <a:r>
              <a:rPr lang="fr-CA" sz="2400" dirty="0">
                <a:solidFill>
                  <a:schemeClr val="bg1"/>
                </a:solidFill>
                <a:ea typeface="Calibri" panose="020F0502020204030204" pitchFamily="34" charset="0"/>
              </a:rPr>
              <a:t>Chaque fédération recueille les résultats des négociations sur les sujets coordonnés</a:t>
            </a:r>
          </a:p>
          <a:p>
            <a:pPr marL="263525" lvl="1" indent="-263525"/>
            <a:r>
              <a:rPr lang="fr-CA" sz="2400" dirty="0">
                <a:solidFill>
                  <a:schemeClr val="bg1"/>
                </a:solidFill>
                <a:ea typeface="Calibri" panose="020F0502020204030204" pitchFamily="34" charset="0"/>
              </a:rPr>
              <a:t>Ces résultats sont transmis à la coordination du CISP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3775E1-5B9F-4B67-B134-2ED2D712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E9A46-70AB-4E0B-8AD6-CAC48F722E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93DE5-C904-4899-A3CF-28B01DAA9D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 dirty="0">
                <a:solidFill>
                  <a:schemeClr val="bg1"/>
                </a:solidFill>
              </a:rPr>
              <a:t>Produit annuellement par la coordination du CISP</a:t>
            </a:r>
          </a:p>
          <a:p>
            <a:r>
              <a:rPr lang="fr-CA" sz="2800" dirty="0">
                <a:solidFill>
                  <a:schemeClr val="bg1"/>
                </a:solidFill>
              </a:rPr>
              <a:t>Les objectifs du bilan sont d’identifier les résultats obtenus et les difficultés rencontrées, notamment dans certains secteurs ou employeurs spécifiques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603E4A-4302-43C4-920E-57FBF95D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42D30-4F7A-4C4A-B204-AD761F87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conclusion</a:t>
            </a:r>
          </a:p>
        </p:txBody>
      </p:sp>
      <p:pic>
        <p:nvPicPr>
          <p:cNvPr id="6" name="Espace réservé du contenu 5" descr="Une image contenant puzzle&#10;&#10;Description générée automatiquement">
            <a:extLst>
              <a:ext uri="{FF2B5EF4-FFF2-40B4-BE49-F238E27FC236}">
                <a16:creationId xmlns:a16="http://schemas.microsoft.com/office/drawing/2014/main" id="{F751C3E8-43B5-427B-89E6-6EBED64D2D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4756" y="2940844"/>
            <a:ext cx="3609975" cy="2390775"/>
          </a:xfrm>
        </p:spPr>
      </p:pic>
      <p:pic>
        <p:nvPicPr>
          <p:cNvPr id="16" name="Espace réservé du contenu 15" descr="Une image contenant caleçon&#10;&#10;Description générée automatiquement">
            <a:extLst>
              <a:ext uri="{FF2B5EF4-FFF2-40B4-BE49-F238E27FC236}">
                <a16:creationId xmlns:a16="http://schemas.microsoft.com/office/drawing/2014/main" id="{4AF3D922-D3FD-42B6-B6E2-AE1C376FF1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905979"/>
            <a:ext cx="3609975" cy="2402398"/>
          </a:xfr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9C8157E-BB9D-4D23-A803-F9D0A40912AC}"/>
              </a:ext>
            </a:extLst>
          </p:cNvPr>
          <p:cNvSpPr txBox="1"/>
          <p:nvPr/>
        </p:nvSpPr>
        <p:spPr>
          <a:xfrm>
            <a:off x="1138090" y="2417624"/>
            <a:ext cx="360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COHÉSION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983460-6155-4922-A89B-407B895095D2}"/>
              </a:ext>
            </a:extLst>
          </p:cNvPr>
          <p:cNvSpPr txBox="1"/>
          <p:nvPr/>
        </p:nvSpPr>
        <p:spPr>
          <a:xfrm>
            <a:off x="6009334" y="2417624"/>
            <a:ext cx="360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SOLIDARITÉ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14BA28-6272-4337-8E91-B2FA8CC0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2F25-3650-4868-A6C6-32514D05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dirty="0"/>
              <a:t>Merci de votre attention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746EF7-24EF-46D0-A81A-69D9D755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 4" descr="Une image contenant texte, matériel&#10;&#10;Description générée automatiquement">
            <a:extLst>
              <a:ext uri="{FF2B5EF4-FFF2-40B4-BE49-F238E27FC236}">
                <a16:creationId xmlns:a16="http://schemas.microsoft.com/office/drawing/2014/main" id="{5E26754E-B607-4267-B6AF-2906E58CA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20" y="266556"/>
            <a:ext cx="3311296" cy="41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  <a:alpha val="96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C12B-98F3-47EB-AFC7-A09E54A59BE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Démystification des acronymes — CCGN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7CC5C-B93F-4194-9666-B99FD9F4630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0" y="2847658"/>
            <a:ext cx="9613861" cy="3624262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Présidences et coordinations de toutes les fédérations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Coordinations des services juridique et de soutien à la négociation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Coordination du CCSPP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Coordination du CISP-CCGN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Conseiller politique au comité exécutif de la CSN</a:t>
            </a:r>
          </a:p>
          <a:p>
            <a:r>
              <a:rPr lang="fr-CA" sz="2800" dirty="0">
                <a:solidFill>
                  <a:schemeClr val="bg1"/>
                </a:solidFill>
              </a:rPr>
              <a:t>Première vice-présidence de la CSN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F1DFD1-941C-425C-BA77-829F65C1E1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0321" y="2051167"/>
            <a:ext cx="977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COMITÉ DE COORDINATION GÉNÉRALE DES NÉGOCIATIONS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FF5133-DF4A-4D36-A588-16081743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  <a:alpha val="96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C12B-98F3-47EB-AFC7-A09E54A59BE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Démystification des acronymes — CISP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7CC5C-B93F-4194-9666-B99FD9F4630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0" y="2661920"/>
            <a:ext cx="9613861" cy="419608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fr-CA" sz="2800" dirty="0">
                <a:solidFill>
                  <a:schemeClr val="bg1"/>
                </a:solidFill>
              </a:rPr>
              <a:t>Présidences et coordinations des fédérations suivantes 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Fédération du commerce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Fédération de l’industrie manufacturière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CSN-Construction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Fédération nationale des communications et de la culture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Fédération des employées et employés de services publics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Coordination du Service juridique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Coordination du CISP-CCGN</a:t>
            </a:r>
          </a:p>
          <a:p>
            <a:r>
              <a:rPr lang="fr-CA" sz="2800" dirty="0">
                <a:solidFill>
                  <a:schemeClr val="bg1"/>
                </a:solidFill>
              </a:rPr>
              <a:t>Conseiller politique au comité exécutif CSN</a:t>
            </a:r>
          </a:p>
          <a:p>
            <a:r>
              <a:rPr lang="fr-CA" sz="2800" dirty="0">
                <a:solidFill>
                  <a:schemeClr val="bg1"/>
                </a:solidFill>
              </a:rPr>
              <a:t>Première vice-présidence de la CSN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F1DFD1-941C-425C-BA77-829F65C1E1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0321" y="2051167"/>
            <a:ext cx="977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COMITÉ INTERFÉDÉRAL DU SECTEUR PRIVÉ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096EF6-8E4C-49CD-A2EC-A7FCA2D4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4000"/>
                <a:lumOff val="96000"/>
                <a:alpha val="82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49059-15BC-4040-922C-8FE0006724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Décisions de la CSN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31BA1-03DC-4F42-B7DC-8670B431CBB5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0320" y="2336872"/>
            <a:ext cx="4698358" cy="3931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800" u="sng" dirty="0">
                <a:solidFill>
                  <a:schemeClr val="bg1"/>
                </a:solidFill>
              </a:rPr>
              <a:t>18 $ l’heure</a:t>
            </a:r>
          </a:p>
          <a:p>
            <a:pPr marL="0" indent="0">
              <a:buNone/>
            </a:pPr>
            <a:endParaRPr lang="fr-CA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Que les syndicats soient</a:t>
            </a:r>
            <a:b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appelés à </a:t>
            </a:r>
            <a:r>
              <a:rPr lang="fr-CA" spc="-1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mettre de l’avant cette revendication </a:t>
            </a: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dans le cadre de leurs négociations</a:t>
            </a:r>
            <a:b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et que les fédérations et le comité de coordination générale des négociations (CCGN) soient appelés à coordonner cette démarche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D7E76F-40BE-45FA-8DDE-F0C6E73E8D3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800" u="sng" dirty="0">
                <a:solidFill>
                  <a:schemeClr val="bg1"/>
                </a:solidFill>
              </a:rPr>
              <a:t>Santé et sécurité du travail</a:t>
            </a:r>
          </a:p>
          <a:p>
            <a:pPr marL="0" indent="0">
              <a:buNone/>
            </a:pPr>
            <a:endParaRPr lang="fr-CA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Que les syndicats mettent</a:t>
            </a:r>
            <a:b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l’avant des revendications</a:t>
            </a:r>
            <a:b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 santé et sécurité du travail dans la négociation de leurs conventions collectives, et</a:t>
            </a:r>
            <a:b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que les fédérations et le CCGN s’assurent de coordonner l’ensemble de ces négociations</a:t>
            </a:r>
            <a:endParaRPr lang="fr-CA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D1379-96FB-4B31-B402-305D9C3B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34D8CF4-5436-4A5C-96A8-D293C953A6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6151" y="674557"/>
            <a:ext cx="9771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fr-C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Proposition sur le 18 $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DB2A7A-C56A-4D14-BA16-1C25BCE902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6150" y="1265488"/>
            <a:ext cx="114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Présence de salaires inférieurs à 18 $ l’heure</a:t>
            </a:r>
            <a:br>
              <a:rPr lang="fr-CA" sz="2800" b="1" dirty="0">
                <a:solidFill>
                  <a:schemeClr val="bg1"/>
                </a:solidFill>
              </a:rPr>
            </a:br>
            <a:r>
              <a:rPr lang="fr-CA" sz="2800" b="1" dirty="0">
                <a:solidFill>
                  <a:schemeClr val="bg1"/>
                </a:solidFill>
              </a:rPr>
              <a:t>dans les conventions collectives CSN se terminant en 2022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AB205FF-85B8-41BD-A1DE-D3A41F4141FD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45282997"/>
              </p:ext>
            </p:extLst>
          </p:nvPr>
        </p:nvGraphicFramePr>
        <p:xfrm>
          <a:off x="706151" y="2302323"/>
          <a:ext cx="10788464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16">
                  <a:extLst>
                    <a:ext uri="{9D8B030D-6E8A-4147-A177-3AD203B41FA5}">
                      <a16:colId xmlns:a16="http://schemas.microsoft.com/office/drawing/2014/main" val="90233513"/>
                    </a:ext>
                  </a:extLst>
                </a:gridCol>
                <a:gridCol w="2697116">
                  <a:extLst>
                    <a:ext uri="{9D8B030D-6E8A-4147-A177-3AD203B41FA5}">
                      <a16:colId xmlns:a16="http://schemas.microsoft.com/office/drawing/2014/main" val="1795643698"/>
                    </a:ext>
                  </a:extLst>
                </a:gridCol>
                <a:gridCol w="2697116">
                  <a:extLst>
                    <a:ext uri="{9D8B030D-6E8A-4147-A177-3AD203B41FA5}">
                      <a16:colId xmlns:a16="http://schemas.microsoft.com/office/drawing/2014/main" val="2884453820"/>
                    </a:ext>
                  </a:extLst>
                </a:gridCol>
                <a:gridCol w="2697116">
                  <a:extLst>
                    <a:ext uri="{9D8B030D-6E8A-4147-A177-3AD203B41FA5}">
                      <a16:colId xmlns:a16="http://schemas.microsoft.com/office/drawing/2014/main" val="1561857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Fédération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Nombre de conventions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Présence de</a:t>
                      </a:r>
                      <a:br>
                        <a:rPr lang="fr-CA" dirty="0"/>
                      </a:br>
                      <a:r>
                        <a:rPr lang="fr-CA" dirty="0"/>
                        <a:t>salaires inférieurs</a:t>
                      </a:r>
                      <a:br>
                        <a:rPr lang="fr-CA" dirty="0"/>
                      </a:br>
                      <a:r>
                        <a:rPr lang="fr-CA" dirty="0"/>
                        <a:t>à 18 $ l’heure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Pourcentage des négociations touchées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FEESP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7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2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FNCC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7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FNEEQ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2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/>
                        <a:t>TOTAL CSN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93668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B20DC1-7F26-4DB6-BCB6-1D0A18F2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1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34D8CF4-5436-4A5C-96A8-D293C953A6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6151" y="674557"/>
            <a:ext cx="9771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fr-C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Proposition sur le 18 $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DB2A7A-C56A-4D14-BA16-1C25BCE902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6151" y="1265488"/>
            <a:ext cx="1078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</a:rPr>
              <a:t>Présence de salaires inférieurs à 18 $ l’heure</a:t>
            </a:r>
            <a:br>
              <a:rPr lang="fr-CA" sz="2800" b="1" dirty="0">
                <a:solidFill>
                  <a:schemeClr val="bg1"/>
                </a:solidFill>
              </a:rPr>
            </a:br>
            <a:r>
              <a:rPr lang="fr-CA" sz="2800" b="1" dirty="0">
                <a:solidFill>
                  <a:schemeClr val="bg1"/>
                </a:solidFill>
              </a:rPr>
              <a:t>dans les conventions collectives CSN se terminant en 2023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AB205FF-85B8-41BD-A1DE-D3A41F4141FD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53487255"/>
              </p:ext>
            </p:extLst>
          </p:nvPr>
        </p:nvGraphicFramePr>
        <p:xfrm>
          <a:off x="701768" y="2302323"/>
          <a:ext cx="10788464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16">
                  <a:extLst>
                    <a:ext uri="{9D8B030D-6E8A-4147-A177-3AD203B41FA5}">
                      <a16:colId xmlns:a16="http://schemas.microsoft.com/office/drawing/2014/main" val="90233513"/>
                    </a:ext>
                  </a:extLst>
                </a:gridCol>
                <a:gridCol w="2697116">
                  <a:extLst>
                    <a:ext uri="{9D8B030D-6E8A-4147-A177-3AD203B41FA5}">
                      <a16:colId xmlns:a16="http://schemas.microsoft.com/office/drawing/2014/main" val="1795643698"/>
                    </a:ext>
                  </a:extLst>
                </a:gridCol>
                <a:gridCol w="2697116">
                  <a:extLst>
                    <a:ext uri="{9D8B030D-6E8A-4147-A177-3AD203B41FA5}">
                      <a16:colId xmlns:a16="http://schemas.microsoft.com/office/drawing/2014/main" val="2884453820"/>
                    </a:ext>
                  </a:extLst>
                </a:gridCol>
                <a:gridCol w="2697116">
                  <a:extLst>
                    <a:ext uri="{9D8B030D-6E8A-4147-A177-3AD203B41FA5}">
                      <a16:colId xmlns:a16="http://schemas.microsoft.com/office/drawing/2014/main" val="1561857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Fédération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Nombre de conventions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Présence de</a:t>
                      </a:r>
                      <a:br>
                        <a:rPr lang="fr-CA" dirty="0"/>
                      </a:br>
                      <a:r>
                        <a:rPr lang="fr-CA" dirty="0"/>
                        <a:t>salaires inférieurs</a:t>
                      </a:r>
                      <a:br>
                        <a:rPr lang="fr-CA" dirty="0"/>
                      </a:br>
                      <a:r>
                        <a:rPr lang="fr-CA" dirty="0"/>
                        <a:t>à 18 $ l’heure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Pourcentage des négociations touchées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FEESP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7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2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FNCC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7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FNEEQ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2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/>
                        <a:t>TOTAL CSN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93668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9233D1-D31F-4517-B1D0-3488A1B1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6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E9A46-70AB-4E0B-8AD6-CAC48F722E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Proposition sur le 18 $, les enjeux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93DE5-C904-4899-A3CF-28B01DAA9D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 dirty="0">
                <a:solidFill>
                  <a:schemeClr val="bg1"/>
                </a:solidFill>
              </a:rPr>
              <a:t>Lors des négociations, on doit tenir compte de la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i="1" dirty="0">
                <a:solidFill>
                  <a:schemeClr val="bg1"/>
                </a:solidFill>
              </a:rPr>
              <a:t>Loi sur l’équité salariale</a:t>
            </a:r>
          </a:p>
          <a:p>
            <a:r>
              <a:rPr lang="fr-CA" sz="2800" dirty="0">
                <a:solidFill>
                  <a:schemeClr val="bg1"/>
                </a:solidFill>
              </a:rPr>
              <a:t>Le rapport de force dans certains secteurs ou syndicats</a:t>
            </a:r>
          </a:p>
          <a:p>
            <a:r>
              <a:rPr lang="fr-CA" sz="2800" dirty="0">
                <a:solidFill>
                  <a:schemeClr val="bg1"/>
                </a:solidFill>
              </a:rPr>
              <a:t>La structure salariale interne (relativité s’il y a lieu)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EC83A7-56EC-4C28-B7AF-4E553BE2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E9A46-70AB-4E0B-8AD6-CAC48F722E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Proposition sur le 18 $, les travaux du CCGN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93DE5-C904-4899-A3CF-28B01DAA9D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 dirty="0">
                <a:solidFill>
                  <a:schemeClr val="bg1"/>
                </a:solidFill>
              </a:rPr>
              <a:t>Répertorier les syndicats visés</a:t>
            </a:r>
          </a:p>
          <a:p>
            <a:r>
              <a:rPr lang="fr-CA" sz="2800" dirty="0">
                <a:solidFill>
                  <a:schemeClr val="bg1"/>
                </a:solidFill>
              </a:rPr>
              <a:t>Outil pour évaluer les impacts sur l’équité salariale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et la structure de rémunération (travaux du soutien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à la négociation)</a:t>
            </a:r>
          </a:p>
          <a:p>
            <a:r>
              <a:rPr lang="fr-CA" sz="2800" dirty="0">
                <a:solidFill>
                  <a:schemeClr val="bg1"/>
                </a:solidFill>
              </a:rPr>
              <a:t>Chaque équipe de travail des fédérations établit les stratégies pour atteindre les objectifs</a:t>
            </a:r>
          </a:p>
          <a:p>
            <a:r>
              <a:rPr lang="fr-CA" sz="2800" dirty="0">
                <a:solidFill>
                  <a:schemeClr val="bg1"/>
                </a:solidFill>
              </a:rPr>
              <a:t>Élaboration d’un plan de mobilisation pour appuyer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les syndicats en conflit sur la revendication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C40C6-7E30-45D2-8464-C8A74336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E9A46-70AB-4E0B-8AD6-CAC48F722E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Proposition sur la santé et la sécurité</a:t>
            </a:r>
            <a:br>
              <a:rPr lang="fr-CA" dirty="0"/>
            </a:br>
            <a:r>
              <a:rPr lang="fr-CA" dirty="0"/>
              <a:t>du travail, travaux du CCGN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93DE5-C904-4899-A3CF-28B01DAA9D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2"/>
            <a:ext cx="10049134" cy="4124887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Outil de négociation et argumentaire sur les clauses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à négocier à la suite de la Loi 27, en collaboration</a:t>
            </a: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avec le Service de santé-sécurité et d’environnement (SSSE)</a:t>
            </a:r>
          </a:p>
          <a:p>
            <a:r>
              <a:rPr lang="fr-CA" sz="2800" dirty="0">
                <a:solidFill>
                  <a:schemeClr val="bg1"/>
                </a:solidFill>
              </a:rPr>
              <a:t>Tournée des équipes de travail fédératives pour présenter l’outil (avec le SSSE)</a:t>
            </a:r>
          </a:p>
          <a:p>
            <a:r>
              <a:rPr lang="fr-CA" sz="2800" dirty="0">
                <a:solidFill>
                  <a:schemeClr val="bg1"/>
                </a:solidFill>
              </a:rPr>
              <a:t>Chaque fédération a la responsabilité de développer les clauses de convention collective qui seront négociées</a:t>
            </a:r>
          </a:p>
          <a:p>
            <a:r>
              <a:rPr lang="fr-CA" sz="2800" dirty="0">
                <a:solidFill>
                  <a:schemeClr val="bg1"/>
                </a:solidFill>
              </a:rPr>
              <a:t>Chaque équipe de travail des fédérations établit les stratégies pour atteindre les objectifs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38771C-DCBE-4B12-B254-802D0907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2910</TotalTime>
  <Words>977</Words>
  <Application>Microsoft Office PowerPoint</Application>
  <PresentationFormat>Grand écran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Berlin</vt:lpstr>
      <vt:lpstr>Le 2e front au cœur des négociations</vt:lpstr>
      <vt:lpstr>Démystification des acronymes — CCGN</vt:lpstr>
      <vt:lpstr>Démystification des acronymes — CISP</vt:lpstr>
      <vt:lpstr>Décisions de la CSN</vt:lpstr>
      <vt:lpstr>Présentation PowerPoint</vt:lpstr>
      <vt:lpstr>Présentation PowerPoint</vt:lpstr>
      <vt:lpstr>Proposition sur le 18 $, les enjeux</vt:lpstr>
      <vt:lpstr>Proposition sur le 18 $, les travaux du CCGN</vt:lpstr>
      <vt:lpstr>Proposition sur la santé et la sécurité du travail, travaux du CCGN</vt:lpstr>
      <vt:lpstr>Le CISP va plus loin…</vt:lpstr>
      <vt:lpstr>Sujets coordonnés au CISP</vt:lpstr>
      <vt:lpstr>Sujets coordonnés au CISP</vt:lpstr>
      <vt:lpstr>Les attentes du CISP</vt:lpstr>
      <vt:lpstr>Suivi</vt:lpstr>
      <vt:lpstr>Bilan</vt:lpstr>
      <vt:lpstr>En conclusion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2e front au cœur des négociations</dc:title>
  <dc:creator>Constance Godin</dc:creator>
  <cp:lastModifiedBy>Nathalie Gélinas</cp:lastModifiedBy>
  <cp:revision>37</cp:revision>
  <cp:lastPrinted>2022-03-04T16:24:41Z</cp:lastPrinted>
  <dcterms:created xsi:type="dcterms:W3CDTF">2022-03-01T21:06:56Z</dcterms:created>
  <dcterms:modified xsi:type="dcterms:W3CDTF">2022-07-25T19:12:17Z</dcterms:modified>
</cp:coreProperties>
</file>