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1"/>
  </p:notesMasterIdLst>
  <p:sldIdLst>
    <p:sldId id="256" r:id="rId5"/>
    <p:sldId id="277" r:id="rId6"/>
    <p:sldId id="375" r:id="rId7"/>
    <p:sldId id="376" r:id="rId8"/>
    <p:sldId id="283" r:id="rId9"/>
    <p:sldId id="286" r:id="rId10"/>
    <p:sldId id="270" r:id="rId11"/>
    <p:sldId id="275" r:id="rId12"/>
    <p:sldId id="287" r:id="rId13"/>
    <p:sldId id="280" r:id="rId14"/>
    <p:sldId id="269" r:id="rId15"/>
    <p:sldId id="282" r:id="rId16"/>
    <p:sldId id="276" r:id="rId17"/>
    <p:sldId id="373" r:id="rId18"/>
    <p:sldId id="374" r:id="rId19"/>
    <p:sldId id="3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983E"/>
    <a:srgbClr val="9FC46E"/>
    <a:srgbClr val="83AB2B"/>
    <a:srgbClr val="74F49F"/>
    <a:srgbClr val="7DFFB8"/>
    <a:srgbClr val="E7C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696" y="60"/>
      </p:cViewPr>
      <p:guideLst/>
    </p:cSldViewPr>
  </p:slideViewPr>
  <p:notesTextViewPr>
    <p:cViewPr>
      <p:scale>
        <a:sx n="1" d="1"/>
        <a:sy n="1" d="1"/>
      </p:scale>
      <p:origin x="0" y="0"/>
    </p:cViewPr>
  </p:notesTextViewPr>
  <p:sorterViewPr>
    <p:cViewPr>
      <p:scale>
        <a:sx n="100" d="100"/>
        <a:sy n="100" d="100"/>
      </p:scale>
      <p:origin x="0" y="-5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E93CC-E82A-48F2-AD05-2EEFB7CA34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492A7658-C354-4120-B27C-E52B7ECA602E}">
      <dgm:prSet phldrT="[Texte]"/>
      <dgm:spPr>
        <a:solidFill>
          <a:srgbClr val="71983E"/>
        </a:solidFill>
        <a:ln>
          <a:noFill/>
        </a:ln>
      </dgm:spPr>
      <dgm:t>
        <a:bodyPr/>
        <a:lstStyle/>
        <a:p>
          <a:r>
            <a:rPr lang="fr-CA" dirty="0">
              <a:latin typeface="Arial" panose="020B0604020202020204" pitchFamily="34" charset="0"/>
              <a:cs typeface="Arial" panose="020B0604020202020204" pitchFamily="34" charset="0"/>
            </a:rPr>
            <a:t>GROUPE PRIORITAIRE I </a:t>
          </a:r>
        </a:p>
      </dgm:t>
    </dgm:pt>
    <dgm:pt modelId="{E669409B-0097-4E15-BF58-497F9BE6C5C2}" type="parTrans" cxnId="{523426E0-C5C4-4AFB-BC4F-6960F4D2FFC1}">
      <dgm:prSet/>
      <dgm:spPr/>
      <dgm:t>
        <a:bodyPr/>
        <a:lstStyle/>
        <a:p>
          <a:endParaRPr lang="fr-CA"/>
        </a:p>
      </dgm:t>
    </dgm:pt>
    <dgm:pt modelId="{75141F5F-9EE8-40EE-A867-27BA57B24EE8}" type="sibTrans" cxnId="{523426E0-C5C4-4AFB-BC4F-6960F4D2FFC1}">
      <dgm:prSet/>
      <dgm:spPr/>
      <dgm:t>
        <a:bodyPr/>
        <a:lstStyle/>
        <a:p>
          <a:endParaRPr lang="fr-CA"/>
        </a:p>
      </dgm:t>
    </dgm:pt>
    <dgm:pt modelId="{F4E30D39-7199-48B7-8238-0FA4CC6A994F}">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Bâtiment et travaux publics</a:t>
          </a:r>
        </a:p>
      </dgm:t>
    </dgm:pt>
    <dgm:pt modelId="{07C93353-9A10-4F92-91E2-3BC7DC9BFCC1}" type="parTrans" cxnId="{68875D4B-D8D2-4E23-B208-ECDB3561227C}">
      <dgm:prSet/>
      <dgm:spPr/>
      <dgm:t>
        <a:bodyPr/>
        <a:lstStyle/>
        <a:p>
          <a:endParaRPr lang="fr-CA"/>
        </a:p>
      </dgm:t>
    </dgm:pt>
    <dgm:pt modelId="{D163411A-4C8D-4EB9-8422-30E70E34AFBA}" type="sibTrans" cxnId="{68875D4B-D8D2-4E23-B208-ECDB3561227C}">
      <dgm:prSet/>
      <dgm:spPr/>
      <dgm:t>
        <a:bodyPr/>
        <a:lstStyle/>
        <a:p>
          <a:endParaRPr lang="fr-CA"/>
        </a:p>
      </dgm:t>
    </dgm:pt>
    <dgm:pt modelId="{5933656E-53CA-4F62-9777-D8FB4056BBB4}">
      <dgm:prSet phldrT="[Texte]"/>
      <dgm:spPr>
        <a:solidFill>
          <a:srgbClr val="71983E"/>
        </a:solidFill>
        <a:ln>
          <a:noFill/>
        </a:ln>
      </dgm:spPr>
      <dgm:t>
        <a:bodyPr/>
        <a:lstStyle/>
        <a:p>
          <a:r>
            <a:rPr lang="fr-CA" dirty="0">
              <a:latin typeface="Arial" panose="020B0604020202020204" pitchFamily="34" charset="0"/>
              <a:cs typeface="Arial" panose="020B0604020202020204" pitchFamily="34" charset="0"/>
            </a:rPr>
            <a:t>GROUPE PRIORITAIRE II </a:t>
          </a:r>
        </a:p>
      </dgm:t>
    </dgm:pt>
    <dgm:pt modelId="{EC8C4799-1B83-4EF8-9B6A-0529A667B7A5}" type="parTrans" cxnId="{B041C07B-9ED3-4E5A-8609-EDE48F59B582}">
      <dgm:prSet/>
      <dgm:spPr/>
      <dgm:t>
        <a:bodyPr/>
        <a:lstStyle/>
        <a:p>
          <a:endParaRPr lang="fr-CA"/>
        </a:p>
      </dgm:t>
    </dgm:pt>
    <dgm:pt modelId="{012DAE5F-461D-414B-9165-19B24B47FEE7}" type="sibTrans" cxnId="{B041C07B-9ED3-4E5A-8609-EDE48F59B582}">
      <dgm:prSet/>
      <dgm:spPr/>
      <dgm:t>
        <a:bodyPr/>
        <a:lstStyle/>
        <a:p>
          <a:endParaRPr lang="fr-CA"/>
        </a:p>
      </dgm:t>
    </dgm:pt>
    <dgm:pt modelId="{4C820B10-9C72-494A-9B1E-8821640FA392}">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Industrie du bois (sans scierie)</a:t>
          </a:r>
        </a:p>
      </dgm:t>
    </dgm:pt>
    <dgm:pt modelId="{12C21837-E784-4877-9F1B-9306E3564748}" type="parTrans" cxnId="{8AA5A8F9-9CFA-4D45-92B3-AACD82A2B7AD}">
      <dgm:prSet/>
      <dgm:spPr/>
      <dgm:t>
        <a:bodyPr/>
        <a:lstStyle/>
        <a:p>
          <a:endParaRPr lang="fr-CA"/>
        </a:p>
      </dgm:t>
    </dgm:pt>
    <dgm:pt modelId="{E08DAF81-EF5D-4F86-A7D5-929B0AE4CFF1}" type="sibTrans" cxnId="{8AA5A8F9-9CFA-4D45-92B3-AACD82A2B7AD}">
      <dgm:prSet/>
      <dgm:spPr/>
      <dgm:t>
        <a:bodyPr/>
        <a:lstStyle/>
        <a:p>
          <a:endParaRPr lang="fr-CA"/>
        </a:p>
      </dgm:t>
    </dgm:pt>
    <dgm:pt modelId="{64ADAC16-ED55-461E-990E-CAEF6657CFDF}">
      <dgm:prSet phldrT="[Texte]"/>
      <dgm:spPr>
        <a:solidFill>
          <a:srgbClr val="71983E"/>
        </a:solidFill>
        <a:ln>
          <a:noFill/>
        </a:ln>
      </dgm:spPr>
      <dgm:t>
        <a:bodyPr/>
        <a:lstStyle/>
        <a:p>
          <a:r>
            <a:rPr lang="fr-CA" dirty="0">
              <a:latin typeface="Arial" panose="020B0604020202020204" pitchFamily="34" charset="0"/>
              <a:cs typeface="Arial" panose="020B0604020202020204" pitchFamily="34" charset="0"/>
            </a:rPr>
            <a:t>GROUPE PRIORITAIRE III </a:t>
          </a:r>
        </a:p>
      </dgm:t>
    </dgm:pt>
    <dgm:pt modelId="{8BE92C21-2618-46ED-8FEF-14302DB31804}" type="parTrans" cxnId="{913ADE50-DA2A-4841-9DD8-0D283F45430E}">
      <dgm:prSet/>
      <dgm:spPr/>
      <dgm:t>
        <a:bodyPr/>
        <a:lstStyle/>
        <a:p>
          <a:endParaRPr lang="fr-CA"/>
        </a:p>
      </dgm:t>
    </dgm:pt>
    <dgm:pt modelId="{8B7662E0-1980-4AB8-9E11-59AF170D2F18}" type="sibTrans" cxnId="{913ADE50-DA2A-4841-9DD8-0D283F45430E}">
      <dgm:prSet/>
      <dgm:spPr/>
      <dgm:t>
        <a:bodyPr/>
        <a:lstStyle/>
        <a:p>
          <a:endParaRPr lang="fr-CA"/>
        </a:p>
      </dgm:t>
    </dgm:pt>
    <dgm:pt modelId="{8EC34A73-91B9-4D90-9ED3-7B1A293114D8}">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Administration publique</a:t>
          </a:r>
        </a:p>
      </dgm:t>
    </dgm:pt>
    <dgm:pt modelId="{D8F0C6AF-96C4-4A4E-B7F1-51A35DD4821F}" type="parTrans" cxnId="{5182F043-A7C7-4C6B-B7B1-D3AB666409E6}">
      <dgm:prSet/>
      <dgm:spPr/>
      <dgm:t>
        <a:bodyPr/>
        <a:lstStyle/>
        <a:p>
          <a:endParaRPr lang="fr-CA"/>
        </a:p>
      </dgm:t>
    </dgm:pt>
    <dgm:pt modelId="{10AAD6E5-F3AF-4AC2-B0BF-957AD464DCAE}" type="sibTrans" cxnId="{5182F043-A7C7-4C6B-B7B1-D3AB666409E6}">
      <dgm:prSet/>
      <dgm:spPr/>
      <dgm:t>
        <a:bodyPr/>
        <a:lstStyle/>
        <a:p>
          <a:endParaRPr lang="fr-CA"/>
        </a:p>
      </dgm:t>
    </dgm:pt>
    <dgm:pt modelId="{33F9444C-7235-46FD-BE73-62FB7F342A2D}">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Industrie chimique</a:t>
          </a:r>
        </a:p>
      </dgm:t>
    </dgm:pt>
    <dgm:pt modelId="{6AA931E4-EE8E-42E1-B7EC-5600C2A71341}" type="parTrans" cxnId="{A8751121-E35C-4E2E-A46D-3F9A1F4B28D8}">
      <dgm:prSet/>
      <dgm:spPr/>
      <dgm:t>
        <a:bodyPr/>
        <a:lstStyle/>
        <a:p>
          <a:endParaRPr lang="fr-CA"/>
        </a:p>
      </dgm:t>
    </dgm:pt>
    <dgm:pt modelId="{CBE9C741-DE66-4050-A2F7-E5421904519E}" type="sibTrans" cxnId="{A8751121-E35C-4E2E-A46D-3F9A1F4B28D8}">
      <dgm:prSet/>
      <dgm:spPr/>
      <dgm:t>
        <a:bodyPr/>
        <a:lstStyle/>
        <a:p>
          <a:endParaRPr lang="fr-CA"/>
        </a:p>
      </dgm:t>
    </dgm:pt>
    <dgm:pt modelId="{8F9A0111-568F-4D44-9991-32982CE8ADF7}">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Forêt et scieries</a:t>
          </a:r>
        </a:p>
      </dgm:t>
    </dgm:pt>
    <dgm:pt modelId="{A7817B18-755C-46E8-9F29-78139A0ACAA0}" type="parTrans" cxnId="{DB6BDD05-FAD7-4F7E-9944-9E4002E26B3C}">
      <dgm:prSet/>
      <dgm:spPr/>
      <dgm:t>
        <a:bodyPr/>
        <a:lstStyle/>
        <a:p>
          <a:endParaRPr lang="fr-CA"/>
        </a:p>
      </dgm:t>
    </dgm:pt>
    <dgm:pt modelId="{6BC9B970-9E4D-4E87-907B-9566749072C3}" type="sibTrans" cxnId="{DB6BDD05-FAD7-4F7E-9944-9E4002E26B3C}">
      <dgm:prSet/>
      <dgm:spPr/>
      <dgm:t>
        <a:bodyPr/>
        <a:lstStyle/>
        <a:p>
          <a:endParaRPr lang="fr-CA"/>
        </a:p>
      </dgm:t>
    </dgm:pt>
    <dgm:pt modelId="{A40E8651-CA1C-4803-B723-DAA8E1355F68}">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Mines, carrières et puits de pétrole</a:t>
          </a:r>
        </a:p>
      </dgm:t>
    </dgm:pt>
    <dgm:pt modelId="{9A252280-7E45-426C-A1EE-83662C56A804}" type="parTrans" cxnId="{660A4718-513C-4EE9-A511-370F3AD22DBC}">
      <dgm:prSet/>
      <dgm:spPr/>
      <dgm:t>
        <a:bodyPr/>
        <a:lstStyle/>
        <a:p>
          <a:endParaRPr lang="fr-CA"/>
        </a:p>
      </dgm:t>
    </dgm:pt>
    <dgm:pt modelId="{B86907B3-FF80-46F7-AF9D-79C085080A6D}" type="sibTrans" cxnId="{660A4718-513C-4EE9-A511-370F3AD22DBC}">
      <dgm:prSet/>
      <dgm:spPr/>
      <dgm:t>
        <a:bodyPr/>
        <a:lstStyle/>
        <a:p>
          <a:endParaRPr lang="fr-CA"/>
        </a:p>
      </dgm:t>
    </dgm:pt>
    <dgm:pt modelId="{46FBE255-2318-485B-85FE-3346F10B2F04}">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Fabrication de produits en métal</a:t>
          </a:r>
        </a:p>
      </dgm:t>
    </dgm:pt>
    <dgm:pt modelId="{7FA4FFBD-279F-4D7B-964F-D803ADD03042}" type="parTrans" cxnId="{8748B062-6726-4798-8D7B-79D843945CA7}">
      <dgm:prSet/>
      <dgm:spPr/>
      <dgm:t>
        <a:bodyPr/>
        <a:lstStyle/>
        <a:p>
          <a:endParaRPr lang="fr-CA"/>
        </a:p>
      </dgm:t>
    </dgm:pt>
    <dgm:pt modelId="{1B30C4B8-6DBD-43B0-A72C-23DE23567A3A}" type="sibTrans" cxnId="{8748B062-6726-4798-8D7B-79D843945CA7}">
      <dgm:prSet/>
      <dgm:spPr/>
      <dgm:t>
        <a:bodyPr/>
        <a:lstStyle/>
        <a:p>
          <a:endParaRPr lang="fr-CA"/>
        </a:p>
      </dgm:t>
    </dgm:pt>
    <dgm:pt modelId="{0CCA4E83-793E-43EA-9E8E-3A8AE0C27490}">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Industrie du caoutchouc et des produits en matière plastique</a:t>
          </a:r>
        </a:p>
      </dgm:t>
    </dgm:pt>
    <dgm:pt modelId="{3347707F-0263-4E08-AE8A-5FC66A263CE3}" type="parTrans" cxnId="{AA76AC05-3625-49C0-BF94-083660C6C184}">
      <dgm:prSet/>
      <dgm:spPr/>
      <dgm:t>
        <a:bodyPr/>
        <a:lstStyle/>
        <a:p>
          <a:endParaRPr lang="fr-CA"/>
        </a:p>
      </dgm:t>
    </dgm:pt>
    <dgm:pt modelId="{819B87C7-CEB9-40CE-B45A-B7CB54F48397}" type="sibTrans" cxnId="{AA76AC05-3625-49C0-BF94-083660C6C184}">
      <dgm:prSet/>
      <dgm:spPr/>
      <dgm:t>
        <a:bodyPr/>
        <a:lstStyle/>
        <a:p>
          <a:endParaRPr lang="fr-CA"/>
        </a:p>
      </dgm:t>
    </dgm:pt>
    <dgm:pt modelId="{4285D90F-F1ED-4BEF-9204-9BDA6C139487}">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Fabrication d’équipement de transport</a:t>
          </a:r>
        </a:p>
      </dgm:t>
    </dgm:pt>
    <dgm:pt modelId="{94A5F2DF-5C11-47C4-9735-734744B9384B}" type="parTrans" cxnId="{2C66F6E0-E1A1-4E3A-8B57-30637F2884D5}">
      <dgm:prSet/>
      <dgm:spPr/>
      <dgm:t>
        <a:bodyPr/>
        <a:lstStyle/>
        <a:p>
          <a:endParaRPr lang="fr-CA"/>
        </a:p>
      </dgm:t>
    </dgm:pt>
    <dgm:pt modelId="{67AADCA0-B7DD-4EF7-AB48-8A039A95A3D0}" type="sibTrans" cxnId="{2C66F6E0-E1A1-4E3A-8B57-30637F2884D5}">
      <dgm:prSet/>
      <dgm:spPr/>
      <dgm:t>
        <a:bodyPr/>
        <a:lstStyle/>
        <a:p>
          <a:endParaRPr lang="fr-CA"/>
        </a:p>
      </dgm:t>
    </dgm:pt>
    <dgm:pt modelId="{028D500E-867E-49F2-9767-ED201082CEA4}">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Première transformation des métaux</a:t>
          </a:r>
        </a:p>
      </dgm:t>
    </dgm:pt>
    <dgm:pt modelId="{E90D5DC8-BFE2-4246-989B-CC0B67FDFF8A}" type="parTrans" cxnId="{A36003C2-10A3-4687-B743-E99EF3FBD95C}">
      <dgm:prSet/>
      <dgm:spPr/>
      <dgm:t>
        <a:bodyPr/>
        <a:lstStyle/>
        <a:p>
          <a:endParaRPr lang="fr-CA"/>
        </a:p>
      </dgm:t>
    </dgm:pt>
    <dgm:pt modelId="{66520D41-632F-4C38-B8EE-61351F671A58}" type="sibTrans" cxnId="{A36003C2-10A3-4687-B743-E99EF3FBD95C}">
      <dgm:prSet/>
      <dgm:spPr/>
      <dgm:t>
        <a:bodyPr/>
        <a:lstStyle/>
        <a:p>
          <a:endParaRPr lang="fr-CA"/>
        </a:p>
      </dgm:t>
    </dgm:pt>
    <dgm:pt modelId="{51F33695-DF9A-4E76-8AA2-61A960875E13}">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Fabrication des produits minéraux non métalliques</a:t>
          </a:r>
        </a:p>
      </dgm:t>
    </dgm:pt>
    <dgm:pt modelId="{A1284B9E-51F7-4368-B04B-365CD000C509}" type="parTrans" cxnId="{3B79F18B-5F2B-41A4-A0F1-A81CCFB3679A}">
      <dgm:prSet/>
      <dgm:spPr/>
      <dgm:t>
        <a:bodyPr/>
        <a:lstStyle/>
        <a:p>
          <a:endParaRPr lang="fr-CA"/>
        </a:p>
      </dgm:t>
    </dgm:pt>
    <dgm:pt modelId="{9FA64ED9-B217-4DF1-98D9-355AB653179B}" type="sibTrans" cxnId="{3B79F18B-5F2B-41A4-A0F1-A81CCFB3679A}">
      <dgm:prSet/>
      <dgm:spPr/>
      <dgm:t>
        <a:bodyPr/>
        <a:lstStyle/>
        <a:p>
          <a:endParaRPr lang="fr-CA"/>
        </a:p>
      </dgm:t>
    </dgm:pt>
    <dgm:pt modelId="{D4BF0FDC-D4C9-490D-8528-84582AC298FA}">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Industrie des aliments et boissons</a:t>
          </a:r>
        </a:p>
      </dgm:t>
    </dgm:pt>
    <dgm:pt modelId="{807E4678-2142-410E-8C03-A328A62E3D32}" type="parTrans" cxnId="{9EA941E3-539C-4BF1-A6DD-709CC77710D4}">
      <dgm:prSet/>
      <dgm:spPr/>
      <dgm:t>
        <a:bodyPr/>
        <a:lstStyle/>
        <a:p>
          <a:endParaRPr lang="fr-CA"/>
        </a:p>
      </dgm:t>
    </dgm:pt>
    <dgm:pt modelId="{3BA73517-9DDE-4D60-99A9-A615749605F6}" type="sibTrans" cxnId="{9EA941E3-539C-4BF1-A6DD-709CC77710D4}">
      <dgm:prSet/>
      <dgm:spPr/>
      <dgm:t>
        <a:bodyPr/>
        <a:lstStyle/>
        <a:p>
          <a:endParaRPr lang="fr-CA"/>
        </a:p>
      </dgm:t>
    </dgm:pt>
    <dgm:pt modelId="{4765163A-2FEA-447D-917F-0BC71EB8B066}">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Industrie du meuble et des articles d’ameublement</a:t>
          </a:r>
        </a:p>
      </dgm:t>
    </dgm:pt>
    <dgm:pt modelId="{5C3E44DC-A228-4E75-A295-5CD01750B054}" type="parTrans" cxnId="{BB256868-2D78-4489-8B02-F6BC579E2DC6}">
      <dgm:prSet/>
      <dgm:spPr/>
      <dgm:t>
        <a:bodyPr/>
        <a:lstStyle/>
        <a:p>
          <a:endParaRPr lang="fr-CA"/>
        </a:p>
      </dgm:t>
    </dgm:pt>
    <dgm:pt modelId="{6AD3E757-833D-429D-972C-2927AB7AC829}" type="sibTrans" cxnId="{BB256868-2D78-4489-8B02-F6BC579E2DC6}">
      <dgm:prSet/>
      <dgm:spPr/>
      <dgm:t>
        <a:bodyPr/>
        <a:lstStyle/>
        <a:p>
          <a:endParaRPr lang="fr-CA"/>
        </a:p>
      </dgm:t>
    </dgm:pt>
    <dgm:pt modelId="{DDFB14B4-2309-45F1-87DB-1B91FDF2A650}">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Industrie du papier et des activités diverses</a:t>
          </a:r>
        </a:p>
      </dgm:t>
    </dgm:pt>
    <dgm:pt modelId="{C036E756-BE63-46E2-A8E1-0A2145255764}" type="parTrans" cxnId="{767C2566-AF3C-4C18-B740-097818D02007}">
      <dgm:prSet/>
      <dgm:spPr/>
      <dgm:t>
        <a:bodyPr/>
        <a:lstStyle/>
        <a:p>
          <a:endParaRPr lang="fr-CA"/>
        </a:p>
      </dgm:t>
    </dgm:pt>
    <dgm:pt modelId="{A42DC46E-129B-4B0E-B8AF-2EC8F77313D4}" type="sibTrans" cxnId="{767C2566-AF3C-4C18-B740-097818D02007}">
      <dgm:prSet/>
      <dgm:spPr/>
      <dgm:t>
        <a:bodyPr/>
        <a:lstStyle/>
        <a:p>
          <a:endParaRPr lang="fr-CA"/>
        </a:p>
      </dgm:t>
    </dgm:pt>
    <dgm:pt modelId="{909FB2AF-3C5B-4C08-9A25-F1FD44244400}">
      <dgm:prSet phldrT="[Texte]"/>
      <dgm:spPr>
        <a:solidFill>
          <a:schemeClr val="tx1">
            <a:lumMod val="85000"/>
            <a:alpha val="90000"/>
          </a:schemeClr>
        </a:solidFill>
      </dgm:spPr>
      <dgm:t>
        <a:bodyPr/>
        <a:lstStyle/>
        <a:p>
          <a:r>
            <a:rPr lang="fr-CA" dirty="0">
              <a:latin typeface="Arial" panose="020B0604020202020204" pitchFamily="34" charset="0"/>
              <a:cs typeface="Arial" panose="020B0604020202020204" pitchFamily="34" charset="0"/>
            </a:rPr>
            <a:t>Transport et entreposage</a:t>
          </a:r>
        </a:p>
      </dgm:t>
    </dgm:pt>
    <dgm:pt modelId="{69F9CCB2-533A-4596-B1B7-185BA2CC466D}" type="parTrans" cxnId="{9C506FE3-D421-40D7-88DB-A59A9BC5AA72}">
      <dgm:prSet/>
      <dgm:spPr/>
      <dgm:t>
        <a:bodyPr/>
        <a:lstStyle/>
        <a:p>
          <a:endParaRPr lang="fr-CA"/>
        </a:p>
      </dgm:t>
    </dgm:pt>
    <dgm:pt modelId="{B27611E1-31CE-4C8F-A7B1-79043AE29DD4}" type="sibTrans" cxnId="{9C506FE3-D421-40D7-88DB-A59A9BC5AA72}">
      <dgm:prSet/>
      <dgm:spPr/>
      <dgm:t>
        <a:bodyPr/>
        <a:lstStyle/>
        <a:p>
          <a:endParaRPr lang="fr-CA"/>
        </a:p>
      </dgm:t>
    </dgm:pt>
    <dgm:pt modelId="{C3C0500B-0EE8-4AF6-B19C-08E363516798}" type="pres">
      <dgm:prSet presAssocID="{09DE93CC-E82A-48F2-AD05-2EEFB7CA345E}" presName="Name0" presStyleCnt="0">
        <dgm:presLayoutVars>
          <dgm:dir/>
          <dgm:animLvl val="lvl"/>
          <dgm:resizeHandles val="exact"/>
        </dgm:presLayoutVars>
      </dgm:prSet>
      <dgm:spPr/>
    </dgm:pt>
    <dgm:pt modelId="{68045CA4-B3DF-4199-81D3-527A58C9DB1C}" type="pres">
      <dgm:prSet presAssocID="{492A7658-C354-4120-B27C-E52B7ECA602E}" presName="composite" presStyleCnt="0"/>
      <dgm:spPr/>
    </dgm:pt>
    <dgm:pt modelId="{812E710D-F4A4-4FBD-B76B-1ACAA0602F1B}" type="pres">
      <dgm:prSet presAssocID="{492A7658-C354-4120-B27C-E52B7ECA602E}" presName="parTx" presStyleLbl="alignNode1" presStyleIdx="0" presStyleCnt="3">
        <dgm:presLayoutVars>
          <dgm:chMax val="0"/>
          <dgm:chPref val="0"/>
          <dgm:bulletEnabled val="1"/>
        </dgm:presLayoutVars>
      </dgm:prSet>
      <dgm:spPr/>
    </dgm:pt>
    <dgm:pt modelId="{D88AAEE8-CDD9-4DE4-B95C-1764DCB8C2DD}" type="pres">
      <dgm:prSet presAssocID="{492A7658-C354-4120-B27C-E52B7ECA602E}" presName="desTx" presStyleLbl="alignAccFollowNode1" presStyleIdx="0" presStyleCnt="3">
        <dgm:presLayoutVars>
          <dgm:bulletEnabled val="1"/>
        </dgm:presLayoutVars>
      </dgm:prSet>
      <dgm:spPr/>
    </dgm:pt>
    <dgm:pt modelId="{90BB9293-74A0-4C6E-BDB0-02E26D98665E}" type="pres">
      <dgm:prSet presAssocID="{75141F5F-9EE8-40EE-A867-27BA57B24EE8}" presName="space" presStyleCnt="0"/>
      <dgm:spPr/>
    </dgm:pt>
    <dgm:pt modelId="{492A7AF4-AD09-4299-9C2D-3841DF21BDA0}" type="pres">
      <dgm:prSet presAssocID="{5933656E-53CA-4F62-9777-D8FB4056BBB4}" presName="composite" presStyleCnt="0"/>
      <dgm:spPr/>
    </dgm:pt>
    <dgm:pt modelId="{CB008199-2175-4255-8E8E-B18A689AD1B4}" type="pres">
      <dgm:prSet presAssocID="{5933656E-53CA-4F62-9777-D8FB4056BBB4}" presName="parTx" presStyleLbl="alignNode1" presStyleIdx="1" presStyleCnt="3">
        <dgm:presLayoutVars>
          <dgm:chMax val="0"/>
          <dgm:chPref val="0"/>
          <dgm:bulletEnabled val="1"/>
        </dgm:presLayoutVars>
      </dgm:prSet>
      <dgm:spPr/>
    </dgm:pt>
    <dgm:pt modelId="{3898A195-C180-4144-B969-51A41070BD4E}" type="pres">
      <dgm:prSet presAssocID="{5933656E-53CA-4F62-9777-D8FB4056BBB4}" presName="desTx" presStyleLbl="alignAccFollowNode1" presStyleIdx="1" presStyleCnt="3">
        <dgm:presLayoutVars>
          <dgm:bulletEnabled val="1"/>
        </dgm:presLayoutVars>
      </dgm:prSet>
      <dgm:spPr/>
    </dgm:pt>
    <dgm:pt modelId="{8EB5CA59-F3A4-4711-A489-062E93CFC44F}" type="pres">
      <dgm:prSet presAssocID="{012DAE5F-461D-414B-9165-19B24B47FEE7}" presName="space" presStyleCnt="0"/>
      <dgm:spPr/>
    </dgm:pt>
    <dgm:pt modelId="{A13C150F-FBE0-47EA-A118-54510BE25749}" type="pres">
      <dgm:prSet presAssocID="{64ADAC16-ED55-461E-990E-CAEF6657CFDF}" presName="composite" presStyleCnt="0"/>
      <dgm:spPr/>
    </dgm:pt>
    <dgm:pt modelId="{B98EE656-897B-42F8-8939-48069942DE6F}" type="pres">
      <dgm:prSet presAssocID="{64ADAC16-ED55-461E-990E-CAEF6657CFDF}" presName="parTx" presStyleLbl="alignNode1" presStyleIdx="2" presStyleCnt="3">
        <dgm:presLayoutVars>
          <dgm:chMax val="0"/>
          <dgm:chPref val="0"/>
          <dgm:bulletEnabled val="1"/>
        </dgm:presLayoutVars>
      </dgm:prSet>
      <dgm:spPr/>
    </dgm:pt>
    <dgm:pt modelId="{EF3C555B-CDC9-4BD2-B13E-F92D7816AB9C}" type="pres">
      <dgm:prSet presAssocID="{64ADAC16-ED55-461E-990E-CAEF6657CFDF}" presName="desTx" presStyleLbl="alignAccFollowNode1" presStyleIdx="2" presStyleCnt="3">
        <dgm:presLayoutVars>
          <dgm:bulletEnabled val="1"/>
        </dgm:presLayoutVars>
      </dgm:prSet>
      <dgm:spPr/>
    </dgm:pt>
  </dgm:ptLst>
  <dgm:cxnLst>
    <dgm:cxn modelId="{AA76AC05-3625-49C0-BF94-083660C6C184}" srcId="{5933656E-53CA-4F62-9777-D8FB4056BBB4}" destId="{0CCA4E83-793E-43EA-9E8E-3A8AE0C27490}" srcOrd="1" destOrd="0" parTransId="{3347707F-0263-4E08-AE8A-5FC66A263CE3}" sibTransId="{819B87C7-CEB9-40CE-B45A-B7CB54F48397}"/>
    <dgm:cxn modelId="{DB6BDD05-FAD7-4F7E-9944-9E4002E26B3C}" srcId="{492A7658-C354-4120-B27C-E52B7ECA602E}" destId="{8F9A0111-568F-4D44-9991-32982CE8ADF7}" srcOrd="2" destOrd="0" parTransId="{A7817B18-755C-46E8-9F29-78139A0ACAA0}" sibTransId="{6BC9B970-9E4D-4E87-907B-9566749072C3}"/>
    <dgm:cxn modelId="{2FE6D111-4A92-42FD-BCF9-030B8232C836}" type="presOf" srcId="{64ADAC16-ED55-461E-990E-CAEF6657CFDF}" destId="{B98EE656-897B-42F8-8939-48069942DE6F}" srcOrd="0" destOrd="0" presId="urn:microsoft.com/office/officeart/2005/8/layout/hList1"/>
    <dgm:cxn modelId="{DB65EF14-AFA7-4AD3-8178-09A23FC268D7}" type="presOf" srcId="{DDFB14B4-2309-45F1-87DB-1B91FDF2A650}" destId="{EF3C555B-CDC9-4BD2-B13E-F92D7816AB9C}" srcOrd="0" destOrd="3" presId="urn:microsoft.com/office/officeart/2005/8/layout/hList1"/>
    <dgm:cxn modelId="{660A4718-513C-4EE9-A511-370F3AD22DBC}" srcId="{492A7658-C354-4120-B27C-E52B7ECA602E}" destId="{A40E8651-CA1C-4803-B723-DAA8E1355F68}" srcOrd="3" destOrd="0" parTransId="{9A252280-7E45-426C-A1EE-83662C56A804}" sibTransId="{B86907B3-FF80-46F7-AF9D-79C085080A6D}"/>
    <dgm:cxn modelId="{A8751121-E35C-4E2E-A46D-3F9A1F4B28D8}" srcId="{492A7658-C354-4120-B27C-E52B7ECA602E}" destId="{33F9444C-7235-46FD-BE73-62FB7F342A2D}" srcOrd="1" destOrd="0" parTransId="{6AA931E4-EE8E-42E1-B7EC-5600C2A71341}" sibTransId="{CBE9C741-DE66-4050-A2F7-E5421904519E}"/>
    <dgm:cxn modelId="{34CE5525-0028-4A73-8CB2-0CF7FEDDA122}" type="presOf" srcId="{5933656E-53CA-4F62-9777-D8FB4056BBB4}" destId="{CB008199-2175-4255-8E8E-B18A689AD1B4}" srcOrd="0" destOrd="0" presId="urn:microsoft.com/office/officeart/2005/8/layout/hList1"/>
    <dgm:cxn modelId="{7951B828-3F30-4DCB-93D1-24C39132BB8A}" type="presOf" srcId="{F4E30D39-7199-48B7-8238-0FA4CC6A994F}" destId="{D88AAEE8-CDD9-4DE4-B95C-1764DCB8C2DD}" srcOrd="0" destOrd="0" presId="urn:microsoft.com/office/officeart/2005/8/layout/hList1"/>
    <dgm:cxn modelId="{2FDEAD61-F46C-4C6C-8805-53E20DE7EDC9}" type="presOf" srcId="{4765163A-2FEA-447D-917F-0BC71EB8B066}" destId="{EF3C555B-CDC9-4BD2-B13E-F92D7816AB9C}" srcOrd="0" destOrd="2" presId="urn:microsoft.com/office/officeart/2005/8/layout/hList1"/>
    <dgm:cxn modelId="{8748B062-6726-4798-8D7B-79D843945CA7}" srcId="{492A7658-C354-4120-B27C-E52B7ECA602E}" destId="{46FBE255-2318-485B-85FE-3346F10B2F04}" srcOrd="4" destOrd="0" parTransId="{7FA4FFBD-279F-4D7B-964F-D803ADD03042}" sibTransId="{1B30C4B8-6DBD-43B0-A72C-23DE23567A3A}"/>
    <dgm:cxn modelId="{5182F043-A7C7-4C6B-B7B1-D3AB666409E6}" srcId="{64ADAC16-ED55-461E-990E-CAEF6657CFDF}" destId="{8EC34A73-91B9-4D90-9ED3-7B1A293114D8}" srcOrd="0" destOrd="0" parTransId="{D8F0C6AF-96C4-4A4E-B7F1-51A35DD4821F}" sibTransId="{10AAD6E5-F3AF-4AC2-B0BF-957AD464DCAE}"/>
    <dgm:cxn modelId="{767C2566-AF3C-4C18-B740-097818D02007}" srcId="{64ADAC16-ED55-461E-990E-CAEF6657CFDF}" destId="{DDFB14B4-2309-45F1-87DB-1B91FDF2A650}" srcOrd="3" destOrd="0" parTransId="{C036E756-BE63-46E2-A8E1-0A2145255764}" sibTransId="{A42DC46E-129B-4B0E-B8AF-2EC8F77313D4}"/>
    <dgm:cxn modelId="{BB256868-2D78-4489-8B02-F6BC579E2DC6}" srcId="{64ADAC16-ED55-461E-990E-CAEF6657CFDF}" destId="{4765163A-2FEA-447D-917F-0BC71EB8B066}" srcOrd="2" destOrd="0" parTransId="{5C3E44DC-A228-4E75-A295-5CD01750B054}" sibTransId="{6AD3E757-833D-429D-972C-2927AB7AC829}"/>
    <dgm:cxn modelId="{68875D4B-D8D2-4E23-B208-ECDB3561227C}" srcId="{492A7658-C354-4120-B27C-E52B7ECA602E}" destId="{F4E30D39-7199-48B7-8238-0FA4CC6A994F}" srcOrd="0" destOrd="0" parTransId="{07C93353-9A10-4F92-91E2-3BC7DC9BFCC1}" sibTransId="{D163411A-4C8D-4EB9-8422-30E70E34AFBA}"/>
    <dgm:cxn modelId="{913ADE50-DA2A-4841-9DD8-0D283F45430E}" srcId="{09DE93CC-E82A-48F2-AD05-2EEFB7CA345E}" destId="{64ADAC16-ED55-461E-990E-CAEF6657CFDF}" srcOrd="2" destOrd="0" parTransId="{8BE92C21-2618-46ED-8FEF-14302DB31804}" sibTransId="{8B7662E0-1980-4AB8-9E11-59AF170D2F18}"/>
    <dgm:cxn modelId="{0A1DAB5A-0E01-4F11-9C9A-E57F72E85C5E}" type="presOf" srcId="{8F9A0111-568F-4D44-9991-32982CE8ADF7}" destId="{D88AAEE8-CDD9-4DE4-B95C-1764DCB8C2DD}" srcOrd="0" destOrd="2" presId="urn:microsoft.com/office/officeart/2005/8/layout/hList1"/>
    <dgm:cxn modelId="{B041C07B-9ED3-4E5A-8609-EDE48F59B582}" srcId="{09DE93CC-E82A-48F2-AD05-2EEFB7CA345E}" destId="{5933656E-53CA-4F62-9777-D8FB4056BBB4}" srcOrd="1" destOrd="0" parTransId="{EC8C4799-1B83-4EF8-9B6A-0529A667B7A5}" sibTransId="{012DAE5F-461D-414B-9165-19B24B47FEE7}"/>
    <dgm:cxn modelId="{7763827C-3D76-4890-BF3E-5AE0921B0633}" type="presOf" srcId="{33F9444C-7235-46FD-BE73-62FB7F342A2D}" destId="{D88AAEE8-CDD9-4DE4-B95C-1764DCB8C2DD}" srcOrd="0" destOrd="1" presId="urn:microsoft.com/office/officeart/2005/8/layout/hList1"/>
    <dgm:cxn modelId="{91891C7F-DBA3-45B9-B440-2C6F45BCED2B}" type="presOf" srcId="{4285D90F-F1ED-4BEF-9204-9BDA6C139487}" destId="{3898A195-C180-4144-B969-51A41070BD4E}" srcOrd="0" destOrd="2" presId="urn:microsoft.com/office/officeart/2005/8/layout/hList1"/>
    <dgm:cxn modelId="{3B79F18B-5F2B-41A4-A0F1-A81CCFB3679A}" srcId="{5933656E-53CA-4F62-9777-D8FB4056BBB4}" destId="{51F33695-DF9A-4E76-8AA2-61A960875E13}" srcOrd="4" destOrd="0" parTransId="{A1284B9E-51F7-4368-B04B-365CD000C509}" sibTransId="{9FA64ED9-B217-4DF1-98D9-355AB653179B}"/>
    <dgm:cxn modelId="{CA62618C-3638-47D7-86D2-9590E0C6260D}" type="presOf" srcId="{4C820B10-9C72-494A-9B1E-8821640FA392}" destId="{3898A195-C180-4144-B969-51A41070BD4E}" srcOrd="0" destOrd="0" presId="urn:microsoft.com/office/officeart/2005/8/layout/hList1"/>
    <dgm:cxn modelId="{BB2E938F-6CC1-4A93-849E-EEBEF3935E58}" type="presOf" srcId="{09DE93CC-E82A-48F2-AD05-2EEFB7CA345E}" destId="{C3C0500B-0EE8-4AF6-B19C-08E363516798}" srcOrd="0" destOrd="0" presId="urn:microsoft.com/office/officeart/2005/8/layout/hList1"/>
    <dgm:cxn modelId="{647F8497-D126-4249-ABB7-61CBB4CFDF19}" type="presOf" srcId="{492A7658-C354-4120-B27C-E52B7ECA602E}" destId="{812E710D-F4A4-4FBD-B76B-1ACAA0602F1B}" srcOrd="0" destOrd="0" presId="urn:microsoft.com/office/officeart/2005/8/layout/hList1"/>
    <dgm:cxn modelId="{6CC3FAA5-415A-4872-B653-D999FDB3EF19}" type="presOf" srcId="{D4BF0FDC-D4C9-490D-8528-84582AC298FA}" destId="{EF3C555B-CDC9-4BD2-B13E-F92D7816AB9C}" srcOrd="0" destOrd="1" presId="urn:microsoft.com/office/officeart/2005/8/layout/hList1"/>
    <dgm:cxn modelId="{45BF66B8-1850-4C44-BB68-E37D496D1737}" type="presOf" srcId="{0CCA4E83-793E-43EA-9E8E-3A8AE0C27490}" destId="{3898A195-C180-4144-B969-51A41070BD4E}" srcOrd="0" destOrd="1" presId="urn:microsoft.com/office/officeart/2005/8/layout/hList1"/>
    <dgm:cxn modelId="{D0F407BD-9EC9-4725-8AAD-20379358A194}" type="presOf" srcId="{028D500E-867E-49F2-9767-ED201082CEA4}" destId="{3898A195-C180-4144-B969-51A41070BD4E}" srcOrd="0" destOrd="3" presId="urn:microsoft.com/office/officeart/2005/8/layout/hList1"/>
    <dgm:cxn modelId="{A36003C2-10A3-4687-B743-E99EF3FBD95C}" srcId="{5933656E-53CA-4F62-9777-D8FB4056BBB4}" destId="{028D500E-867E-49F2-9767-ED201082CEA4}" srcOrd="3" destOrd="0" parTransId="{E90D5DC8-BFE2-4246-989B-CC0B67FDFF8A}" sibTransId="{66520D41-632F-4C38-B8EE-61351F671A58}"/>
    <dgm:cxn modelId="{FD631FC4-1DB8-46E8-9662-4819A6696083}" type="presOf" srcId="{A40E8651-CA1C-4803-B723-DAA8E1355F68}" destId="{D88AAEE8-CDD9-4DE4-B95C-1764DCB8C2DD}" srcOrd="0" destOrd="3" presId="urn:microsoft.com/office/officeart/2005/8/layout/hList1"/>
    <dgm:cxn modelId="{9A01C3C6-AAEA-4BFD-BFD5-65ADA1BF4809}" type="presOf" srcId="{51F33695-DF9A-4E76-8AA2-61A960875E13}" destId="{3898A195-C180-4144-B969-51A41070BD4E}" srcOrd="0" destOrd="4" presId="urn:microsoft.com/office/officeart/2005/8/layout/hList1"/>
    <dgm:cxn modelId="{523426E0-C5C4-4AFB-BC4F-6960F4D2FFC1}" srcId="{09DE93CC-E82A-48F2-AD05-2EEFB7CA345E}" destId="{492A7658-C354-4120-B27C-E52B7ECA602E}" srcOrd="0" destOrd="0" parTransId="{E669409B-0097-4E15-BF58-497F9BE6C5C2}" sibTransId="{75141F5F-9EE8-40EE-A867-27BA57B24EE8}"/>
    <dgm:cxn modelId="{2C66F6E0-E1A1-4E3A-8B57-30637F2884D5}" srcId="{5933656E-53CA-4F62-9777-D8FB4056BBB4}" destId="{4285D90F-F1ED-4BEF-9204-9BDA6C139487}" srcOrd="2" destOrd="0" parTransId="{94A5F2DF-5C11-47C4-9735-734744B9384B}" sibTransId="{67AADCA0-B7DD-4EF7-AB48-8A039A95A3D0}"/>
    <dgm:cxn modelId="{9EA941E3-539C-4BF1-A6DD-709CC77710D4}" srcId="{64ADAC16-ED55-461E-990E-CAEF6657CFDF}" destId="{D4BF0FDC-D4C9-490D-8528-84582AC298FA}" srcOrd="1" destOrd="0" parTransId="{807E4678-2142-410E-8C03-A328A62E3D32}" sibTransId="{3BA73517-9DDE-4D60-99A9-A615749605F6}"/>
    <dgm:cxn modelId="{9C506FE3-D421-40D7-88DB-A59A9BC5AA72}" srcId="{64ADAC16-ED55-461E-990E-CAEF6657CFDF}" destId="{909FB2AF-3C5B-4C08-9A25-F1FD44244400}" srcOrd="4" destOrd="0" parTransId="{69F9CCB2-533A-4596-B1B7-185BA2CC466D}" sibTransId="{B27611E1-31CE-4C8F-A7B1-79043AE29DD4}"/>
    <dgm:cxn modelId="{765C7FE3-3BC0-4B5B-80E2-6815D5F6A16A}" type="presOf" srcId="{46FBE255-2318-485B-85FE-3346F10B2F04}" destId="{D88AAEE8-CDD9-4DE4-B95C-1764DCB8C2DD}" srcOrd="0" destOrd="4" presId="urn:microsoft.com/office/officeart/2005/8/layout/hList1"/>
    <dgm:cxn modelId="{E58E1EF1-28CD-4139-A77C-CB091B5F25A5}" type="presOf" srcId="{8EC34A73-91B9-4D90-9ED3-7B1A293114D8}" destId="{EF3C555B-CDC9-4BD2-B13E-F92D7816AB9C}" srcOrd="0" destOrd="0" presId="urn:microsoft.com/office/officeart/2005/8/layout/hList1"/>
    <dgm:cxn modelId="{8AA5A8F9-9CFA-4D45-92B3-AACD82A2B7AD}" srcId="{5933656E-53CA-4F62-9777-D8FB4056BBB4}" destId="{4C820B10-9C72-494A-9B1E-8821640FA392}" srcOrd="0" destOrd="0" parTransId="{12C21837-E784-4877-9F1B-9306E3564748}" sibTransId="{E08DAF81-EF5D-4F86-A7D5-929B0AE4CFF1}"/>
    <dgm:cxn modelId="{2248D7FA-C467-47F9-B8AE-0B953B0911C6}" type="presOf" srcId="{909FB2AF-3C5B-4C08-9A25-F1FD44244400}" destId="{EF3C555B-CDC9-4BD2-B13E-F92D7816AB9C}" srcOrd="0" destOrd="4" presId="urn:microsoft.com/office/officeart/2005/8/layout/hList1"/>
    <dgm:cxn modelId="{42CF91AA-BDE5-4D81-A25A-08D685227B89}" type="presParOf" srcId="{C3C0500B-0EE8-4AF6-B19C-08E363516798}" destId="{68045CA4-B3DF-4199-81D3-527A58C9DB1C}" srcOrd="0" destOrd="0" presId="urn:microsoft.com/office/officeart/2005/8/layout/hList1"/>
    <dgm:cxn modelId="{3AC677E8-B66B-42BD-AC38-C4A5EF695291}" type="presParOf" srcId="{68045CA4-B3DF-4199-81D3-527A58C9DB1C}" destId="{812E710D-F4A4-4FBD-B76B-1ACAA0602F1B}" srcOrd="0" destOrd="0" presId="urn:microsoft.com/office/officeart/2005/8/layout/hList1"/>
    <dgm:cxn modelId="{6ADB029E-6FE5-493D-853A-D841DDBB5354}" type="presParOf" srcId="{68045CA4-B3DF-4199-81D3-527A58C9DB1C}" destId="{D88AAEE8-CDD9-4DE4-B95C-1764DCB8C2DD}" srcOrd="1" destOrd="0" presId="urn:microsoft.com/office/officeart/2005/8/layout/hList1"/>
    <dgm:cxn modelId="{1925B085-BF3C-42C1-80DE-C834750C1096}" type="presParOf" srcId="{C3C0500B-0EE8-4AF6-B19C-08E363516798}" destId="{90BB9293-74A0-4C6E-BDB0-02E26D98665E}" srcOrd="1" destOrd="0" presId="urn:microsoft.com/office/officeart/2005/8/layout/hList1"/>
    <dgm:cxn modelId="{13D0E1C7-4DC9-4904-9997-FD9141F2D321}" type="presParOf" srcId="{C3C0500B-0EE8-4AF6-B19C-08E363516798}" destId="{492A7AF4-AD09-4299-9C2D-3841DF21BDA0}" srcOrd="2" destOrd="0" presId="urn:microsoft.com/office/officeart/2005/8/layout/hList1"/>
    <dgm:cxn modelId="{9456B486-3224-4F96-8227-434B6BFC31CC}" type="presParOf" srcId="{492A7AF4-AD09-4299-9C2D-3841DF21BDA0}" destId="{CB008199-2175-4255-8E8E-B18A689AD1B4}" srcOrd="0" destOrd="0" presId="urn:microsoft.com/office/officeart/2005/8/layout/hList1"/>
    <dgm:cxn modelId="{873D60F3-8CEE-4B04-92C2-723F596BDD72}" type="presParOf" srcId="{492A7AF4-AD09-4299-9C2D-3841DF21BDA0}" destId="{3898A195-C180-4144-B969-51A41070BD4E}" srcOrd="1" destOrd="0" presId="urn:microsoft.com/office/officeart/2005/8/layout/hList1"/>
    <dgm:cxn modelId="{6C891FB8-EBE5-45A4-BA9B-F0AC7EF54FA8}" type="presParOf" srcId="{C3C0500B-0EE8-4AF6-B19C-08E363516798}" destId="{8EB5CA59-F3A4-4711-A489-062E93CFC44F}" srcOrd="3" destOrd="0" presId="urn:microsoft.com/office/officeart/2005/8/layout/hList1"/>
    <dgm:cxn modelId="{1590D563-2C06-47F1-9B5C-E8EF647F2E3A}" type="presParOf" srcId="{C3C0500B-0EE8-4AF6-B19C-08E363516798}" destId="{A13C150F-FBE0-47EA-A118-54510BE25749}" srcOrd="4" destOrd="0" presId="urn:microsoft.com/office/officeart/2005/8/layout/hList1"/>
    <dgm:cxn modelId="{F1326DF6-7BDC-4E83-AD83-DCA4CAEE0285}" type="presParOf" srcId="{A13C150F-FBE0-47EA-A118-54510BE25749}" destId="{B98EE656-897B-42F8-8939-48069942DE6F}" srcOrd="0" destOrd="0" presId="urn:microsoft.com/office/officeart/2005/8/layout/hList1"/>
    <dgm:cxn modelId="{F613A638-1361-4EB2-BE6A-42835FA75EC1}" type="presParOf" srcId="{A13C150F-FBE0-47EA-A118-54510BE25749}" destId="{EF3C555B-CDC9-4BD2-B13E-F92D7816AB9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E93CC-E82A-48F2-AD05-2EEFB7CA34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492A7658-C354-4120-B27C-E52B7ECA602E}">
      <dgm:prSet phldrT="[Texte]" custT="1"/>
      <dgm:spPr>
        <a:solidFill>
          <a:srgbClr val="71983E"/>
        </a:solidFill>
        <a:ln>
          <a:noFill/>
        </a:ln>
      </dgm:spPr>
      <dgm:t>
        <a:bodyPr/>
        <a:lstStyle/>
        <a:p>
          <a:r>
            <a:rPr lang="fr-CA" sz="1600" dirty="0">
              <a:latin typeface="Arial" panose="020B0604020202020204" pitchFamily="34" charset="0"/>
              <a:cs typeface="Arial" panose="020B0604020202020204" pitchFamily="34" charset="0"/>
            </a:rPr>
            <a:t>GROUPE NON PRIORITAIRE IV </a:t>
          </a:r>
        </a:p>
      </dgm:t>
    </dgm:pt>
    <dgm:pt modelId="{E669409B-0097-4E15-BF58-497F9BE6C5C2}" type="parTrans" cxnId="{523426E0-C5C4-4AFB-BC4F-6960F4D2FFC1}">
      <dgm:prSet/>
      <dgm:spPr/>
      <dgm:t>
        <a:bodyPr/>
        <a:lstStyle/>
        <a:p>
          <a:endParaRPr lang="fr-CA"/>
        </a:p>
      </dgm:t>
    </dgm:pt>
    <dgm:pt modelId="{75141F5F-9EE8-40EE-A867-27BA57B24EE8}" type="sibTrans" cxnId="{523426E0-C5C4-4AFB-BC4F-6960F4D2FFC1}">
      <dgm:prSet/>
      <dgm:spPr/>
      <dgm:t>
        <a:bodyPr/>
        <a:lstStyle/>
        <a:p>
          <a:endParaRPr lang="fr-CA"/>
        </a:p>
      </dgm:t>
    </dgm:pt>
    <dgm:pt modelId="{F4E30D39-7199-48B7-8238-0FA4CC6A994F}">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Commerce</a:t>
          </a:r>
        </a:p>
      </dgm:t>
    </dgm:pt>
    <dgm:pt modelId="{07C93353-9A10-4F92-91E2-3BC7DC9BFCC1}" type="parTrans" cxnId="{68875D4B-D8D2-4E23-B208-ECDB3561227C}">
      <dgm:prSet/>
      <dgm:spPr/>
      <dgm:t>
        <a:bodyPr/>
        <a:lstStyle/>
        <a:p>
          <a:endParaRPr lang="fr-CA"/>
        </a:p>
      </dgm:t>
    </dgm:pt>
    <dgm:pt modelId="{D163411A-4C8D-4EB9-8422-30E70E34AFBA}" type="sibTrans" cxnId="{68875D4B-D8D2-4E23-B208-ECDB3561227C}">
      <dgm:prSet/>
      <dgm:spPr/>
      <dgm:t>
        <a:bodyPr/>
        <a:lstStyle/>
        <a:p>
          <a:endParaRPr lang="fr-CA"/>
        </a:p>
      </dgm:t>
    </dgm:pt>
    <dgm:pt modelId="{5933656E-53CA-4F62-9777-D8FB4056BBB4}">
      <dgm:prSet phldrT="[Texte]" custT="1"/>
      <dgm:spPr>
        <a:solidFill>
          <a:srgbClr val="71983E"/>
        </a:solidFill>
        <a:ln>
          <a:noFill/>
        </a:ln>
      </dgm:spPr>
      <dgm:t>
        <a:bodyPr/>
        <a:lstStyle/>
        <a:p>
          <a:r>
            <a:rPr lang="fr-CA" sz="1600" dirty="0">
              <a:latin typeface="Arial" panose="020B0604020202020204" pitchFamily="34" charset="0"/>
              <a:cs typeface="Arial" panose="020B0604020202020204" pitchFamily="34" charset="0"/>
            </a:rPr>
            <a:t>GROUPE NON PRIORITAIRE V </a:t>
          </a:r>
        </a:p>
      </dgm:t>
    </dgm:pt>
    <dgm:pt modelId="{EC8C4799-1B83-4EF8-9B6A-0529A667B7A5}" type="parTrans" cxnId="{B041C07B-9ED3-4E5A-8609-EDE48F59B582}">
      <dgm:prSet/>
      <dgm:spPr/>
      <dgm:t>
        <a:bodyPr/>
        <a:lstStyle/>
        <a:p>
          <a:endParaRPr lang="fr-CA"/>
        </a:p>
      </dgm:t>
    </dgm:pt>
    <dgm:pt modelId="{012DAE5F-461D-414B-9165-19B24B47FEE7}" type="sibTrans" cxnId="{B041C07B-9ED3-4E5A-8609-EDE48F59B582}">
      <dgm:prSet/>
      <dgm:spPr/>
      <dgm:t>
        <a:bodyPr/>
        <a:lstStyle/>
        <a:p>
          <a:endParaRPr lang="fr-CA"/>
        </a:p>
      </dgm:t>
    </dgm:pt>
    <dgm:pt modelId="{4C820B10-9C72-494A-9B1E-8821640FA392}">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Autres services commerciaux et personnels</a:t>
          </a:r>
        </a:p>
      </dgm:t>
    </dgm:pt>
    <dgm:pt modelId="{12C21837-E784-4877-9F1B-9306E3564748}" type="parTrans" cxnId="{8AA5A8F9-9CFA-4D45-92B3-AACD82A2B7AD}">
      <dgm:prSet/>
      <dgm:spPr/>
      <dgm:t>
        <a:bodyPr/>
        <a:lstStyle/>
        <a:p>
          <a:endParaRPr lang="fr-CA"/>
        </a:p>
      </dgm:t>
    </dgm:pt>
    <dgm:pt modelId="{E08DAF81-EF5D-4F86-A7D5-929B0AE4CFF1}" type="sibTrans" cxnId="{8AA5A8F9-9CFA-4D45-92B3-AACD82A2B7AD}">
      <dgm:prSet/>
      <dgm:spPr/>
      <dgm:t>
        <a:bodyPr/>
        <a:lstStyle/>
        <a:p>
          <a:endParaRPr lang="fr-CA"/>
        </a:p>
      </dgm:t>
    </dgm:pt>
    <dgm:pt modelId="{64ADAC16-ED55-461E-990E-CAEF6657CFDF}">
      <dgm:prSet phldrT="[Texte]" custT="1"/>
      <dgm:spPr>
        <a:solidFill>
          <a:srgbClr val="71983E"/>
        </a:solidFill>
        <a:ln>
          <a:noFill/>
        </a:ln>
      </dgm:spPr>
      <dgm:t>
        <a:bodyPr/>
        <a:lstStyle/>
        <a:p>
          <a:r>
            <a:rPr lang="fr-CA" sz="1600" dirty="0">
              <a:latin typeface="Arial" panose="020B0604020202020204" pitchFamily="34" charset="0"/>
              <a:cs typeface="Arial" panose="020B0604020202020204" pitchFamily="34" charset="0"/>
            </a:rPr>
            <a:t>GROUPE NON PRIORITAIRE VI </a:t>
          </a:r>
        </a:p>
      </dgm:t>
    </dgm:pt>
    <dgm:pt modelId="{8BE92C21-2618-46ED-8FEF-14302DB31804}" type="parTrans" cxnId="{913ADE50-DA2A-4841-9DD8-0D283F45430E}">
      <dgm:prSet/>
      <dgm:spPr/>
      <dgm:t>
        <a:bodyPr/>
        <a:lstStyle/>
        <a:p>
          <a:endParaRPr lang="fr-CA"/>
        </a:p>
      </dgm:t>
    </dgm:pt>
    <dgm:pt modelId="{8B7662E0-1980-4AB8-9E11-59AF170D2F18}" type="sibTrans" cxnId="{913ADE50-DA2A-4841-9DD8-0D283F45430E}">
      <dgm:prSet/>
      <dgm:spPr/>
      <dgm:t>
        <a:bodyPr/>
        <a:lstStyle/>
        <a:p>
          <a:endParaRPr lang="fr-CA"/>
        </a:p>
      </dgm:t>
    </dgm:pt>
    <dgm:pt modelId="{8EC34A73-91B9-4D90-9ED3-7B1A293114D8}">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Agriculture</a:t>
          </a:r>
        </a:p>
      </dgm:t>
    </dgm:pt>
    <dgm:pt modelId="{D8F0C6AF-96C4-4A4E-B7F1-51A35DD4821F}" type="parTrans" cxnId="{5182F043-A7C7-4C6B-B7B1-D3AB666409E6}">
      <dgm:prSet/>
      <dgm:spPr/>
      <dgm:t>
        <a:bodyPr/>
        <a:lstStyle/>
        <a:p>
          <a:endParaRPr lang="fr-CA"/>
        </a:p>
      </dgm:t>
    </dgm:pt>
    <dgm:pt modelId="{10AAD6E5-F3AF-4AC2-B0BF-957AD464DCAE}" type="sibTrans" cxnId="{5182F043-A7C7-4C6B-B7B1-D3AB666409E6}">
      <dgm:prSet/>
      <dgm:spPr/>
      <dgm:t>
        <a:bodyPr/>
        <a:lstStyle/>
        <a:p>
          <a:endParaRPr lang="fr-CA"/>
        </a:p>
      </dgm:t>
    </dgm:pt>
    <dgm:pt modelId="{4A198246-5436-4C93-882A-C6208A7E85CD}">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Bonneterie et habillement</a:t>
          </a:r>
        </a:p>
      </dgm:t>
    </dgm:pt>
    <dgm:pt modelId="{0630B5E4-FD1B-4B20-877F-4D722014AD85}" type="parTrans" cxnId="{C782739E-C5AA-45D3-8CBB-2A3D04E902A5}">
      <dgm:prSet/>
      <dgm:spPr/>
      <dgm:t>
        <a:bodyPr/>
        <a:lstStyle/>
        <a:p>
          <a:endParaRPr lang="fr-CA"/>
        </a:p>
      </dgm:t>
    </dgm:pt>
    <dgm:pt modelId="{A5D5C659-848B-4640-B8DA-7B29FC02AF2A}" type="sibTrans" cxnId="{C782739E-C5AA-45D3-8CBB-2A3D04E902A5}">
      <dgm:prSet/>
      <dgm:spPr/>
      <dgm:t>
        <a:bodyPr/>
        <a:lstStyle/>
        <a:p>
          <a:endParaRPr lang="fr-CA"/>
        </a:p>
      </dgm:t>
    </dgm:pt>
    <dgm:pt modelId="{5245009C-8D9F-49C5-820A-0DBBDC0AB1E6}">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Enseignement et services annexes</a:t>
          </a:r>
        </a:p>
      </dgm:t>
    </dgm:pt>
    <dgm:pt modelId="{3AED48B6-941E-43CE-8F61-2AE23AF8E183}" type="parTrans" cxnId="{4FDCE080-E3BB-47C3-8F63-DE95E8D678D7}">
      <dgm:prSet/>
      <dgm:spPr/>
      <dgm:t>
        <a:bodyPr/>
        <a:lstStyle/>
        <a:p>
          <a:endParaRPr lang="fr-CA"/>
        </a:p>
      </dgm:t>
    </dgm:pt>
    <dgm:pt modelId="{71515C34-170A-413D-A1EA-5FE43FB36002}" type="sibTrans" cxnId="{4FDCE080-E3BB-47C3-8F63-DE95E8D678D7}">
      <dgm:prSet/>
      <dgm:spPr/>
      <dgm:t>
        <a:bodyPr/>
        <a:lstStyle/>
        <a:p>
          <a:endParaRPr lang="fr-CA"/>
        </a:p>
      </dgm:t>
    </dgm:pt>
    <dgm:pt modelId="{F604DCCE-8976-41CD-ADC9-45DE2D795731}">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Finances, assurances et affaires immobilières</a:t>
          </a:r>
        </a:p>
      </dgm:t>
    </dgm:pt>
    <dgm:pt modelId="{A3CF5930-B59A-487C-92FE-E6C4C21BBBBB}" type="parTrans" cxnId="{506DAA78-A8F4-492A-9E74-FFF5C51AE92E}">
      <dgm:prSet/>
      <dgm:spPr/>
      <dgm:t>
        <a:bodyPr/>
        <a:lstStyle/>
        <a:p>
          <a:endParaRPr lang="fr-CA"/>
        </a:p>
      </dgm:t>
    </dgm:pt>
    <dgm:pt modelId="{11AF85A2-E9CD-4FD9-87E3-A5DD195EF670}" type="sibTrans" cxnId="{506DAA78-A8F4-492A-9E74-FFF5C51AE92E}">
      <dgm:prSet/>
      <dgm:spPr/>
      <dgm:t>
        <a:bodyPr/>
        <a:lstStyle/>
        <a:p>
          <a:endParaRPr lang="fr-CA"/>
        </a:p>
      </dgm:t>
    </dgm:pt>
    <dgm:pt modelId="{75909646-92A1-4185-B65C-E5179E326C6C}">
      <dgm:prSet phldrT="[Texte]" custT="1"/>
      <dgm:spPr>
        <a:solidFill>
          <a:schemeClr val="tx1">
            <a:lumMod val="85000"/>
            <a:alpha val="90000"/>
          </a:schemeClr>
        </a:solidFill>
      </dgm:spPr>
      <dgm:t>
        <a:bodyPr/>
        <a:lstStyle/>
        <a:p>
          <a:r>
            <a:rPr lang="fr-CA" sz="1600" b="0" dirty="0">
              <a:latin typeface="Arial" panose="020B0604020202020204" pitchFamily="34" charset="0"/>
              <a:cs typeface="Arial" panose="020B0604020202020204" pitchFamily="34" charset="0"/>
            </a:rPr>
            <a:t>Services médicaux et sociaux</a:t>
          </a:r>
        </a:p>
      </dgm:t>
    </dgm:pt>
    <dgm:pt modelId="{4D6A9C15-E335-4A3A-AB96-EE9AABF4A3CD}" type="parTrans" cxnId="{CA47A942-FE2E-4016-850A-08F6EC858848}">
      <dgm:prSet/>
      <dgm:spPr/>
      <dgm:t>
        <a:bodyPr/>
        <a:lstStyle/>
        <a:p>
          <a:endParaRPr lang="fr-CA"/>
        </a:p>
      </dgm:t>
    </dgm:pt>
    <dgm:pt modelId="{825D6FFA-D8C5-46CF-8E5D-602BF6457049}" type="sibTrans" cxnId="{CA47A942-FE2E-4016-850A-08F6EC858848}">
      <dgm:prSet/>
      <dgm:spPr/>
      <dgm:t>
        <a:bodyPr/>
        <a:lstStyle/>
        <a:p>
          <a:endParaRPr lang="fr-CA"/>
        </a:p>
      </dgm:t>
    </dgm:pt>
    <dgm:pt modelId="{0440A94A-F7F2-4B7D-A057-868FF406FCCB}">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Chasse et pêche</a:t>
          </a:r>
        </a:p>
      </dgm:t>
    </dgm:pt>
    <dgm:pt modelId="{06B04DC7-982D-4E2E-B7C3-ADBF12E0E40E}" type="parTrans" cxnId="{6AFC0FF1-FD0F-4193-BD6E-0B927A175C57}">
      <dgm:prSet/>
      <dgm:spPr/>
      <dgm:t>
        <a:bodyPr/>
        <a:lstStyle/>
        <a:p>
          <a:endParaRPr lang="fr-CA"/>
        </a:p>
      </dgm:t>
    </dgm:pt>
    <dgm:pt modelId="{56A09226-B56E-40A8-896C-6A3ED20F3FA9}" type="sibTrans" cxnId="{6AFC0FF1-FD0F-4193-BD6E-0B927A175C57}">
      <dgm:prSet/>
      <dgm:spPr/>
      <dgm:t>
        <a:bodyPr/>
        <a:lstStyle/>
        <a:p>
          <a:endParaRPr lang="fr-CA"/>
        </a:p>
      </dgm:t>
    </dgm:pt>
    <dgm:pt modelId="{E3EC9EC0-E81B-4F1D-9160-6C222B71D094}">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Industries manufacturières diverses</a:t>
          </a:r>
        </a:p>
      </dgm:t>
    </dgm:pt>
    <dgm:pt modelId="{92989756-EA1E-4940-96C8-10510868989E}" type="parTrans" cxnId="{3F23A23E-9F18-4BB8-947D-14D510F6323C}">
      <dgm:prSet/>
      <dgm:spPr/>
      <dgm:t>
        <a:bodyPr/>
        <a:lstStyle/>
        <a:p>
          <a:endParaRPr lang="fr-CA"/>
        </a:p>
      </dgm:t>
    </dgm:pt>
    <dgm:pt modelId="{D1635DE9-F2FE-4273-B809-71C2F616DA13}" type="sibTrans" cxnId="{3F23A23E-9F18-4BB8-947D-14D510F6323C}">
      <dgm:prSet/>
      <dgm:spPr/>
      <dgm:t>
        <a:bodyPr/>
        <a:lstStyle/>
        <a:p>
          <a:endParaRPr lang="fr-CA"/>
        </a:p>
      </dgm:t>
    </dgm:pt>
    <dgm:pt modelId="{5AC01FD2-9551-4A2B-9E54-A0022CABE409}">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Communications, transport d’énergie et autres services publics</a:t>
          </a:r>
        </a:p>
      </dgm:t>
    </dgm:pt>
    <dgm:pt modelId="{7B1AD275-2B10-4764-A54F-0C87B548B38B}" type="parTrans" cxnId="{57AA6952-F5C9-4094-80F6-03CB6889C18A}">
      <dgm:prSet/>
      <dgm:spPr/>
      <dgm:t>
        <a:bodyPr/>
        <a:lstStyle/>
        <a:p>
          <a:endParaRPr lang="fr-CA"/>
        </a:p>
      </dgm:t>
    </dgm:pt>
    <dgm:pt modelId="{AFE1BB15-C385-46AF-B30B-946FA2014D0E}" type="sibTrans" cxnId="{57AA6952-F5C9-4094-80F6-03CB6889C18A}">
      <dgm:prSet/>
      <dgm:spPr/>
      <dgm:t>
        <a:bodyPr/>
        <a:lstStyle/>
        <a:p>
          <a:endParaRPr lang="fr-CA"/>
        </a:p>
      </dgm:t>
    </dgm:pt>
    <dgm:pt modelId="{595CEB82-9F03-4C06-86A1-4B3774B028A7}">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Imprimerie, édition et activités annexes</a:t>
          </a:r>
        </a:p>
      </dgm:t>
    </dgm:pt>
    <dgm:pt modelId="{5D1DF13A-1465-4E1A-8CF3-5D895EC95661}" type="parTrans" cxnId="{3F537CCC-B923-48EC-8C97-CBD5B6C4C646}">
      <dgm:prSet/>
      <dgm:spPr/>
      <dgm:t>
        <a:bodyPr/>
        <a:lstStyle/>
        <a:p>
          <a:endParaRPr lang="fr-CA"/>
        </a:p>
      </dgm:t>
    </dgm:pt>
    <dgm:pt modelId="{3C923B28-83E2-4248-9E2B-8174F9496460}" type="sibTrans" cxnId="{3F537CCC-B923-48EC-8C97-CBD5B6C4C646}">
      <dgm:prSet/>
      <dgm:spPr/>
      <dgm:t>
        <a:bodyPr/>
        <a:lstStyle/>
        <a:p>
          <a:endParaRPr lang="fr-CA"/>
        </a:p>
      </dgm:t>
    </dgm:pt>
    <dgm:pt modelId="{8D4F2700-8437-4F14-B8CD-21BBF03A9DB2}">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Fabrication de produits du pétrole et du charbon</a:t>
          </a:r>
        </a:p>
      </dgm:t>
    </dgm:pt>
    <dgm:pt modelId="{0FBF78D0-C3D9-42A0-85B1-DF4DB71DC7C2}" type="parTrans" cxnId="{96C51AEB-B7FF-4AB8-9D34-DC51D420826A}">
      <dgm:prSet/>
      <dgm:spPr/>
      <dgm:t>
        <a:bodyPr/>
        <a:lstStyle/>
        <a:p>
          <a:endParaRPr lang="fr-CA"/>
        </a:p>
      </dgm:t>
    </dgm:pt>
    <dgm:pt modelId="{4C1D27A5-E7FD-4FD5-9FE2-09D3EA51FBDA}" type="sibTrans" cxnId="{96C51AEB-B7FF-4AB8-9D34-DC51D420826A}">
      <dgm:prSet/>
      <dgm:spPr/>
      <dgm:t>
        <a:bodyPr/>
        <a:lstStyle/>
        <a:p>
          <a:endParaRPr lang="fr-CA"/>
        </a:p>
      </dgm:t>
    </dgm:pt>
    <dgm:pt modelId="{E53BBC40-5B1D-41D4-9BA1-953C1D4482E9}">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Fabrication de produits électriques </a:t>
          </a:r>
        </a:p>
      </dgm:t>
    </dgm:pt>
    <dgm:pt modelId="{B4616163-840A-461A-BE1D-428BA42CC016}" type="parTrans" cxnId="{B0B40BB6-9F73-49A8-A1ED-0C4B3621A14C}">
      <dgm:prSet/>
      <dgm:spPr/>
      <dgm:t>
        <a:bodyPr/>
        <a:lstStyle/>
        <a:p>
          <a:endParaRPr lang="fr-CA"/>
        </a:p>
      </dgm:t>
    </dgm:pt>
    <dgm:pt modelId="{652F0C67-233F-470B-9AB7-CE3F28F22179}" type="sibTrans" cxnId="{B0B40BB6-9F73-49A8-A1ED-0C4B3621A14C}">
      <dgm:prSet/>
      <dgm:spPr/>
      <dgm:t>
        <a:bodyPr/>
        <a:lstStyle/>
        <a:p>
          <a:endParaRPr lang="fr-CA"/>
        </a:p>
      </dgm:t>
    </dgm:pt>
    <dgm:pt modelId="{D235E339-5294-48BE-9FC8-DF8D202FB589}">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Industrie du cuir</a:t>
          </a:r>
        </a:p>
      </dgm:t>
    </dgm:pt>
    <dgm:pt modelId="{A2527517-0DB6-419B-94F2-8ACA4B3269BC}" type="parTrans" cxnId="{AB40AB2A-3FFB-4828-8467-370C2A2C878D}">
      <dgm:prSet/>
      <dgm:spPr/>
      <dgm:t>
        <a:bodyPr/>
        <a:lstStyle/>
        <a:p>
          <a:endParaRPr lang="fr-CA"/>
        </a:p>
      </dgm:t>
    </dgm:pt>
    <dgm:pt modelId="{920ED45F-FCC3-4D76-8224-A4E27AA32887}" type="sibTrans" cxnId="{AB40AB2A-3FFB-4828-8467-370C2A2C878D}">
      <dgm:prSet/>
      <dgm:spPr/>
      <dgm:t>
        <a:bodyPr/>
        <a:lstStyle/>
        <a:p>
          <a:endParaRPr lang="fr-CA"/>
        </a:p>
      </dgm:t>
    </dgm:pt>
    <dgm:pt modelId="{CCF4F137-9873-4DE4-9026-1D44C014CF94}">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Fabrication de machines (sauf électriques)</a:t>
          </a:r>
        </a:p>
      </dgm:t>
    </dgm:pt>
    <dgm:pt modelId="{7CCE0EFC-357E-427F-BB81-1023396AF7A5}" type="parTrans" cxnId="{EFCFE742-06E4-4E79-BFD9-61017C0E9C23}">
      <dgm:prSet/>
      <dgm:spPr/>
      <dgm:t>
        <a:bodyPr/>
        <a:lstStyle/>
        <a:p>
          <a:endParaRPr lang="fr-CA"/>
        </a:p>
      </dgm:t>
    </dgm:pt>
    <dgm:pt modelId="{F5A34B3B-D30C-42AD-AD9A-AF5C9522B01D}" type="sibTrans" cxnId="{EFCFE742-06E4-4E79-BFD9-61017C0E9C23}">
      <dgm:prSet/>
      <dgm:spPr/>
      <dgm:t>
        <a:bodyPr/>
        <a:lstStyle/>
        <a:p>
          <a:endParaRPr lang="fr-CA"/>
        </a:p>
      </dgm:t>
    </dgm:pt>
    <dgm:pt modelId="{AC822D5A-1F44-4646-B3B0-F71B97813A6C}">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Industrie du tabac</a:t>
          </a:r>
        </a:p>
      </dgm:t>
    </dgm:pt>
    <dgm:pt modelId="{FE9C0747-03B4-4093-9946-F9F4B7D3A0B8}" type="parTrans" cxnId="{377E22B9-F579-4D78-8EA1-E3368A132228}">
      <dgm:prSet/>
      <dgm:spPr/>
      <dgm:t>
        <a:bodyPr/>
        <a:lstStyle/>
        <a:p>
          <a:endParaRPr lang="fr-CA"/>
        </a:p>
      </dgm:t>
    </dgm:pt>
    <dgm:pt modelId="{5A538EBB-66F3-486F-902A-645B9C1C201F}" type="sibTrans" cxnId="{377E22B9-F579-4D78-8EA1-E3368A132228}">
      <dgm:prSet/>
      <dgm:spPr/>
      <dgm:t>
        <a:bodyPr/>
        <a:lstStyle/>
        <a:p>
          <a:endParaRPr lang="fr-CA"/>
        </a:p>
      </dgm:t>
    </dgm:pt>
    <dgm:pt modelId="{F30A80E9-0E7B-4CCD-88B0-8EBC17463239}">
      <dgm:prSet phldrT="[Texte]" custT="1"/>
      <dgm:spPr>
        <a:solidFill>
          <a:schemeClr val="tx1">
            <a:lumMod val="85000"/>
            <a:alpha val="90000"/>
          </a:schemeClr>
        </a:solidFill>
      </dgm:spPr>
      <dgm:t>
        <a:bodyPr/>
        <a:lstStyle/>
        <a:p>
          <a:r>
            <a:rPr lang="fr-CA" sz="1600" dirty="0">
              <a:latin typeface="Arial" panose="020B0604020202020204" pitchFamily="34" charset="0"/>
              <a:cs typeface="Arial" panose="020B0604020202020204" pitchFamily="34" charset="0"/>
            </a:rPr>
            <a:t>Industrie du textile</a:t>
          </a:r>
        </a:p>
      </dgm:t>
    </dgm:pt>
    <dgm:pt modelId="{26FD353A-E923-4924-B607-994F1A20E779}" type="parTrans" cxnId="{07D22423-EB4B-40A4-BEB5-52920A0ABEAC}">
      <dgm:prSet/>
      <dgm:spPr/>
      <dgm:t>
        <a:bodyPr/>
        <a:lstStyle/>
        <a:p>
          <a:endParaRPr lang="fr-CA"/>
        </a:p>
      </dgm:t>
    </dgm:pt>
    <dgm:pt modelId="{5173FC60-CA22-48DC-AA18-AD1FAFCCCBE1}" type="sibTrans" cxnId="{07D22423-EB4B-40A4-BEB5-52920A0ABEAC}">
      <dgm:prSet/>
      <dgm:spPr/>
      <dgm:t>
        <a:bodyPr/>
        <a:lstStyle/>
        <a:p>
          <a:endParaRPr lang="fr-CA"/>
        </a:p>
      </dgm:t>
    </dgm:pt>
    <dgm:pt modelId="{C3C0500B-0EE8-4AF6-B19C-08E363516798}" type="pres">
      <dgm:prSet presAssocID="{09DE93CC-E82A-48F2-AD05-2EEFB7CA345E}" presName="Name0" presStyleCnt="0">
        <dgm:presLayoutVars>
          <dgm:dir/>
          <dgm:animLvl val="lvl"/>
          <dgm:resizeHandles val="exact"/>
        </dgm:presLayoutVars>
      </dgm:prSet>
      <dgm:spPr/>
    </dgm:pt>
    <dgm:pt modelId="{68045CA4-B3DF-4199-81D3-527A58C9DB1C}" type="pres">
      <dgm:prSet presAssocID="{492A7658-C354-4120-B27C-E52B7ECA602E}" presName="composite" presStyleCnt="0"/>
      <dgm:spPr/>
    </dgm:pt>
    <dgm:pt modelId="{812E710D-F4A4-4FBD-B76B-1ACAA0602F1B}" type="pres">
      <dgm:prSet presAssocID="{492A7658-C354-4120-B27C-E52B7ECA602E}" presName="parTx" presStyleLbl="alignNode1" presStyleIdx="0" presStyleCnt="3">
        <dgm:presLayoutVars>
          <dgm:chMax val="0"/>
          <dgm:chPref val="0"/>
          <dgm:bulletEnabled val="1"/>
        </dgm:presLayoutVars>
      </dgm:prSet>
      <dgm:spPr/>
    </dgm:pt>
    <dgm:pt modelId="{D88AAEE8-CDD9-4DE4-B95C-1764DCB8C2DD}" type="pres">
      <dgm:prSet presAssocID="{492A7658-C354-4120-B27C-E52B7ECA602E}" presName="desTx" presStyleLbl="alignAccFollowNode1" presStyleIdx="0" presStyleCnt="3">
        <dgm:presLayoutVars>
          <dgm:bulletEnabled val="1"/>
        </dgm:presLayoutVars>
      </dgm:prSet>
      <dgm:spPr/>
    </dgm:pt>
    <dgm:pt modelId="{90BB9293-74A0-4C6E-BDB0-02E26D98665E}" type="pres">
      <dgm:prSet presAssocID="{75141F5F-9EE8-40EE-A867-27BA57B24EE8}" presName="space" presStyleCnt="0"/>
      <dgm:spPr/>
    </dgm:pt>
    <dgm:pt modelId="{492A7AF4-AD09-4299-9C2D-3841DF21BDA0}" type="pres">
      <dgm:prSet presAssocID="{5933656E-53CA-4F62-9777-D8FB4056BBB4}" presName="composite" presStyleCnt="0"/>
      <dgm:spPr/>
    </dgm:pt>
    <dgm:pt modelId="{CB008199-2175-4255-8E8E-B18A689AD1B4}" type="pres">
      <dgm:prSet presAssocID="{5933656E-53CA-4F62-9777-D8FB4056BBB4}" presName="parTx" presStyleLbl="alignNode1" presStyleIdx="1" presStyleCnt="3">
        <dgm:presLayoutVars>
          <dgm:chMax val="0"/>
          <dgm:chPref val="0"/>
          <dgm:bulletEnabled val="1"/>
        </dgm:presLayoutVars>
      </dgm:prSet>
      <dgm:spPr/>
    </dgm:pt>
    <dgm:pt modelId="{3898A195-C180-4144-B969-51A41070BD4E}" type="pres">
      <dgm:prSet presAssocID="{5933656E-53CA-4F62-9777-D8FB4056BBB4}" presName="desTx" presStyleLbl="alignAccFollowNode1" presStyleIdx="1" presStyleCnt="3">
        <dgm:presLayoutVars>
          <dgm:bulletEnabled val="1"/>
        </dgm:presLayoutVars>
      </dgm:prSet>
      <dgm:spPr/>
    </dgm:pt>
    <dgm:pt modelId="{8EB5CA59-F3A4-4711-A489-062E93CFC44F}" type="pres">
      <dgm:prSet presAssocID="{012DAE5F-461D-414B-9165-19B24B47FEE7}" presName="space" presStyleCnt="0"/>
      <dgm:spPr/>
    </dgm:pt>
    <dgm:pt modelId="{A13C150F-FBE0-47EA-A118-54510BE25749}" type="pres">
      <dgm:prSet presAssocID="{64ADAC16-ED55-461E-990E-CAEF6657CFDF}" presName="composite" presStyleCnt="0"/>
      <dgm:spPr/>
    </dgm:pt>
    <dgm:pt modelId="{B98EE656-897B-42F8-8939-48069942DE6F}" type="pres">
      <dgm:prSet presAssocID="{64ADAC16-ED55-461E-990E-CAEF6657CFDF}" presName="parTx" presStyleLbl="alignNode1" presStyleIdx="2" presStyleCnt="3">
        <dgm:presLayoutVars>
          <dgm:chMax val="0"/>
          <dgm:chPref val="0"/>
          <dgm:bulletEnabled val="1"/>
        </dgm:presLayoutVars>
      </dgm:prSet>
      <dgm:spPr/>
    </dgm:pt>
    <dgm:pt modelId="{EF3C555B-CDC9-4BD2-B13E-F92D7816AB9C}" type="pres">
      <dgm:prSet presAssocID="{64ADAC16-ED55-461E-990E-CAEF6657CFDF}" presName="desTx" presStyleLbl="alignAccFollowNode1" presStyleIdx="2" presStyleCnt="3">
        <dgm:presLayoutVars>
          <dgm:bulletEnabled val="1"/>
        </dgm:presLayoutVars>
      </dgm:prSet>
      <dgm:spPr/>
    </dgm:pt>
  </dgm:ptLst>
  <dgm:cxnLst>
    <dgm:cxn modelId="{2FE6D111-4A92-42FD-BCF9-030B8232C836}" type="presOf" srcId="{64ADAC16-ED55-461E-990E-CAEF6657CFDF}" destId="{B98EE656-897B-42F8-8939-48069942DE6F}" srcOrd="0" destOrd="0" presId="urn:microsoft.com/office/officeart/2005/8/layout/hList1"/>
    <dgm:cxn modelId="{447F1117-E60F-4805-9FBE-9DAB23D501E6}" type="presOf" srcId="{E3EC9EC0-E81B-4F1D-9160-6C222B71D094}" destId="{EF3C555B-CDC9-4BD2-B13E-F92D7816AB9C}" srcOrd="0" destOrd="6" presId="urn:microsoft.com/office/officeart/2005/8/layout/hList1"/>
    <dgm:cxn modelId="{5DD29E1D-5D7D-442A-89F1-5D03968EF50C}" type="presOf" srcId="{75909646-92A1-4185-B65C-E5179E326C6C}" destId="{EF3C555B-CDC9-4BD2-B13E-F92D7816AB9C}" srcOrd="0" destOrd="4" presId="urn:microsoft.com/office/officeart/2005/8/layout/hList1"/>
    <dgm:cxn modelId="{83425021-9663-465A-ACB6-318A0B8186FD}" type="presOf" srcId="{F30A80E9-0E7B-4CCD-88B0-8EBC17463239}" destId="{D88AAEE8-CDD9-4DE4-B95C-1764DCB8C2DD}" srcOrd="0" destOrd="4" presId="urn:microsoft.com/office/officeart/2005/8/layout/hList1"/>
    <dgm:cxn modelId="{07D22423-EB4B-40A4-BEB5-52920A0ABEAC}" srcId="{492A7658-C354-4120-B27C-E52B7ECA602E}" destId="{F30A80E9-0E7B-4CCD-88B0-8EBC17463239}" srcOrd="4" destOrd="0" parTransId="{26FD353A-E923-4924-B607-994F1A20E779}" sibTransId="{5173FC60-CA22-48DC-AA18-AD1FAFCCCBE1}"/>
    <dgm:cxn modelId="{34CE5525-0028-4A73-8CB2-0CF7FEDDA122}" type="presOf" srcId="{5933656E-53CA-4F62-9777-D8FB4056BBB4}" destId="{CB008199-2175-4255-8E8E-B18A689AD1B4}" srcOrd="0" destOrd="0" presId="urn:microsoft.com/office/officeart/2005/8/layout/hList1"/>
    <dgm:cxn modelId="{7951B828-3F30-4DCB-93D1-24C39132BB8A}" type="presOf" srcId="{F4E30D39-7199-48B7-8238-0FA4CC6A994F}" destId="{D88AAEE8-CDD9-4DE4-B95C-1764DCB8C2DD}" srcOrd="0" destOrd="0" presId="urn:microsoft.com/office/officeart/2005/8/layout/hList1"/>
    <dgm:cxn modelId="{AB40AB2A-3FFB-4828-8467-370C2A2C878D}" srcId="{492A7658-C354-4120-B27C-E52B7ECA602E}" destId="{D235E339-5294-48BE-9FC8-DF8D202FB589}" srcOrd="1" destOrd="0" parTransId="{A2527517-0DB6-419B-94F2-8ACA4B3269BC}" sibTransId="{920ED45F-FCC3-4D76-8224-A4E27AA32887}"/>
    <dgm:cxn modelId="{3F23A23E-9F18-4BB8-947D-14D510F6323C}" srcId="{64ADAC16-ED55-461E-990E-CAEF6657CFDF}" destId="{E3EC9EC0-E81B-4F1D-9160-6C222B71D094}" srcOrd="6" destOrd="0" parTransId="{92989756-EA1E-4940-96C8-10510868989E}" sibTransId="{D1635DE9-F2FE-4273-B809-71C2F616DA13}"/>
    <dgm:cxn modelId="{CA47A942-FE2E-4016-850A-08F6EC858848}" srcId="{64ADAC16-ED55-461E-990E-CAEF6657CFDF}" destId="{75909646-92A1-4185-B65C-E5179E326C6C}" srcOrd="4" destOrd="0" parTransId="{4D6A9C15-E335-4A3A-AB96-EE9AABF4A3CD}" sibTransId="{825D6FFA-D8C5-46CF-8E5D-602BF6457049}"/>
    <dgm:cxn modelId="{EFCFE742-06E4-4E79-BFD9-61017C0E9C23}" srcId="{492A7658-C354-4120-B27C-E52B7ECA602E}" destId="{CCF4F137-9873-4DE4-9026-1D44C014CF94}" srcOrd="2" destOrd="0" parTransId="{7CCE0EFC-357E-427F-BB81-1023396AF7A5}" sibTransId="{F5A34B3B-D30C-42AD-AD9A-AF5C9522B01D}"/>
    <dgm:cxn modelId="{5182F043-A7C7-4C6B-B7B1-D3AB666409E6}" srcId="{64ADAC16-ED55-461E-990E-CAEF6657CFDF}" destId="{8EC34A73-91B9-4D90-9ED3-7B1A293114D8}" srcOrd="0" destOrd="0" parTransId="{D8F0C6AF-96C4-4A4E-B7F1-51A35DD4821F}" sibTransId="{10AAD6E5-F3AF-4AC2-B0BF-957AD464DCAE}"/>
    <dgm:cxn modelId="{A0497865-53AB-480A-A23B-DBD7B521FA92}" type="presOf" srcId="{AC822D5A-1F44-4646-B3B0-F71B97813A6C}" destId="{D88AAEE8-CDD9-4DE4-B95C-1764DCB8C2DD}" srcOrd="0" destOrd="3" presId="urn:microsoft.com/office/officeart/2005/8/layout/hList1"/>
    <dgm:cxn modelId="{74422B68-5AB4-4627-9FFA-A418D1B9107C}" type="presOf" srcId="{0440A94A-F7F2-4B7D-A057-868FF406FCCB}" destId="{EF3C555B-CDC9-4BD2-B13E-F92D7816AB9C}" srcOrd="0" destOrd="5" presId="urn:microsoft.com/office/officeart/2005/8/layout/hList1"/>
    <dgm:cxn modelId="{021DFD68-305F-45B9-81ED-8DBA67F3B603}" type="presOf" srcId="{5AC01FD2-9551-4A2B-9E54-A0022CABE409}" destId="{3898A195-C180-4144-B969-51A41070BD4E}" srcOrd="0" destOrd="1" presId="urn:microsoft.com/office/officeart/2005/8/layout/hList1"/>
    <dgm:cxn modelId="{68875D4B-D8D2-4E23-B208-ECDB3561227C}" srcId="{492A7658-C354-4120-B27C-E52B7ECA602E}" destId="{F4E30D39-7199-48B7-8238-0FA4CC6A994F}" srcOrd="0" destOrd="0" parTransId="{07C93353-9A10-4F92-91E2-3BC7DC9BFCC1}" sibTransId="{D163411A-4C8D-4EB9-8422-30E70E34AFBA}"/>
    <dgm:cxn modelId="{913ADE50-DA2A-4841-9DD8-0D283F45430E}" srcId="{09DE93CC-E82A-48F2-AD05-2EEFB7CA345E}" destId="{64ADAC16-ED55-461E-990E-CAEF6657CFDF}" srcOrd="2" destOrd="0" parTransId="{8BE92C21-2618-46ED-8FEF-14302DB31804}" sibTransId="{8B7662E0-1980-4AB8-9E11-59AF170D2F18}"/>
    <dgm:cxn modelId="{57AA6952-F5C9-4094-80F6-03CB6889C18A}" srcId="{5933656E-53CA-4F62-9777-D8FB4056BBB4}" destId="{5AC01FD2-9551-4A2B-9E54-A0022CABE409}" srcOrd="1" destOrd="0" parTransId="{7B1AD275-2B10-4764-A54F-0C87B548B38B}" sibTransId="{AFE1BB15-C385-46AF-B30B-946FA2014D0E}"/>
    <dgm:cxn modelId="{506DAA78-A8F4-492A-9E74-FFF5C51AE92E}" srcId="{64ADAC16-ED55-461E-990E-CAEF6657CFDF}" destId="{F604DCCE-8976-41CD-ADC9-45DE2D795731}" srcOrd="3" destOrd="0" parTransId="{A3CF5930-B59A-487C-92FE-E6C4C21BBBBB}" sibTransId="{11AF85A2-E9CD-4FD9-87E3-A5DD195EF670}"/>
    <dgm:cxn modelId="{B041C07B-9ED3-4E5A-8609-EDE48F59B582}" srcId="{09DE93CC-E82A-48F2-AD05-2EEFB7CA345E}" destId="{5933656E-53CA-4F62-9777-D8FB4056BBB4}" srcOrd="1" destOrd="0" parTransId="{EC8C4799-1B83-4EF8-9B6A-0529A667B7A5}" sibTransId="{012DAE5F-461D-414B-9165-19B24B47FEE7}"/>
    <dgm:cxn modelId="{4FDCE080-E3BB-47C3-8F63-DE95E8D678D7}" srcId="{64ADAC16-ED55-461E-990E-CAEF6657CFDF}" destId="{5245009C-8D9F-49C5-820A-0DBBDC0AB1E6}" srcOrd="2" destOrd="0" parTransId="{3AED48B6-941E-43CE-8F61-2AE23AF8E183}" sibTransId="{71515C34-170A-413D-A1EA-5FE43FB36002}"/>
    <dgm:cxn modelId="{CA62618C-3638-47D7-86D2-9590E0C6260D}" type="presOf" srcId="{4C820B10-9C72-494A-9B1E-8821640FA392}" destId="{3898A195-C180-4144-B969-51A41070BD4E}" srcOrd="0" destOrd="0" presId="urn:microsoft.com/office/officeart/2005/8/layout/hList1"/>
    <dgm:cxn modelId="{BB2E938F-6CC1-4A93-849E-EEBEF3935E58}" type="presOf" srcId="{09DE93CC-E82A-48F2-AD05-2EEFB7CA345E}" destId="{C3C0500B-0EE8-4AF6-B19C-08E363516798}" srcOrd="0" destOrd="0" presId="urn:microsoft.com/office/officeart/2005/8/layout/hList1"/>
    <dgm:cxn modelId="{647F8497-D126-4249-ABB7-61CBB4CFDF19}" type="presOf" srcId="{492A7658-C354-4120-B27C-E52B7ECA602E}" destId="{812E710D-F4A4-4FBD-B76B-1ACAA0602F1B}" srcOrd="0" destOrd="0" presId="urn:microsoft.com/office/officeart/2005/8/layout/hList1"/>
    <dgm:cxn modelId="{DB06C19D-BDA0-427F-BA6E-110476EB975B}" type="presOf" srcId="{595CEB82-9F03-4C06-86A1-4B3774B028A7}" destId="{3898A195-C180-4144-B969-51A41070BD4E}" srcOrd="0" destOrd="2" presId="urn:microsoft.com/office/officeart/2005/8/layout/hList1"/>
    <dgm:cxn modelId="{C782739E-C5AA-45D3-8CBB-2A3D04E902A5}" srcId="{64ADAC16-ED55-461E-990E-CAEF6657CFDF}" destId="{4A198246-5436-4C93-882A-C6208A7E85CD}" srcOrd="1" destOrd="0" parTransId="{0630B5E4-FD1B-4B20-877F-4D722014AD85}" sibTransId="{A5D5C659-848B-4640-B8DA-7B29FC02AF2A}"/>
    <dgm:cxn modelId="{42A452B1-106D-474B-BAC9-6E415EE79099}" type="presOf" srcId="{CCF4F137-9873-4DE4-9026-1D44C014CF94}" destId="{D88AAEE8-CDD9-4DE4-B95C-1764DCB8C2DD}" srcOrd="0" destOrd="2" presId="urn:microsoft.com/office/officeart/2005/8/layout/hList1"/>
    <dgm:cxn modelId="{B0B40BB6-9F73-49A8-A1ED-0C4B3621A14C}" srcId="{5933656E-53CA-4F62-9777-D8FB4056BBB4}" destId="{E53BBC40-5B1D-41D4-9BA1-953C1D4482E9}" srcOrd="4" destOrd="0" parTransId="{B4616163-840A-461A-BE1D-428BA42CC016}" sibTransId="{652F0C67-233F-470B-9AB7-CE3F28F22179}"/>
    <dgm:cxn modelId="{377E22B9-F579-4D78-8EA1-E3368A132228}" srcId="{492A7658-C354-4120-B27C-E52B7ECA602E}" destId="{AC822D5A-1F44-4646-B3B0-F71B97813A6C}" srcOrd="3" destOrd="0" parTransId="{FE9C0747-03B4-4093-9946-F9F4B7D3A0B8}" sibTransId="{5A538EBB-66F3-486F-902A-645B9C1C201F}"/>
    <dgm:cxn modelId="{5AA043B9-74BF-49E4-834B-43B08E7F81E8}" type="presOf" srcId="{5245009C-8D9F-49C5-820A-0DBBDC0AB1E6}" destId="{EF3C555B-CDC9-4BD2-B13E-F92D7816AB9C}" srcOrd="0" destOrd="2" presId="urn:microsoft.com/office/officeart/2005/8/layout/hList1"/>
    <dgm:cxn modelId="{C8CA82BD-4FF0-4D1C-92F8-F72522A5D212}" type="presOf" srcId="{E53BBC40-5B1D-41D4-9BA1-953C1D4482E9}" destId="{3898A195-C180-4144-B969-51A41070BD4E}" srcOrd="0" destOrd="4" presId="urn:microsoft.com/office/officeart/2005/8/layout/hList1"/>
    <dgm:cxn modelId="{8E5B20C1-B00E-4CEE-880E-E9DB6F0A3431}" type="presOf" srcId="{F604DCCE-8976-41CD-ADC9-45DE2D795731}" destId="{EF3C555B-CDC9-4BD2-B13E-F92D7816AB9C}" srcOrd="0" destOrd="3" presId="urn:microsoft.com/office/officeart/2005/8/layout/hList1"/>
    <dgm:cxn modelId="{3F537CCC-B923-48EC-8C97-CBD5B6C4C646}" srcId="{5933656E-53CA-4F62-9777-D8FB4056BBB4}" destId="{595CEB82-9F03-4C06-86A1-4B3774B028A7}" srcOrd="2" destOrd="0" parTransId="{5D1DF13A-1465-4E1A-8CF3-5D895EC95661}" sibTransId="{3C923B28-83E2-4248-9E2B-8174F9496460}"/>
    <dgm:cxn modelId="{523426E0-C5C4-4AFB-BC4F-6960F4D2FFC1}" srcId="{09DE93CC-E82A-48F2-AD05-2EEFB7CA345E}" destId="{492A7658-C354-4120-B27C-E52B7ECA602E}" srcOrd="0" destOrd="0" parTransId="{E669409B-0097-4E15-BF58-497F9BE6C5C2}" sibTransId="{75141F5F-9EE8-40EE-A867-27BA57B24EE8}"/>
    <dgm:cxn modelId="{E65973E6-8E6B-4567-A762-14E8AA992625}" type="presOf" srcId="{8D4F2700-8437-4F14-B8CD-21BBF03A9DB2}" destId="{3898A195-C180-4144-B969-51A41070BD4E}" srcOrd="0" destOrd="3" presId="urn:microsoft.com/office/officeart/2005/8/layout/hList1"/>
    <dgm:cxn modelId="{96C51AEB-B7FF-4AB8-9D34-DC51D420826A}" srcId="{5933656E-53CA-4F62-9777-D8FB4056BBB4}" destId="{8D4F2700-8437-4F14-B8CD-21BBF03A9DB2}" srcOrd="3" destOrd="0" parTransId="{0FBF78D0-C3D9-42A0-85B1-DF4DB71DC7C2}" sibTransId="{4C1D27A5-E7FD-4FD5-9FE2-09D3EA51FBDA}"/>
    <dgm:cxn modelId="{6AFC0FF1-FD0F-4193-BD6E-0B927A175C57}" srcId="{64ADAC16-ED55-461E-990E-CAEF6657CFDF}" destId="{0440A94A-F7F2-4B7D-A057-868FF406FCCB}" srcOrd="5" destOrd="0" parTransId="{06B04DC7-982D-4E2E-B7C3-ADBF12E0E40E}" sibTransId="{56A09226-B56E-40A8-896C-6A3ED20F3FA9}"/>
    <dgm:cxn modelId="{E58E1EF1-28CD-4139-A77C-CB091B5F25A5}" type="presOf" srcId="{8EC34A73-91B9-4D90-9ED3-7B1A293114D8}" destId="{EF3C555B-CDC9-4BD2-B13E-F92D7816AB9C}" srcOrd="0" destOrd="0" presId="urn:microsoft.com/office/officeart/2005/8/layout/hList1"/>
    <dgm:cxn modelId="{8AA5A8F9-9CFA-4D45-92B3-AACD82A2B7AD}" srcId="{5933656E-53CA-4F62-9777-D8FB4056BBB4}" destId="{4C820B10-9C72-494A-9B1E-8821640FA392}" srcOrd="0" destOrd="0" parTransId="{12C21837-E784-4877-9F1B-9306E3564748}" sibTransId="{E08DAF81-EF5D-4F86-A7D5-929B0AE4CFF1}"/>
    <dgm:cxn modelId="{866962FD-83CE-41A5-870B-FCFC9CC5C53C}" type="presOf" srcId="{4A198246-5436-4C93-882A-C6208A7E85CD}" destId="{EF3C555B-CDC9-4BD2-B13E-F92D7816AB9C}" srcOrd="0" destOrd="1" presId="urn:microsoft.com/office/officeart/2005/8/layout/hList1"/>
    <dgm:cxn modelId="{2EC0EDFE-A736-4FD4-885C-BC27FB5D9EC3}" type="presOf" srcId="{D235E339-5294-48BE-9FC8-DF8D202FB589}" destId="{D88AAEE8-CDD9-4DE4-B95C-1764DCB8C2DD}" srcOrd="0" destOrd="1" presId="urn:microsoft.com/office/officeart/2005/8/layout/hList1"/>
    <dgm:cxn modelId="{42CF91AA-BDE5-4D81-A25A-08D685227B89}" type="presParOf" srcId="{C3C0500B-0EE8-4AF6-B19C-08E363516798}" destId="{68045CA4-B3DF-4199-81D3-527A58C9DB1C}" srcOrd="0" destOrd="0" presId="urn:microsoft.com/office/officeart/2005/8/layout/hList1"/>
    <dgm:cxn modelId="{3AC677E8-B66B-42BD-AC38-C4A5EF695291}" type="presParOf" srcId="{68045CA4-B3DF-4199-81D3-527A58C9DB1C}" destId="{812E710D-F4A4-4FBD-B76B-1ACAA0602F1B}" srcOrd="0" destOrd="0" presId="urn:microsoft.com/office/officeart/2005/8/layout/hList1"/>
    <dgm:cxn modelId="{6ADB029E-6FE5-493D-853A-D841DDBB5354}" type="presParOf" srcId="{68045CA4-B3DF-4199-81D3-527A58C9DB1C}" destId="{D88AAEE8-CDD9-4DE4-B95C-1764DCB8C2DD}" srcOrd="1" destOrd="0" presId="urn:microsoft.com/office/officeart/2005/8/layout/hList1"/>
    <dgm:cxn modelId="{1925B085-BF3C-42C1-80DE-C834750C1096}" type="presParOf" srcId="{C3C0500B-0EE8-4AF6-B19C-08E363516798}" destId="{90BB9293-74A0-4C6E-BDB0-02E26D98665E}" srcOrd="1" destOrd="0" presId="urn:microsoft.com/office/officeart/2005/8/layout/hList1"/>
    <dgm:cxn modelId="{13D0E1C7-4DC9-4904-9997-FD9141F2D321}" type="presParOf" srcId="{C3C0500B-0EE8-4AF6-B19C-08E363516798}" destId="{492A7AF4-AD09-4299-9C2D-3841DF21BDA0}" srcOrd="2" destOrd="0" presId="urn:microsoft.com/office/officeart/2005/8/layout/hList1"/>
    <dgm:cxn modelId="{9456B486-3224-4F96-8227-434B6BFC31CC}" type="presParOf" srcId="{492A7AF4-AD09-4299-9C2D-3841DF21BDA0}" destId="{CB008199-2175-4255-8E8E-B18A689AD1B4}" srcOrd="0" destOrd="0" presId="urn:microsoft.com/office/officeart/2005/8/layout/hList1"/>
    <dgm:cxn modelId="{873D60F3-8CEE-4B04-92C2-723F596BDD72}" type="presParOf" srcId="{492A7AF4-AD09-4299-9C2D-3841DF21BDA0}" destId="{3898A195-C180-4144-B969-51A41070BD4E}" srcOrd="1" destOrd="0" presId="urn:microsoft.com/office/officeart/2005/8/layout/hList1"/>
    <dgm:cxn modelId="{6C891FB8-EBE5-45A4-BA9B-F0AC7EF54FA8}" type="presParOf" srcId="{C3C0500B-0EE8-4AF6-B19C-08E363516798}" destId="{8EB5CA59-F3A4-4711-A489-062E93CFC44F}" srcOrd="3" destOrd="0" presId="urn:microsoft.com/office/officeart/2005/8/layout/hList1"/>
    <dgm:cxn modelId="{1590D563-2C06-47F1-9B5C-E8EF647F2E3A}" type="presParOf" srcId="{C3C0500B-0EE8-4AF6-B19C-08E363516798}" destId="{A13C150F-FBE0-47EA-A118-54510BE25749}" srcOrd="4" destOrd="0" presId="urn:microsoft.com/office/officeart/2005/8/layout/hList1"/>
    <dgm:cxn modelId="{F1326DF6-7BDC-4E83-AD83-DCA4CAEE0285}" type="presParOf" srcId="{A13C150F-FBE0-47EA-A118-54510BE25749}" destId="{B98EE656-897B-42F8-8939-48069942DE6F}" srcOrd="0" destOrd="0" presId="urn:microsoft.com/office/officeart/2005/8/layout/hList1"/>
    <dgm:cxn modelId="{F613A638-1361-4EB2-BE6A-42835FA75EC1}" type="presParOf" srcId="{A13C150F-FBE0-47EA-A118-54510BE25749}" destId="{EF3C555B-CDC9-4BD2-B13E-F92D7816AB9C}"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710D-F4A4-4FBD-B76B-1ACAA0602F1B}">
      <dsp:nvSpPr>
        <dsp:cNvPr id="0" name=""/>
        <dsp:cNvSpPr/>
      </dsp:nvSpPr>
      <dsp:spPr>
        <a:xfrm>
          <a:off x="3609" y="37597"/>
          <a:ext cx="3519725" cy="460800"/>
        </a:xfrm>
        <a:prstGeom prst="rect">
          <a:avLst/>
        </a:prstGeom>
        <a:solidFill>
          <a:srgbClr val="71983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GROUPE PRIORITAIRE I </a:t>
          </a:r>
        </a:p>
      </dsp:txBody>
      <dsp:txXfrm>
        <a:off x="3609" y="37597"/>
        <a:ext cx="3519725" cy="460800"/>
      </dsp:txXfrm>
    </dsp:sp>
    <dsp:sp modelId="{D88AAEE8-CDD9-4DE4-B95C-1764DCB8C2DD}">
      <dsp:nvSpPr>
        <dsp:cNvPr id="0" name=""/>
        <dsp:cNvSpPr/>
      </dsp:nvSpPr>
      <dsp:spPr>
        <a:xfrm>
          <a:off x="3609" y="498397"/>
          <a:ext cx="3519725" cy="2283840"/>
        </a:xfrm>
        <a:prstGeom prst="rect">
          <a:avLst/>
        </a:prstGeom>
        <a:solidFill>
          <a:schemeClr val="tx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Bâtiment et travaux publics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chimique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Forêt et scieries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Mines, carrières et puits de pétrole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Fabrication de produits en métal</a:t>
          </a:r>
        </a:p>
      </dsp:txBody>
      <dsp:txXfrm>
        <a:off x="3609" y="498397"/>
        <a:ext cx="3519725" cy="2283840"/>
      </dsp:txXfrm>
    </dsp:sp>
    <dsp:sp modelId="{CB008199-2175-4255-8E8E-B18A689AD1B4}">
      <dsp:nvSpPr>
        <dsp:cNvPr id="0" name=""/>
        <dsp:cNvSpPr/>
      </dsp:nvSpPr>
      <dsp:spPr>
        <a:xfrm>
          <a:off x="4016097" y="37597"/>
          <a:ext cx="3519725" cy="460800"/>
        </a:xfrm>
        <a:prstGeom prst="rect">
          <a:avLst/>
        </a:prstGeom>
        <a:solidFill>
          <a:srgbClr val="71983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GROUPE PRIORITAIRE II </a:t>
          </a:r>
        </a:p>
      </dsp:txBody>
      <dsp:txXfrm>
        <a:off x="4016097" y="37597"/>
        <a:ext cx="3519725" cy="460800"/>
      </dsp:txXfrm>
    </dsp:sp>
    <dsp:sp modelId="{3898A195-C180-4144-B969-51A41070BD4E}">
      <dsp:nvSpPr>
        <dsp:cNvPr id="0" name=""/>
        <dsp:cNvSpPr/>
      </dsp:nvSpPr>
      <dsp:spPr>
        <a:xfrm>
          <a:off x="4016097" y="498397"/>
          <a:ext cx="3519725" cy="2283840"/>
        </a:xfrm>
        <a:prstGeom prst="rect">
          <a:avLst/>
        </a:prstGeom>
        <a:solidFill>
          <a:schemeClr val="tx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bois (sans scierie)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caoutchouc et des produits en matière plastique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Fabrication d’équipement de transport</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Première transformation des métaux</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Fabrication des produits minéraux non métalliques</a:t>
          </a:r>
        </a:p>
      </dsp:txBody>
      <dsp:txXfrm>
        <a:off x="4016097" y="498397"/>
        <a:ext cx="3519725" cy="2283840"/>
      </dsp:txXfrm>
    </dsp:sp>
    <dsp:sp modelId="{B98EE656-897B-42F8-8939-48069942DE6F}">
      <dsp:nvSpPr>
        <dsp:cNvPr id="0" name=""/>
        <dsp:cNvSpPr/>
      </dsp:nvSpPr>
      <dsp:spPr>
        <a:xfrm>
          <a:off x="8028584" y="37597"/>
          <a:ext cx="3519725" cy="460800"/>
        </a:xfrm>
        <a:prstGeom prst="rect">
          <a:avLst/>
        </a:prstGeom>
        <a:solidFill>
          <a:srgbClr val="71983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GROUPE PRIORITAIRE III </a:t>
          </a:r>
        </a:p>
      </dsp:txBody>
      <dsp:txXfrm>
        <a:off x="8028584" y="37597"/>
        <a:ext cx="3519725" cy="460800"/>
      </dsp:txXfrm>
    </dsp:sp>
    <dsp:sp modelId="{EF3C555B-CDC9-4BD2-B13E-F92D7816AB9C}">
      <dsp:nvSpPr>
        <dsp:cNvPr id="0" name=""/>
        <dsp:cNvSpPr/>
      </dsp:nvSpPr>
      <dsp:spPr>
        <a:xfrm>
          <a:off x="8028584" y="498397"/>
          <a:ext cx="3519725" cy="2283840"/>
        </a:xfrm>
        <a:prstGeom prst="rect">
          <a:avLst/>
        </a:prstGeom>
        <a:solidFill>
          <a:schemeClr val="tx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Administration publique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des aliments et boissons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meuble et des articles d’ameublement</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papier et des activités diverses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Transport et entreposage</a:t>
          </a:r>
        </a:p>
      </dsp:txBody>
      <dsp:txXfrm>
        <a:off x="8028584" y="498397"/>
        <a:ext cx="3519725" cy="2283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710D-F4A4-4FBD-B76B-1ACAA0602F1B}">
      <dsp:nvSpPr>
        <dsp:cNvPr id="0" name=""/>
        <dsp:cNvSpPr/>
      </dsp:nvSpPr>
      <dsp:spPr>
        <a:xfrm>
          <a:off x="3609" y="6234"/>
          <a:ext cx="3519725" cy="374400"/>
        </a:xfrm>
        <a:prstGeom prst="rect">
          <a:avLst/>
        </a:prstGeom>
        <a:solidFill>
          <a:srgbClr val="71983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GROUPE NON PRIORITAIRE IV </a:t>
          </a:r>
        </a:p>
      </dsp:txBody>
      <dsp:txXfrm>
        <a:off x="3609" y="6234"/>
        <a:ext cx="3519725" cy="374400"/>
      </dsp:txXfrm>
    </dsp:sp>
    <dsp:sp modelId="{D88AAEE8-CDD9-4DE4-B95C-1764DCB8C2DD}">
      <dsp:nvSpPr>
        <dsp:cNvPr id="0" name=""/>
        <dsp:cNvSpPr/>
      </dsp:nvSpPr>
      <dsp:spPr>
        <a:xfrm>
          <a:off x="3609" y="380634"/>
          <a:ext cx="3519725" cy="2539210"/>
        </a:xfrm>
        <a:prstGeom prst="rect">
          <a:avLst/>
        </a:prstGeom>
        <a:solidFill>
          <a:schemeClr val="tx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Commerce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cuir</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Fabrication de machines (sauf électriques)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tabac</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 du textile</a:t>
          </a:r>
        </a:p>
      </dsp:txBody>
      <dsp:txXfrm>
        <a:off x="3609" y="380634"/>
        <a:ext cx="3519725" cy="2539210"/>
      </dsp:txXfrm>
    </dsp:sp>
    <dsp:sp modelId="{CB008199-2175-4255-8E8E-B18A689AD1B4}">
      <dsp:nvSpPr>
        <dsp:cNvPr id="0" name=""/>
        <dsp:cNvSpPr/>
      </dsp:nvSpPr>
      <dsp:spPr>
        <a:xfrm>
          <a:off x="4016097" y="6234"/>
          <a:ext cx="3519725" cy="374400"/>
        </a:xfrm>
        <a:prstGeom prst="rect">
          <a:avLst/>
        </a:prstGeom>
        <a:solidFill>
          <a:srgbClr val="71983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GROUPE NON PRIORITAIRE V </a:t>
          </a:r>
        </a:p>
      </dsp:txBody>
      <dsp:txXfrm>
        <a:off x="4016097" y="6234"/>
        <a:ext cx="3519725" cy="374400"/>
      </dsp:txXfrm>
    </dsp:sp>
    <dsp:sp modelId="{3898A195-C180-4144-B969-51A41070BD4E}">
      <dsp:nvSpPr>
        <dsp:cNvPr id="0" name=""/>
        <dsp:cNvSpPr/>
      </dsp:nvSpPr>
      <dsp:spPr>
        <a:xfrm>
          <a:off x="4016097" y="380634"/>
          <a:ext cx="3519725" cy="2539210"/>
        </a:xfrm>
        <a:prstGeom prst="rect">
          <a:avLst/>
        </a:prstGeom>
        <a:solidFill>
          <a:schemeClr val="tx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Autres services commerciaux et personnels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Communications, transport d’énergie et autres services publics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Imprimerie, édition et activités annexes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Fabrication de produits du pétrole et du charbon</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Fabrication de produits électriques </a:t>
          </a:r>
        </a:p>
      </dsp:txBody>
      <dsp:txXfrm>
        <a:off x="4016097" y="380634"/>
        <a:ext cx="3519725" cy="2539210"/>
      </dsp:txXfrm>
    </dsp:sp>
    <dsp:sp modelId="{B98EE656-897B-42F8-8939-48069942DE6F}">
      <dsp:nvSpPr>
        <dsp:cNvPr id="0" name=""/>
        <dsp:cNvSpPr/>
      </dsp:nvSpPr>
      <dsp:spPr>
        <a:xfrm>
          <a:off x="8028584" y="6234"/>
          <a:ext cx="3519725" cy="374400"/>
        </a:xfrm>
        <a:prstGeom prst="rect">
          <a:avLst/>
        </a:prstGeom>
        <a:solidFill>
          <a:srgbClr val="71983E"/>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GROUPE NON PRIORITAIRE VI </a:t>
          </a:r>
        </a:p>
      </dsp:txBody>
      <dsp:txXfrm>
        <a:off x="8028584" y="6234"/>
        <a:ext cx="3519725" cy="374400"/>
      </dsp:txXfrm>
    </dsp:sp>
    <dsp:sp modelId="{EF3C555B-CDC9-4BD2-B13E-F92D7816AB9C}">
      <dsp:nvSpPr>
        <dsp:cNvPr id="0" name=""/>
        <dsp:cNvSpPr/>
      </dsp:nvSpPr>
      <dsp:spPr>
        <a:xfrm>
          <a:off x="8028584" y="380634"/>
          <a:ext cx="3519725" cy="2539210"/>
        </a:xfrm>
        <a:prstGeom prst="rect">
          <a:avLst/>
        </a:prstGeom>
        <a:solidFill>
          <a:schemeClr val="tx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Agriculture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Bonneterie et habillement</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Enseignement et services annexes</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Finances, assurances et affaires immobilières</a:t>
          </a:r>
        </a:p>
        <a:p>
          <a:pPr marL="171450" lvl="1" indent="-171450" algn="l" defTabSz="711200">
            <a:lnSpc>
              <a:spcPct val="90000"/>
            </a:lnSpc>
            <a:spcBef>
              <a:spcPct val="0"/>
            </a:spcBef>
            <a:spcAft>
              <a:spcPct val="15000"/>
            </a:spcAft>
            <a:buChar char="•"/>
          </a:pPr>
          <a:r>
            <a:rPr lang="fr-CA" sz="1600" b="0" kern="1200" dirty="0">
              <a:latin typeface="Arial" panose="020B0604020202020204" pitchFamily="34" charset="0"/>
              <a:cs typeface="Arial" panose="020B0604020202020204" pitchFamily="34" charset="0"/>
            </a:rPr>
            <a:t>Services médicaux et sociaux</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Chasse et pêche</a:t>
          </a:r>
        </a:p>
        <a:p>
          <a:pPr marL="171450" lvl="1" indent="-171450" algn="l" defTabSz="711200">
            <a:lnSpc>
              <a:spcPct val="90000"/>
            </a:lnSpc>
            <a:spcBef>
              <a:spcPct val="0"/>
            </a:spcBef>
            <a:spcAft>
              <a:spcPct val="15000"/>
            </a:spcAft>
            <a:buChar char="•"/>
          </a:pPr>
          <a:r>
            <a:rPr lang="fr-CA" sz="1600" kern="1200" dirty="0">
              <a:latin typeface="Arial" panose="020B0604020202020204" pitchFamily="34" charset="0"/>
              <a:cs typeface="Arial" panose="020B0604020202020204" pitchFamily="34" charset="0"/>
            </a:rPr>
            <a:t>Industries manufacturières diverses</a:t>
          </a:r>
        </a:p>
      </dsp:txBody>
      <dsp:txXfrm>
        <a:off x="8028584" y="380634"/>
        <a:ext cx="3519725" cy="25392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4A97A-D4B1-4E20-B756-2515684BB5C5}" type="datetimeFigureOut">
              <a:rPr lang="fr-CA" smtClean="0"/>
              <a:t>2022-06-01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FFD37-239E-4E6E-8044-D92114BC895A}" type="slidenum">
              <a:rPr lang="fr-CA" smtClean="0"/>
              <a:t>‹N°›</a:t>
            </a:fld>
            <a:endParaRPr lang="fr-CA"/>
          </a:p>
        </p:txBody>
      </p:sp>
    </p:spTree>
    <p:extLst>
      <p:ext uri="{BB962C8B-B14F-4D97-AF65-F5344CB8AC3E}">
        <p14:creationId xmlns:p14="http://schemas.microsoft.com/office/powerpoint/2010/main" val="163057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9A8169A-AF62-4E9D-8D5B-8223308F3872}" type="slidenum">
              <a:rPr lang="fr-CA" smtClean="0"/>
              <a:t>14</a:t>
            </a:fld>
            <a:endParaRPr lang="fr-CA"/>
          </a:p>
        </p:txBody>
      </p:sp>
      <p:sp>
        <p:nvSpPr>
          <p:cNvPr id="5" name="Espace réservé de la date 4">
            <a:extLst>
              <a:ext uri="{FF2B5EF4-FFF2-40B4-BE49-F238E27FC236}">
                <a16:creationId xmlns:a16="http://schemas.microsoft.com/office/drawing/2014/main" id="{77DE3E95-A34C-44E2-9096-4AEEF20B100D}"/>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16675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SST est un dossier d’avant plan pour la CSN</a:t>
            </a:r>
          </a:p>
          <a:p>
            <a:r>
              <a:rPr lang="fr-CA" dirty="0"/>
              <a:t>Les 4 prochaines années sont cruciales pour le mouvement ouvrier</a:t>
            </a:r>
          </a:p>
          <a:p>
            <a:r>
              <a:rPr lang="fr-CA" dirty="0"/>
              <a:t>RV pour toutes les composantes de la CSN, technique comme politique.  Le combat sera d’abord et avant tout une lutte politique.</a:t>
            </a:r>
          </a:p>
          <a:p>
            <a:endParaRPr lang="fr-CA" dirty="0"/>
          </a:p>
          <a:p>
            <a:r>
              <a:rPr lang="fr-CA" dirty="0"/>
              <a:t>Négociation réglementaire?</a:t>
            </a:r>
          </a:p>
          <a:p>
            <a:r>
              <a:rPr lang="fr-CA" dirty="0"/>
              <a:t>Décret gouvernemental?</a:t>
            </a:r>
          </a:p>
          <a:p>
            <a:r>
              <a:rPr lang="fr-CA" dirty="0"/>
              <a:t>Ajustement législatifs?</a:t>
            </a:r>
          </a:p>
        </p:txBody>
      </p:sp>
      <p:sp>
        <p:nvSpPr>
          <p:cNvPr id="4" name="Espace réservé du numéro de diapositive 3"/>
          <p:cNvSpPr>
            <a:spLocks noGrp="1"/>
          </p:cNvSpPr>
          <p:nvPr>
            <p:ph type="sldNum" sz="quarter" idx="5"/>
          </p:nvPr>
        </p:nvSpPr>
        <p:spPr/>
        <p:txBody>
          <a:bodyPr/>
          <a:lstStyle/>
          <a:p>
            <a:fld id="{C9A8169A-AF62-4E9D-8D5B-8223308F3872}" type="slidenum">
              <a:rPr lang="fr-CA" smtClean="0"/>
              <a:t>15</a:t>
            </a:fld>
            <a:endParaRPr lang="fr-CA"/>
          </a:p>
        </p:txBody>
      </p:sp>
      <p:sp>
        <p:nvSpPr>
          <p:cNvPr id="5" name="Espace réservé de la date 4">
            <a:extLst>
              <a:ext uri="{FF2B5EF4-FFF2-40B4-BE49-F238E27FC236}">
                <a16:creationId xmlns:a16="http://schemas.microsoft.com/office/drawing/2014/main" id="{FD740AC3-DB13-4818-9769-D6238E16FFE5}"/>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34318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6913B06-F261-483C-8750-1D92C9F2E960}" type="datetime1">
              <a:rPr lang="fr-CA" smtClean="0"/>
              <a:t>2022-06-01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95795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62FCB4F-A083-4F03-AA0C-13A03FD37D3C}"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53189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98DA64-9696-45F5-9DD3-8D288338F01E}"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119125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691EF7E-BB44-4296-992E-AB1C743DBA45}"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59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9D08737-E8E6-4633-9B56-0D082ADDC356}"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184161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AF913A2-C880-4846-BC4B-CF8253806223}" type="datetime1">
              <a:rPr lang="fr-CA" smtClean="0"/>
              <a:t>2022-06-01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403542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029F924-5BDD-426E-BA5A-77101392C77B}" type="datetime1">
              <a:rPr lang="fr-CA" smtClean="0"/>
              <a:t>2022-06-01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3284935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2C54C1-9AC1-488F-887B-EC13BC6B3E77}" type="datetime1">
              <a:rPr lang="fr-CA" smtClean="0"/>
              <a:t>2022-06-01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1620766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C90CFAF-AC6C-449C-B408-08447C4EFF6C}" type="datetime1">
              <a:rPr lang="fr-CA" smtClean="0"/>
              <a:t>2022-06-01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95423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1C33285-C121-43DF-8644-B0006D9D0FF9}" type="datetime1">
              <a:rPr lang="fr-CA" smtClean="0"/>
              <a:t>2022-06-01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392321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DC5C79-06D9-4475-BD01-B5BF00085DFB}" type="datetime1">
              <a:rPr lang="fr-CA" smtClean="0"/>
              <a:t>2022-06-01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65617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BA33865-8242-436F-BDD2-386CA289DD1B}"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109137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0CB60A-F434-4695-812E-2C19AC0CEE0B}" type="datetime1">
              <a:rPr lang="fr-CA" smtClean="0"/>
              <a:t>2022-06-01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394048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C95E76F-A5E3-4D1A-AF37-F324A22F7A78}" type="datetime1">
              <a:rPr lang="fr-CA" smtClean="0"/>
              <a:t>2022-06-01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298921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8D910-034A-4D56-8E4E-BC77C17F2E83}" type="datetime1">
              <a:rPr lang="fr-CA" smtClean="0"/>
              <a:t>2022-06-01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230780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011627-B8D1-43A7-81CE-E744D2DB55F5}"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84035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1779CB1-4C47-4C76-AAA4-6CA1C528745D}" type="datetime1">
              <a:rPr lang="fr-CA" smtClean="0"/>
              <a:t>2022-06-01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D9B398E-8522-49E2-A7A6-3217D15C3F01}" type="slidenum">
              <a:rPr lang="fr-CA" smtClean="0"/>
              <a:t>‹N°›</a:t>
            </a:fld>
            <a:endParaRPr lang="fr-CA"/>
          </a:p>
        </p:txBody>
      </p:sp>
    </p:spTree>
    <p:extLst>
      <p:ext uri="{BB962C8B-B14F-4D97-AF65-F5344CB8AC3E}">
        <p14:creationId xmlns:p14="http://schemas.microsoft.com/office/powerpoint/2010/main" val="111825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4069C7C-C1AA-43C8-8721-53199E821D1D}" type="datetime1">
              <a:rPr lang="fr-CA" smtClean="0"/>
              <a:t>2022-06-01</a:t>
            </a:fld>
            <a:endParaRPr lang="fr-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D9B398E-8522-49E2-A7A6-3217D15C3F01}" type="slidenum">
              <a:rPr lang="fr-CA" smtClean="0"/>
              <a:t>‹N°›</a:t>
            </a:fld>
            <a:endParaRPr lang="fr-CA"/>
          </a:p>
        </p:txBody>
      </p:sp>
    </p:spTree>
    <p:extLst>
      <p:ext uri="{BB962C8B-B14F-4D97-AF65-F5344CB8AC3E}">
        <p14:creationId xmlns:p14="http://schemas.microsoft.com/office/powerpoint/2010/main" val="70014122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tags" Target="../tags/tag11.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A63FB-FAEA-49CB-8978-149F67D8610D}"/>
              </a:ext>
            </a:extLst>
          </p:cNvPr>
          <p:cNvSpPr>
            <a:spLocks noGrp="1"/>
          </p:cNvSpPr>
          <p:nvPr>
            <p:ph type="ctrTitle"/>
            <p:custDataLst>
              <p:tags r:id="rId1"/>
            </p:custDataLst>
          </p:nvPr>
        </p:nvSpPr>
        <p:spPr>
          <a:xfrm>
            <a:off x="281427" y="411013"/>
            <a:ext cx="11144378" cy="1472267"/>
          </a:xfrm>
        </p:spPr>
        <p:txBody>
          <a:bodyPr>
            <a:noAutofit/>
          </a:bodyPr>
          <a:lstStyle/>
          <a:p>
            <a:pPr algn="l"/>
            <a:r>
              <a:rPr lang="fr-CA" sz="4600" b="1" dirty="0">
                <a:effectLst/>
                <a:latin typeface="Arial" panose="020B0604020202020204" pitchFamily="34" charset="0"/>
                <a:cs typeface="Arial" panose="020B0604020202020204" pitchFamily="34" charset="0"/>
              </a:rPr>
              <a:t>La modernisation des régimes de SST</a:t>
            </a:r>
            <a:endParaRPr lang="fr-CA" sz="4000" dirty="0">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1C6F2328-4BDD-474F-A4CB-A4D68897C113}"/>
              </a:ext>
            </a:extLst>
          </p:cNvPr>
          <p:cNvSpPr>
            <a:spLocks noGrp="1"/>
          </p:cNvSpPr>
          <p:nvPr>
            <p:ph type="subTitle" idx="1"/>
            <p:custDataLst>
              <p:tags r:id="rId2"/>
            </p:custDataLst>
          </p:nvPr>
        </p:nvSpPr>
        <p:spPr>
          <a:xfrm>
            <a:off x="1656080" y="2671802"/>
            <a:ext cx="9144000" cy="1203965"/>
          </a:xfrm>
        </p:spPr>
        <p:txBody>
          <a:bodyPr>
            <a:normAutofit/>
          </a:bodyPr>
          <a:lstStyle/>
          <a:p>
            <a:pPr algn="l"/>
            <a:r>
              <a:rPr lang="fr-CA" sz="2400" b="1" dirty="0">
                <a:solidFill>
                  <a:srgbClr val="9FC46E"/>
                </a:solidFill>
                <a:effectLst/>
                <a:latin typeface="Arial" panose="020B0604020202020204" pitchFamily="34" charset="0"/>
                <a:cs typeface="Arial" panose="020B0604020202020204" pitchFamily="34" charset="0"/>
              </a:rPr>
              <a:t>Ou quand la modernité n’est pas synonyme de progrès …</a:t>
            </a:r>
            <a:endParaRPr lang="fr-CA" sz="2400" dirty="0">
              <a:solidFill>
                <a:srgbClr val="9FC46E"/>
              </a:solidFill>
              <a:effectLst/>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B3C5CA9F-2C21-429B-AB02-11A445B57CEC}"/>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95593" y="5326394"/>
            <a:ext cx="3219425" cy="1609713"/>
          </a:xfrm>
          <a:prstGeom prst="rect">
            <a:avLst/>
          </a:prstGeom>
        </p:spPr>
      </p:pic>
      <p:sp>
        <p:nvSpPr>
          <p:cNvPr id="5" name="Sous-titre 2">
            <a:extLst>
              <a:ext uri="{FF2B5EF4-FFF2-40B4-BE49-F238E27FC236}">
                <a16:creationId xmlns:a16="http://schemas.microsoft.com/office/drawing/2014/main" id="{B5B80C67-5E3B-484B-A6BB-A26307183E42}"/>
              </a:ext>
            </a:extLst>
          </p:cNvPr>
          <p:cNvSpPr txBox="1">
            <a:spLocks/>
          </p:cNvSpPr>
          <p:nvPr>
            <p:custDataLst>
              <p:tags r:id="rId4"/>
            </p:custDataLst>
          </p:nvPr>
        </p:nvSpPr>
        <p:spPr>
          <a:xfrm>
            <a:off x="6224631" y="5259897"/>
            <a:ext cx="5592356" cy="139975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fr-CA" sz="2600" b="1" dirty="0">
                <a:effectLst/>
                <a:latin typeface="Arial" panose="020B0604020202020204" pitchFamily="34" charset="0"/>
                <a:cs typeface="Arial" panose="020B0604020202020204" pitchFamily="34" charset="0"/>
              </a:rPr>
              <a:t>Présenté par : Benoit Laberge </a:t>
            </a:r>
          </a:p>
          <a:p>
            <a:pPr algn="r"/>
            <a:r>
              <a:rPr lang="fr-CA" sz="2600" b="1" dirty="0">
                <a:effectLst/>
                <a:latin typeface="Arial" panose="020B0604020202020204" pitchFamily="34" charset="0"/>
                <a:cs typeface="Arial" panose="020B0604020202020204" pitchFamily="34" charset="0"/>
              </a:rPr>
              <a:t>Service de santé-sécurité et d’environnement</a:t>
            </a:r>
          </a:p>
        </p:txBody>
      </p:sp>
      <p:cxnSp>
        <p:nvCxnSpPr>
          <p:cNvPr id="9" name="Connecteur droit 8">
            <a:extLst>
              <a:ext uri="{FF2B5EF4-FFF2-40B4-BE49-F238E27FC236}">
                <a16:creationId xmlns:a16="http://schemas.microsoft.com/office/drawing/2014/main" id="{F525932F-2765-4B01-9945-94FD347104C9}"/>
              </a:ext>
            </a:extLst>
          </p:cNvPr>
          <p:cNvCxnSpPr/>
          <p:nvPr>
            <p:custDataLst>
              <p:tags r:id="rId5"/>
            </p:custDataLst>
          </p:nvPr>
        </p:nvCxnSpPr>
        <p:spPr>
          <a:xfrm>
            <a:off x="1513840" y="2572744"/>
            <a:ext cx="0" cy="1402080"/>
          </a:xfrm>
          <a:prstGeom prst="line">
            <a:avLst/>
          </a:prstGeom>
          <a:ln w="57150">
            <a:solidFill>
              <a:srgbClr val="9FC4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0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EC5294-5104-4379-9830-3D017E6E6BAC}"/>
              </a:ext>
            </a:extLst>
          </p:cNvPr>
          <p:cNvSpPr>
            <a:spLocks noGrp="1"/>
          </p:cNvSpPr>
          <p:nvPr>
            <p:ph idx="1"/>
            <p:custDataLst>
              <p:tags r:id="rId1"/>
            </p:custDataLst>
          </p:nvPr>
        </p:nvSpPr>
        <p:spPr>
          <a:xfrm>
            <a:off x="5176522" y="1736765"/>
            <a:ext cx="3251200" cy="4058751"/>
          </a:xfrm>
        </p:spPr>
        <p:txBody>
          <a:bodyPr/>
          <a:lstStyle/>
          <a:p>
            <a:r>
              <a:rPr lang="fr-CA" u="sng" dirty="0">
                <a:solidFill>
                  <a:srgbClr val="92D050"/>
                </a:solidFill>
                <a:effectLst/>
                <a:latin typeface="Arial" panose="020B0604020202020204" pitchFamily="34" charset="0"/>
                <a:cs typeface="Arial" panose="020B0604020202020204" pitchFamily="34" charset="0"/>
              </a:rPr>
              <a:t>Programme de prévention intérimaire</a:t>
            </a:r>
          </a:p>
          <a:p>
            <a:pPr lvl="1"/>
            <a:endParaRPr lang="fr-CA" sz="2000" dirty="0">
              <a:effectLst/>
              <a:latin typeface="Arial" panose="020B0604020202020204" pitchFamily="34" charset="0"/>
              <a:cs typeface="Arial" panose="020B0604020202020204" pitchFamily="34" charset="0"/>
            </a:endParaRPr>
          </a:p>
          <a:p>
            <a:pPr lvl="1"/>
            <a:r>
              <a:rPr lang="fr-CA" sz="2000" b="1" dirty="0">
                <a:effectLst/>
                <a:latin typeface="Arial" panose="020B0604020202020204" pitchFamily="34" charset="0"/>
                <a:cs typeface="Arial" panose="020B0604020202020204" pitchFamily="34" charset="0"/>
              </a:rPr>
              <a:t>Identification</a:t>
            </a:r>
            <a:r>
              <a:rPr lang="fr-CA" sz="2000" dirty="0">
                <a:effectLst/>
                <a:latin typeface="Arial" panose="020B0604020202020204" pitchFamily="34" charset="0"/>
                <a:cs typeface="Arial" panose="020B0604020202020204" pitchFamily="34" charset="0"/>
              </a:rPr>
              <a:t> des risques</a:t>
            </a:r>
          </a:p>
          <a:p>
            <a:pPr lvl="1"/>
            <a:r>
              <a:rPr lang="fr-CA" sz="2000" b="1" dirty="0">
                <a:effectLst/>
                <a:latin typeface="Arial" panose="020B0604020202020204" pitchFamily="34" charset="0"/>
                <a:cs typeface="Arial" panose="020B0604020202020204" pitchFamily="34" charset="0"/>
              </a:rPr>
              <a:t>Analyse</a:t>
            </a:r>
            <a:r>
              <a:rPr lang="fr-CA" sz="2000" dirty="0">
                <a:effectLst/>
                <a:latin typeface="Arial" panose="020B0604020202020204" pitchFamily="34" charset="0"/>
                <a:cs typeface="Arial" panose="020B0604020202020204" pitchFamily="34" charset="0"/>
              </a:rPr>
              <a:t> des risques </a:t>
            </a:r>
          </a:p>
          <a:p>
            <a:pPr lvl="1"/>
            <a:endParaRPr lang="fr-CA"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5757929E-E502-4A68-A925-8F061426ADC4}"/>
              </a:ext>
            </a:extLst>
          </p:cNvPr>
          <p:cNvSpPr>
            <a:spLocks noGrp="1"/>
          </p:cNvSpPr>
          <p:nvPr>
            <p:ph type="title"/>
            <p:custDataLst>
              <p:tags r:id="rId2"/>
            </p:custDataLst>
          </p:nvPr>
        </p:nvSpPr>
        <p:spPr>
          <a:xfrm>
            <a:off x="914400" y="609600"/>
            <a:ext cx="10353675" cy="969963"/>
          </a:xfrm>
        </p:spPr>
        <p:txBody>
          <a:bodyPr>
            <a:normAutofit/>
          </a:bodyPr>
          <a:lstStyle/>
          <a:p>
            <a:r>
              <a:rPr lang="fr-CA" sz="4000" b="1" dirty="0">
                <a:latin typeface="Arial" panose="020B0604020202020204" pitchFamily="34" charset="0"/>
                <a:cs typeface="Arial" panose="020B0604020202020204" pitchFamily="34" charset="0"/>
              </a:rPr>
              <a:t>Mécanisme de prévention</a:t>
            </a:r>
          </a:p>
        </p:txBody>
      </p:sp>
      <p:sp>
        <p:nvSpPr>
          <p:cNvPr id="5" name="Espace réservé du contenu 2">
            <a:extLst>
              <a:ext uri="{FF2B5EF4-FFF2-40B4-BE49-F238E27FC236}">
                <a16:creationId xmlns:a16="http://schemas.microsoft.com/office/drawing/2014/main" id="{85216BEA-B8BC-4391-A5BE-60DFEBFB191B}"/>
              </a:ext>
            </a:extLst>
          </p:cNvPr>
          <p:cNvSpPr txBox="1">
            <a:spLocks/>
          </p:cNvSpPr>
          <p:nvPr>
            <p:custDataLst>
              <p:tags r:id="rId3"/>
            </p:custDataLst>
          </p:nvPr>
        </p:nvSpPr>
        <p:spPr>
          <a:xfrm>
            <a:off x="8940800" y="1736765"/>
            <a:ext cx="3167124"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CA" u="sng" dirty="0">
                <a:solidFill>
                  <a:srgbClr val="92D050"/>
                </a:solidFill>
                <a:effectLst/>
                <a:latin typeface="Arial" panose="020B0604020202020204" pitchFamily="34" charset="0"/>
                <a:cs typeface="Arial" panose="020B0604020202020204" pitchFamily="34" charset="0"/>
              </a:rPr>
              <a:t>Plan d’action</a:t>
            </a:r>
          </a:p>
          <a:p>
            <a:pPr lvl="1"/>
            <a:endParaRPr lang="fr-CA" sz="2000" dirty="0">
              <a:effectLst/>
              <a:latin typeface="Arial" panose="020B0604020202020204" pitchFamily="34" charset="0"/>
              <a:cs typeface="Arial" panose="020B0604020202020204" pitchFamily="34" charset="0"/>
            </a:endParaRPr>
          </a:p>
          <a:p>
            <a:pPr lvl="1"/>
            <a:endParaRPr lang="fr-CA" sz="2000" dirty="0">
              <a:effectLst/>
              <a:latin typeface="Arial" panose="020B0604020202020204" pitchFamily="34" charset="0"/>
              <a:cs typeface="Arial" panose="020B0604020202020204" pitchFamily="34" charset="0"/>
            </a:endParaRPr>
          </a:p>
          <a:p>
            <a:pPr lvl="1"/>
            <a:r>
              <a:rPr lang="fr-CA" sz="2000" b="1" dirty="0">
                <a:effectLst/>
                <a:latin typeface="Arial" panose="020B0604020202020204" pitchFamily="34" charset="0"/>
                <a:cs typeface="Arial" panose="020B0604020202020204" pitchFamily="34" charset="0"/>
              </a:rPr>
              <a:t>Identification</a:t>
            </a:r>
            <a:r>
              <a:rPr lang="fr-CA" sz="2000" dirty="0">
                <a:effectLst/>
                <a:latin typeface="Arial" panose="020B0604020202020204" pitchFamily="34" charset="0"/>
                <a:cs typeface="Arial" panose="020B0604020202020204" pitchFamily="34" charset="0"/>
              </a:rPr>
              <a:t> des risques</a:t>
            </a:r>
          </a:p>
          <a:p>
            <a:pPr lvl="1"/>
            <a:endParaRPr lang="fr-CA" dirty="0">
              <a:latin typeface="Arial" panose="020B0604020202020204" pitchFamily="34" charset="0"/>
              <a:cs typeface="Arial" panose="020B0604020202020204" pitchFamily="34" charset="0"/>
            </a:endParaRPr>
          </a:p>
        </p:txBody>
      </p:sp>
      <p:sp>
        <p:nvSpPr>
          <p:cNvPr id="6" name="Espace réservé du contenu 2">
            <a:extLst>
              <a:ext uri="{FF2B5EF4-FFF2-40B4-BE49-F238E27FC236}">
                <a16:creationId xmlns:a16="http://schemas.microsoft.com/office/drawing/2014/main" id="{88FECD9F-BE81-4E2C-8642-1605732C0052}"/>
              </a:ext>
            </a:extLst>
          </p:cNvPr>
          <p:cNvSpPr txBox="1">
            <a:spLocks/>
          </p:cNvSpPr>
          <p:nvPr>
            <p:custDataLst>
              <p:tags r:id="rId4"/>
            </p:custDataLst>
          </p:nvPr>
        </p:nvSpPr>
        <p:spPr>
          <a:xfrm>
            <a:off x="-1" y="1736764"/>
            <a:ext cx="4561841" cy="451163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CA" u="sng" dirty="0">
                <a:solidFill>
                  <a:srgbClr val="92D050"/>
                </a:solidFill>
                <a:effectLst/>
                <a:latin typeface="Arial" panose="020B0604020202020204" pitchFamily="34" charset="0"/>
                <a:cs typeface="Arial" panose="020B0604020202020204" pitchFamily="34" charset="0"/>
              </a:rPr>
              <a:t>Programme de prévention « 1979 style »</a:t>
            </a:r>
          </a:p>
          <a:p>
            <a:pPr lvl="1"/>
            <a:endParaRPr lang="fr-CA" sz="2000" dirty="0">
              <a:effectLst/>
              <a:latin typeface="Arial" panose="020B0604020202020204" pitchFamily="34" charset="0"/>
              <a:cs typeface="Arial" panose="020B0604020202020204" pitchFamily="34" charset="0"/>
            </a:endParaRPr>
          </a:p>
          <a:p>
            <a:pPr lvl="1"/>
            <a:r>
              <a:rPr lang="fr-CA" sz="2000" b="1" dirty="0">
                <a:effectLst/>
                <a:latin typeface="Arial" panose="020B0604020202020204" pitchFamily="34" charset="0"/>
                <a:cs typeface="Arial" panose="020B0604020202020204" pitchFamily="34" charset="0"/>
              </a:rPr>
              <a:t>Adaptation</a:t>
            </a:r>
            <a:r>
              <a:rPr lang="fr-CA" sz="2000" dirty="0">
                <a:effectLst/>
                <a:latin typeface="Arial" panose="020B0604020202020204" pitchFamily="34" charset="0"/>
                <a:cs typeface="Arial" panose="020B0604020202020204" pitchFamily="34" charset="0"/>
              </a:rPr>
              <a:t> aux normes SST</a:t>
            </a:r>
          </a:p>
          <a:p>
            <a:pPr lvl="1"/>
            <a:r>
              <a:rPr lang="fr-CA" sz="2000" dirty="0">
                <a:effectLst/>
                <a:latin typeface="Arial" panose="020B0604020202020204" pitchFamily="34" charset="0"/>
                <a:cs typeface="Arial" panose="020B0604020202020204" pitchFamily="34" charset="0"/>
              </a:rPr>
              <a:t>Mesure de </a:t>
            </a:r>
            <a:r>
              <a:rPr lang="fr-CA" sz="2000" b="1" dirty="0">
                <a:effectLst/>
                <a:latin typeface="Arial" panose="020B0604020202020204" pitchFamily="34" charset="0"/>
                <a:cs typeface="Arial" panose="020B0604020202020204" pitchFamily="34" charset="0"/>
              </a:rPr>
              <a:t>surveillance</a:t>
            </a:r>
            <a:r>
              <a:rPr lang="fr-CA" sz="2000" dirty="0">
                <a:effectLst/>
                <a:latin typeface="Arial" panose="020B0604020202020204" pitchFamily="34" charset="0"/>
                <a:cs typeface="Arial" panose="020B0604020202020204" pitchFamily="34" charset="0"/>
              </a:rPr>
              <a:t> du milieu</a:t>
            </a:r>
          </a:p>
          <a:p>
            <a:pPr lvl="1"/>
            <a:r>
              <a:rPr lang="fr-CA" sz="2000" b="1" dirty="0">
                <a:effectLst/>
                <a:latin typeface="Arial" panose="020B0604020202020204" pitchFamily="34" charset="0"/>
                <a:cs typeface="Arial" panose="020B0604020202020204" pitchFamily="34" charset="0"/>
              </a:rPr>
              <a:t>Mise en œuvre </a:t>
            </a:r>
            <a:r>
              <a:rPr lang="fr-CA" sz="2000" dirty="0">
                <a:effectLst/>
                <a:latin typeface="Arial" panose="020B0604020202020204" pitchFamily="34" charset="0"/>
                <a:cs typeface="Arial" panose="020B0604020202020204" pitchFamily="34" charset="0"/>
              </a:rPr>
              <a:t>des mesures de SST applicables</a:t>
            </a:r>
          </a:p>
          <a:p>
            <a:pPr lvl="1"/>
            <a:r>
              <a:rPr lang="fr-CA" sz="2000" b="1" dirty="0">
                <a:effectLst/>
                <a:latin typeface="Arial" panose="020B0604020202020204" pitchFamily="34" charset="0"/>
                <a:cs typeface="Arial" panose="020B0604020202020204" pitchFamily="34" charset="0"/>
              </a:rPr>
              <a:t>Identification des ÉPI</a:t>
            </a:r>
          </a:p>
          <a:p>
            <a:pPr lvl="1"/>
            <a:r>
              <a:rPr lang="fr-CA" sz="2000" dirty="0">
                <a:effectLst/>
                <a:latin typeface="Arial" panose="020B0604020202020204" pitchFamily="34" charset="0"/>
                <a:cs typeface="Arial" panose="020B0604020202020204" pitchFamily="34" charset="0"/>
              </a:rPr>
              <a:t>Contient le </a:t>
            </a:r>
            <a:r>
              <a:rPr lang="fr-CA" sz="2000" b="1" dirty="0">
                <a:effectLst/>
                <a:latin typeface="Arial" panose="020B0604020202020204" pitchFamily="34" charset="0"/>
                <a:cs typeface="Arial" panose="020B0604020202020204" pitchFamily="34" charset="0"/>
              </a:rPr>
              <a:t>programme de formation et d’information en SST</a:t>
            </a:r>
          </a:p>
        </p:txBody>
      </p:sp>
      <p:sp>
        <p:nvSpPr>
          <p:cNvPr id="2" name="Espace réservé du numéro de diapositive 1">
            <a:extLst>
              <a:ext uri="{FF2B5EF4-FFF2-40B4-BE49-F238E27FC236}">
                <a16:creationId xmlns:a16="http://schemas.microsoft.com/office/drawing/2014/main" id="{F3012094-B58F-4502-B534-F892B070C0F6}"/>
              </a:ext>
            </a:extLst>
          </p:cNvPr>
          <p:cNvSpPr>
            <a:spLocks noGrp="1"/>
          </p:cNvSpPr>
          <p:nvPr>
            <p:ph type="sldNum" sz="quarter" idx="12"/>
          </p:nvPr>
        </p:nvSpPr>
        <p:spPr/>
        <p:txBody>
          <a:bodyPr/>
          <a:lstStyle/>
          <a:p>
            <a:fld id="{5D9B398E-8522-49E2-A7A6-3217D15C3F01}" type="slidenum">
              <a:rPr lang="fr-CA" smtClean="0"/>
              <a:t>10</a:t>
            </a:fld>
            <a:endParaRPr lang="fr-CA"/>
          </a:p>
        </p:txBody>
      </p:sp>
    </p:spTree>
    <p:extLst>
      <p:ext uri="{BB962C8B-B14F-4D97-AF65-F5344CB8AC3E}">
        <p14:creationId xmlns:p14="http://schemas.microsoft.com/office/powerpoint/2010/main" val="83621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A17A3-5BE3-4002-A8A8-63764391F58D}"/>
              </a:ext>
            </a:extLst>
          </p:cNvPr>
          <p:cNvSpPr>
            <a:spLocks noGrp="1"/>
          </p:cNvSpPr>
          <p:nvPr>
            <p:ph type="title"/>
            <p:custDataLst>
              <p:tags r:id="rId1"/>
            </p:custDataLst>
          </p:nvPr>
        </p:nvSpPr>
        <p:spPr>
          <a:xfrm>
            <a:off x="919119" y="121920"/>
            <a:ext cx="10353762" cy="970450"/>
          </a:xfrm>
        </p:spPr>
        <p:txBody>
          <a:bodyPr>
            <a:normAutofit/>
          </a:bodyPr>
          <a:lstStyle/>
          <a:p>
            <a:r>
              <a:rPr lang="fr-CA" sz="4000" b="1" dirty="0">
                <a:latin typeface="Arial" panose="020B0604020202020204" pitchFamily="34" charset="0"/>
                <a:cs typeface="Arial" panose="020B0604020202020204" pitchFamily="34" charset="0"/>
              </a:rPr>
              <a:t>Mécanisme de participation</a:t>
            </a:r>
          </a:p>
        </p:txBody>
      </p:sp>
      <p:sp>
        <p:nvSpPr>
          <p:cNvPr id="3" name="Espace réservé du contenu 2">
            <a:extLst>
              <a:ext uri="{FF2B5EF4-FFF2-40B4-BE49-F238E27FC236}">
                <a16:creationId xmlns:a16="http://schemas.microsoft.com/office/drawing/2014/main" id="{5E7F5C9A-4409-4330-A137-119C301B720B}"/>
              </a:ext>
            </a:extLst>
          </p:cNvPr>
          <p:cNvSpPr>
            <a:spLocks noGrp="1"/>
          </p:cNvSpPr>
          <p:nvPr>
            <p:ph idx="1"/>
            <p:custDataLst>
              <p:tags r:id="rId2"/>
            </p:custDataLst>
          </p:nvPr>
        </p:nvSpPr>
        <p:spPr>
          <a:xfrm>
            <a:off x="294640" y="1280159"/>
            <a:ext cx="6177279" cy="5344159"/>
          </a:xfrm>
        </p:spPr>
        <p:txBody>
          <a:bodyPr>
            <a:normAutofit lnSpcReduction="10000"/>
          </a:bodyPr>
          <a:lstStyle/>
          <a:p>
            <a:pPr marL="285750" indent="-285750"/>
            <a:r>
              <a:rPr lang="fr-CA" sz="2300" u="sng" dirty="0">
                <a:solidFill>
                  <a:srgbClr val="92D050"/>
                </a:solidFill>
                <a:effectLst/>
                <a:latin typeface="Arial" panose="020B0604020202020204" pitchFamily="34" charset="0"/>
                <a:cs typeface="Arial" panose="020B0604020202020204" pitchFamily="34" charset="0"/>
              </a:rPr>
              <a:t>Comité paritaire de SST (6 avril 2022)</a:t>
            </a:r>
          </a:p>
          <a:p>
            <a:pPr marL="662850" lvl="1" indent="-285750"/>
            <a:r>
              <a:rPr lang="fr-CA" sz="2300" dirty="0">
                <a:effectLst/>
                <a:latin typeface="Arial" panose="020B0604020202020204" pitchFamily="34" charset="0"/>
                <a:cs typeface="Arial" panose="020B0604020202020204" pitchFamily="34" charset="0"/>
              </a:rPr>
              <a:t>Dès qu’il y a un programme de prévention</a:t>
            </a:r>
          </a:p>
          <a:p>
            <a:pPr marL="662850" lvl="1" indent="-285750"/>
            <a:r>
              <a:rPr lang="fr-CA" sz="2300" dirty="0">
                <a:effectLst/>
                <a:latin typeface="Arial" panose="020B0604020202020204" pitchFamily="34" charset="0"/>
                <a:cs typeface="Arial" panose="020B0604020202020204" pitchFamily="34" charset="0"/>
              </a:rPr>
              <a:t>Participation à l’identification et l’analyse des risques et fait des recommandations écrites à l’employeur</a:t>
            </a:r>
          </a:p>
          <a:p>
            <a:pPr marL="662850" lvl="1" indent="-285750"/>
            <a:r>
              <a:rPr lang="fr-CA" sz="2300" dirty="0">
                <a:effectLst/>
                <a:latin typeface="Arial" panose="020B0604020202020204" pitchFamily="34" charset="0"/>
                <a:cs typeface="Arial" panose="020B0604020202020204" pitchFamily="34" charset="0"/>
              </a:rPr>
              <a:t>Délégation au CPSST selon entente avec l’employeur</a:t>
            </a:r>
          </a:p>
          <a:p>
            <a:pPr marL="662850" lvl="1" indent="-285750"/>
            <a:r>
              <a:rPr lang="fr-CA" sz="2300" dirty="0">
                <a:effectLst/>
                <a:latin typeface="Arial" panose="020B0604020202020204" pitchFamily="34" charset="0"/>
                <a:cs typeface="Arial" panose="020B0604020202020204" pitchFamily="34" charset="0"/>
              </a:rPr>
              <a:t>Fréquence des réunions selon entente (</a:t>
            </a:r>
            <a:r>
              <a:rPr lang="fr-CA" sz="2300" i="1" dirty="0">
                <a:effectLst/>
                <a:latin typeface="Arial" panose="020B0604020202020204" pitchFamily="34" charset="0"/>
                <a:cs typeface="Arial" panose="020B0604020202020204" pitchFamily="34" charset="0"/>
              </a:rPr>
              <a:t>en l’absence d’entente, 1 rencontre aux 3 mois</a:t>
            </a:r>
            <a:r>
              <a:rPr lang="fr-CA" sz="2300" dirty="0">
                <a:effectLst/>
                <a:latin typeface="Arial" panose="020B0604020202020204" pitchFamily="34" charset="0"/>
                <a:cs typeface="Arial" panose="020B0604020202020204" pitchFamily="34" charset="0"/>
              </a:rPr>
              <a:t>)</a:t>
            </a:r>
          </a:p>
          <a:p>
            <a:pPr marL="662850" lvl="1" indent="-285750"/>
            <a:r>
              <a:rPr lang="fr-CA" sz="2300" dirty="0">
                <a:effectLst/>
                <a:latin typeface="Arial" panose="020B0604020202020204" pitchFamily="34" charset="0"/>
                <a:cs typeface="Arial" panose="020B0604020202020204" pitchFamily="34" charset="0"/>
              </a:rPr>
              <a:t>Possibilité de multiétablissements (</a:t>
            </a:r>
            <a:r>
              <a:rPr lang="fr-CA" sz="2300" i="1" dirty="0">
                <a:effectLst/>
                <a:latin typeface="Arial" panose="020B0604020202020204" pitchFamily="34" charset="0"/>
                <a:cs typeface="Arial" panose="020B0604020202020204" pitchFamily="34" charset="0"/>
              </a:rPr>
              <a:t>lorsque PP multiétablissements</a:t>
            </a:r>
            <a:r>
              <a:rPr lang="fr-CA" sz="2300" dirty="0">
                <a:effectLst/>
                <a:latin typeface="Arial" panose="020B0604020202020204" pitchFamily="34" charset="0"/>
                <a:cs typeface="Arial" panose="020B0604020202020204" pitchFamily="34" charset="0"/>
              </a:rPr>
              <a:t>)</a:t>
            </a:r>
          </a:p>
          <a:p>
            <a:pPr marL="662850" lvl="1" indent="-285750"/>
            <a:endParaRPr lang="fr-CA" sz="1600" dirty="0">
              <a:latin typeface="Arial" panose="020B0604020202020204" pitchFamily="34" charset="0"/>
              <a:cs typeface="Arial" panose="020B0604020202020204" pitchFamily="34" charset="0"/>
            </a:endParaRPr>
          </a:p>
          <a:p>
            <a:pPr marL="0" indent="0">
              <a:buNone/>
            </a:pPr>
            <a:endParaRPr lang="fr-CA" sz="1800" u="sng" dirty="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08379667-786B-4D86-8957-500CE1BBBB57}"/>
              </a:ext>
            </a:extLst>
          </p:cNvPr>
          <p:cNvGraphicFramePr>
            <a:graphicFrameLocks noGrp="1"/>
          </p:cNvGraphicFramePr>
          <p:nvPr>
            <p:custDataLst>
              <p:tags r:id="rId3"/>
            </p:custDataLst>
            <p:extLst>
              <p:ext uri="{D42A27DB-BD31-4B8C-83A1-F6EECF244321}">
                <p14:modId xmlns:p14="http://schemas.microsoft.com/office/powerpoint/2010/main" val="12782285"/>
              </p:ext>
            </p:extLst>
          </p:nvPr>
        </p:nvGraphicFramePr>
        <p:xfrm>
          <a:off x="7040878" y="2458718"/>
          <a:ext cx="4856481" cy="2987040"/>
        </p:xfrm>
        <a:graphic>
          <a:graphicData uri="http://schemas.openxmlformats.org/drawingml/2006/table">
            <a:tbl>
              <a:tblPr firstRow="1" bandRow="1">
                <a:tableStyleId>{5C22544A-7EE6-4342-B048-85BDC9FD1C3A}</a:tableStyleId>
              </a:tblPr>
              <a:tblGrid>
                <a:gridCol w="2874031">
                  <a:extLst>
                    <a:ext uri="{9D8B030D-6E8A-4147-A177-3AD203B41FA5}">
                      <a16:colId xmlns:a16="http://schemas.microsoft.com/office/drawing/2014/main" val="1429041396"/>
                    </a:ext>
                  </a:extLst>
                </a:gridCol>
                <a:gridCol w="1982450">
                  <a:extLst>
                    <a:ext uri="{9D8B030D-6E8A-4147-A177-3AD203B41FA5}">
                      <a16:colId xmlns:a16="http://schemas.microsoft.com/office/drawing/2014/main" val="3067389073"/>
                    </a:ext>
                  </a:extLst>
                </a:gridCol>
              </a:tblGrid>
              <a:tr h="887286">
                <a:tc>
                  <a:txBody>
                    <a:bodyPr/>
                    <a:lstStyle/>
                    <a:p>
                      <a:pPr marL="0" indent="0" algn="ctr"/>
                      <a:r>
                        <a:rPr lang="fr-CA" sz="2000" dirty="0">
                          <a:latin typeface="Arial" panose="020B0604020202020204" pitchFamily="34" charset="0"/>
                          <a:cs typeface="Arial" panose="020B0604020202020204" pitchFamily="34" charset="0"/>
                        </a:rPr>
                        <a:t>Taille de l’établissement</a:t>
                      </a:r>
                    </a:p>
                    <a:p>
                      <a:pPr algn="ctr"/>
                      <a:r>
                        <a:rPr lang="fr-CA" sz="2000" b="0" dirty="0">
                          <a:latin typeface="Arial" panose="020B0604020202020204" pitchFamily="34" charset="0"/>
                          <a:cs typeface="Arial" panose="020B0604020202020204" pitchFamily="34" charset="0"/>
                        </a:rPr>
                        <a:t>(nombre de travailleurs)</a:t>
                      </a:r>
                    </a:p>
                  </a:txBody>
                  <a:tcPr>
                    <a:solidFill>
                      <a:srgbClr val="71983E"/>
                    </a:solidFill>
                  </a:tcPr>
                </a:tc>
                <a:tc>
                  <a:txBody>
                    <a:bodyPr/>
                    <a:lstStyle/>
                    <a:p>
                      <a:pPr algn="ctr"/>
                      <a:r>
                        <a:rPr lang="fr-CA" sz="2000" dirty="0">
                          <a:latin typeface="Arial" panose="020B0604020202020204" pitchFamily="34" charset="0"/>
                          <a:cs typeface="Arial" panose="020B0604020202020204" pitchFamily="34" charset="0"/>
                        </a:rPr>
                        <a:t>Délégation syndicale au CPSST</a:t>
                      </a:r>
                    </a:p>
                  </a:txBody>
                  <a:tcPr>
                    <a:solidFill>
                      <a:srgbClr val="71983E"/>
                    </a:solidFill>
                  </a:tcPr>
                </a:tc>
                <a:extLst>
                  <a:ext uri="{0D108BD9-81ED-4DB2-BD59-A6C34878D82A}">
                    <a16:rowId xmlns:a16="http://schemas.microsoft.com/office/drawing/2014/main" val="3086448590"/>
                  </a:ext>
                </a:extLst>
              </a:tr>
              <a:tr h="270942">
                <a:tc>
                  <a:txBody>
                    <a:bodyPr/>
                    <a:lstStyle/>
                    <a:p>
                      <a:pPr algn="ctr"/>
                      <a:r>
                        <a:rPr lang="fr-CA" sz="2000" dirty="0">
                          <a:latin typeface="Arial" panose="020B0604020202020204" pitchFamily="34" charset="0"/>
                          <a:cs typeface="Arial" panose="020B0604020202020204" pitchFamily="34" charset="0"/>
                        </a:rPr>
                        <a:t>20 à 50</a:t>
                      </a:r>
                    </a:p>
                  </a:txBody>
                  <a:tcPr>
                    <a:solidFill>
                      <a:schemeClr val="bg2">
                        <a:lumMod val="25000"/>
                        <a:lumOff val="75000"/>
                      </a:schemeClr>
                    </a:solidFill>
                  </a:tcPr>
                </a:tc>
                <a:tc>
                  <a:txBody>
                    <a:bodyPr/>
                    <a:lstStyle/>
                    <a:p>
                      <a:pPr algn="ctr"/>
                      <a:r>
                        <a:rPr lang="fr-CA" sz="2000" dirty="0">
                          <a:latin typeface="Arial" panose="020B0604020202020204" pitchFamily="34" charset="0"/>
                          <a:cs typeface="Arial" panose="020B0604020202020204" pitchFamily="34" charset="0"/>
                        </a:rPr>
                        <a:t>2</a:t>
                      </a:r>
                    </a:p>
                  </a:txBody>
                  <a:tcPr>
                    <a:solidFill>
                      <a:schemeClr val="bg2">
                        <a:lumMod val="25000"/>
                        <a:lumOff val="75000"/>
                      </a:schemeClr>
                    </a:solidFill>
                  </a:tcPr>
                </a:tc>
                <a:extLst>
                  <a:ext uri="{0D108BD9-81ED-4DB2-BD59-A6C34878D82A}">
                    <a16:rowId xmlns:a16="http://schemas.microsoft.com/office/drawing/2014/main" val="2873906736"/>
                  </a:ext>
                </a:extLst>
              </a:tr>
              <a:tr h="270942">
                <a:tc>
                  <a:txBody>
                    <a:bodyPr/>
                    <a:lstStyle/>
                    <a:p>
                      <a:pPr algn="ctr"/>
                      <a:r>
                        <a:rPr lang="fr-CA" sz="2000" dirty="0">
                          <a:latin typeface="Arial" panose="020B0604020202020204" pitchFamily="34" charset="0"/>
                          <a:cs typeface="Arial" panose="020B0604020202020204" pitchFamily="34" charset="0"/>
                        </a:rPr>
                        <a:t>51 à 100 </a:t>
                      </a:r>
                    </a:p>
                  </a:txBody>
                  <a:tcPr>
                    <a:solidFill>
                      <a:schemeClr val="bg2">
                        <a:lumMod val="10000"/>
                        <a:lumOff val="90000"/>
                      </a:schemeClr>
                    </a:solidFill>
                  </a:tcPr>
                </a:tc>
                <a:tc>
                  <a:txBody>
                    <a:bodyPr/>
                    <a:lstStyle/>
                    <a:p>
                      <a:pPr algn="ctr"/>
                      <a:r>
                        <a:rPr lang="fr-CA" sz="2000" dirty="0">
                          <a:latin typeface="Arial" panose="020B0604020202020204" pitchFamily="34" charset="0"/>
                          <a:cs typeface="Arial" panose="020B0604020202020204" pitchFamily="34" charset="0"/>
                        </a:rPr>
                        <a:t>3</a:t>
                      </a:r>
                    </a:p>
                  </a:txBody>
                  <a:tcPr>
                    <a:solidFill>
                      <a:schemeClr val="bg2">
                        <a:lumMod val="10000"/>
                        <a:lumOff val="90000"/>
                      </a:schemeClr>
                    </a:solidFill>
                  </a:tcPr>
                </a:tc>
                <a:extLst>
                  <a:ext uri="{0D108BD9-81ED-4DB2-BD59-A6C34878D82A}">
                    <a16:rowId xmlns:a16="http://schemas.microsoft.com/office/drawing/2014/main" val="2726925596"/>
                  </a:ext>
                </a:extLst>
              </a:tr>
              <a:tr h="270942">
                <a:tc>
                  <a:txBody>
                    <a:bodyPr/>
                    <a:lstStyle/>
                    <a:p>
                      <a:pPr algn="ctr"/>
                      <a:r>
                        <a:rPr lang="fr-CA" sz="2000" dirty="0">
                          <a:latin typeface="Arial" panose="020B0604020202020204" pitchFamily="34" charset="0"/>
                          <a:cs typeface="Arial" panose="020B0604020202020204" pitchFamily="34" charset="0"/>
                        </a:rPr>
                        <a:t>101 à 500 </a:t>
                      </a:r>
                    </a:p>
                  </a:txBody>
                  <a:tcPr>
                    <a:solidFill>
                      <a:schemeClr val="bg2">
                        <a:lumMod val="25000"/>
                        <a:lumOff val="75000"/>
                      </a:schemeClr>
                    </a:solidFill>
                  </a:tcPr>
                </a:tc>
                <a:tc>
                  <a:txBody>
                    <a:bodyPr/>
                    <a:lstStyle/>
                    <a:p>
                      <a:pPr algn="ctr"/>
                      <a:r>
                        <a:rPr lang="fr-CA" sz="2000" dirty="0">
                          <a:latin typeface="Arial" panose="020B0604020202020204" pitchFamily="34" charset="0"/>
                          <a:cs typeface="Arial" panose="020B0604020202020204" pitchFamily="34" charset="0"/>
                        </a:rPr>
                        <a:t>4</a:t>
                      </a:r>
                    </a:p>
                  </a:txBody>
                  <a:tcPr>
                    <a:solidFill>
                      <a:schemeClr val="bg2">
                        <a:lumMod val="25000"/>
                        <a:lumOff val="75000"/>
                      </a:schemeClr>
                    </a:solidFill>
                  </a:tcPr>
                </a:tc>
                <a:extLst>
                  <a:ext uri="{0D108BD9-81ED-4DB2-BD59-A6C34878D82A}">
                    <a16:rowId xmlns:a16="http://schemas.microsoft.com/office/drawing/2014/main" val="1845103183"/>
                  </a:ext>
                </a:extLst>
              </a:tr>
              <a:tr h="270942">
                <a:tc>
                  <a:txBody>
                    <a:bodyPr/>
                    <a:lstStyle/>
                    <a:p>
                      <a:pPr algn="ctr"/>
                      <a:r>
                        <a:rPr lang="fr-CA" sz="2000" dirty="0">
                          <a:latin typeface="Arial" panose="020B0604020202020204" pitchFamily="34" charset="0"/>
                          <a:cs typeface="Arial" panose="020B0604020202020204" pitchFamily="34" charset="0"/>
                        </a:rPr>
                        <a:t>501 à 1 000 </a:t>
                      </a:r>
                    </a:p>
                  </a:txBody>
                  <a:tcPr>
                    <a:solidFill>
                      <a:schemeClr val="bg2">
                        <a:lumMod val="10000"/>
                        <a:lumOff val="90000"/>
                      </a:schemeClr>
                    </a:solidFill>
                  </a:tcPr>
                </a:tc>
                <a:tc>
                  <a:txBody>
                    <a:bodyPr/>
                    <a:lstStyle/>
                    <a:p>
                      <a:pPr algn="ctr"/>
                      <a:r>
                        <a:rPr lang="fr-CA" sz="2000" dirty="0">
                          <a:latin typeface="Arial" panose="020B0604020202020204" pitchFamily="34" charset="0"/>
                          <a:cs typeface="Arial" panose="020B0604020202020204" pitchFamily="34" charset="0"/>
                        </a:rPr>
                        <a:t>5</a:t>
                      </a:r>
                    </a:p>
                  </a:txBody>
                  <a:tcPr>
                    <a:solidFill>
                      <a:schemeClr val="bg2">
                        <a:lumMod val="10000"/>
                        <a:lumOff val="90000"/>
                      </a:schemeClr>
                    </a:solidFill>
                  </a:tcPr>
                </a:tc>
                <a:extLst>
                  <a:ext uri="{0D108BD9-81ED-4DB2-BD59-A6C34878D82A}">
                    <a16:rowId xmlns:a16="http://schemas.microsoft.com/office/drawing/2014/main" val="2859740644"/>
                  </a:ext>
                </a:extLst>
              </a:tr>
              <a:tr h="270942">
                <a:tc>
                  <a:txBody>
                    <a:bodyPr/>
                    <a:lstStyle/>
                    <a:p>
                      <a:pPr algn="ctr"/>
                      <a:r>
                        <a:rPr lang="fr-CA" sz="2000" dirty="0">
                          <a:latin typeface="Arial" panose="020B0604020202020204" pitchFamily="34" charset="0"/>
                          <a:cs typeface="Arial" panose="020B0604020202020204" pitchFamily="34" charset="0"/>
                        </a:rPr>
                        <a:t>1001 et +</a:t>
                      </a:r>
                    </a:p>
                  </a:txBody>
                  <a:tcPr>
                    <a:solidFill>
                      <a:schemeClr val="bg2">
                        <a:lumMod val="25000"/>
                        <a:lumOff val="75000"/>
                      </a:schemeClr>
                    </a:solidFill>
                  </a:tcPr>
                </a:tc>
                <a:tc>
                  <a:txBody>
                    <a:bodyPr/>
                    <a:lstStyle/>
                    <a:p>
                      <a:pPr algn="ctr"/>
                      <a:r>
                        <a:rPr lang="fr-CA" sz="2000" dirty="0">
                          <a:latin typeface="Arial" panose="020B0604020202020204" pitchFamily="34" charset="0"/>
                          <a:cs typeface="Arial" panose="020B0604020202020204" pitchFamily="34" charset="0"/>
                        </a:rPr>
                        <a:t>6</a:t>
                      </a:r>
                    </a:p>
                  </a:txBody>
                  <a:tcPr>
                    <a:solidFill>
                      <a:schemeClr val="bg2">
                        <a:lumMod val="25000"/>
                        <a:lumOff val="75000"/>
                      </a:schemeClr>
                    </a:solidFill>
                  </a:tcPr>
                </a:tc>
                <a:extLst>
                  <a:ext uri="{0D108BD9-81ED-4DB2-BD59-A6C34878D82A}">
                    <a16:rowId xmlns:a16="http://schemas.microsoft.com/office/drawing/2014/main" val="2812575014"/>
                  </a:ext>
                </a:extLst>
              </a:tr>
            </a:tbl>
          </a:graphicData>
        </a:graphic>
      </p:graphicFrame>
      <p:sp>
        <p:nvSpPr>
          <p:cNvPr id="5" name="Espace réservé du numéro de diapositive 4">
            <a:extLst>
              <a:ext uri="{FF2B5EF4-FFF2-40B4-BE49-F238E27FC236}">
                <a16:creationId xmlns:a16="http://schemas.microsoft.com/office/drawing/2014/main" id="{C2057D5D-D7A7-463A-8E4A-A411001F4C48}"/>
              </a:ext>
            </a:extLst>
          </p:cNvPr>
          <p:cNvSpPr>
            <a:spLocks noGrp="1"/>
          </p:cNvSpPr>
          <p:nvPr>
            <p:ph type="sldNum" sz="quarter" idx="12"/>
          </p:nvPr>
        </p:nvSpPr>
        <p:spPr/>
        <p:txBody>
          <a:bodyPr/>
          <a:lstStyle/>
          <a:p>
            <a:fld id="{5D9B398E-8522-49E2-A7A6-3217D15C3F01}" type="slidenum">
              <a:rPr lang="fr-CA" smtClean="0"/>
              <a:t>11</a:t>
            </a:fld>
            <a:endParaRPr lang="fr-CA"/>
          </a:p>
        </p:txBody>
      </p:sp>
    </p:spTree>
    <p:extLst>
      <p:ext uri="{BB962C8B-B14F-4D97-AF65-F5344CB8AC3E}">
        <p14:creationId xmlns:p14="http://schemas.microsoft.com/office/powerpoint/2010/main" val="392022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EC5294-5104-4379-9830-3D017E6E6BAC}"/>
              </a:ext>
            </a:extLst>
          </p:cNvPr>
          <p:cNvSpPr>
            <a:spLocks noGrp="1"/>
          </p:cNvSpPr>
          <p:nvPr>
            <p:ph idx="1"/>
            <p:custDataLst>
              <p:tags r:id="rId1"/>
            </p:custDataLst>
          </p:nvPr>
        </p:nvSpPr>
        <p:spPr>
          <a:xfrm>
            <a:off x="5001143" y="1553884"/>
            <a:ext cx="3502777" cy="4058751"/>
          </a:xfrm>
        </p:spPr>
        <p:txBody>
          <a:bodyPr/>
          <a:lstStyle/>
          <a:p>
            <a:r>
              <a:rPr lang="fr-CA" sz="1800" u="sng" dirty="0">
                <a:solidFill>
                  <a:srgbClr val="92D050"/>
                </a:solidFill>
                <a:effectLst/>
                <a:latin typeface="Arial" panose="020B0604020202020204" pitchFamily="34" charset="0"/>
                <a:cs typeface="Arial" panose="020B0604020202020204" pitchFamily="34" charset="0"/>
              </a:rPr>
              <a:t>Représentant en santé-sécurité</a:t>
            </a:r>
          </a:p>
          <a:p>
            <a:pPr lvl="1"/>
            <a:endParaRPr lang="fr-CA" dirty="0">
              <a:effectLst/>
              <a:latin typeface="Arial" panose="020B0604020202020204" pitchFamily="34" charset="0"/>
              <a:cs typeface="Arial" panose="020B0604020202020204" pitchFamily="34" charset="0"/>
            </a:endParaRPr>
          </a:p>
          <a:p>
            <a:pPr lvl="0"/>
            <a:r>
              <a:rPr lang="fr-CA" sz="1800" b="1" dirty="0">
                <a:effectLst/>
                <a:latin typeface="Arial" panose="020B0604020202020204" pitchFamily="34" charset="0"/>
                <a:cs typeface="Arial" panose="020B0604020202020204" pitchFamily="34" charset="0"/>
              </a:rPr>
              <a:t>Inspection</a:t>
            </a:r>
            <a:r>
              <a:rPr lang="fr-CA" sz="1800" dirty="0">
                <a:effectLst/>
                <a:latin typeface="Arial" panose="020B0604020202020204" pitchFamily="34" charset="0"/>
                <a:cs typeface="Arial" panose="020B0604020202020204" pitchFamily="34" charset="0"/>
              </a:rPr>
              <a:t> des lieux de travail</a:t>
            </a:r>
          </a:p>
          <a:p>
            <a:pPr lvl="0"/>
            <a:r>
              <a:rPr lang="fr-CA" sz="1800" b="1" dirty="0">
                <a:effectLst/>
                <a:latin typeface="Arial" panose="020B0604020202020204" pitchFamily="34" charset="0"/>
                <a:cs typeface="Arial" panose="020B0604020202020204" pitchFamily="34" charset="0"/>
              </a:rPr>
              <a:t>Recommandations</a:t>
            </a:r>
            <a:r>
              <a:rPr lang="fr-CA" sz="1800" dirty="0">
                <a:effectLst/>
                <a:latin typeface="Arial" panose="020B0604020202020204" pitchFamily="34" charset="0"/>
                <a:cs typeface="Arial" panose="020B0604020202020204" pitchFamily="34" charset="0"/>
              </a:rPr>
              <a:t> au comité de santé et de sécurité</a:t>
            </a:r>
          </a:p>
          <a:p>
            <a:pPr lvl="0"/>
            <a:r>
              <a:rPr lang="fr-CA" sz="1800" b="1" dirty="0">
                <a:effectLst/>
                <a:latin typeface="Arial" panose="020B0604020202020204" pitchFamily="34" charset="0"/>
                <a:cs typeface="Arial" panose="020B0604020202020204" pitchFamily="34" charset="0"/>
              </a:rPr>
              <a:t>Porter plainte </a:t>
            </a:r>
            <a:r>
              <a:rPr lang="fr-CA" sz="1800" dirty="0">
                <a:effectLst/>
                <a:latin typeface="Arial" panose="020B0604020202020204" pitchFamily="34" charset="0"/>
                <a:cs typeface="Arial" panose="020B0604020202020204" pitchFamily="34" charset="0"/>
              </a:rPr>
              <a:t>à la CNESST</a:t>
            </a:r>
          </a:p>
          <a:p>
            <a:pPr lvl="1"/>
            <a:endParaRPr lang="fr-CA"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5757929E-E502-4A68-A925-8F061426ADC4}"/>
              </a:ext>
            </a:extLst>
          </p:cNvPr>
          <p:cNvSpPr>
            <a:spLocks noGrp="1"/>
          </p:cNvSpPr>
          <p:nvPr>
            <p:ph type="title"/>
            <p:custDataLst>
              <p:tags r:id="rId2"/>
            </p:custDataLst>
          </p:nvPr>
        </p:nvSpPr>
        <p:spPr>
          <a:xfrm>
            <a:off x="919162" y="294640"/>
            <a:ext cx="10353675" cy="969963"/>
          </a:xfrm>
        </p:spPr>
        <p:txBody>
          <a:bodyPr>
            <a:normAutofit/>
          </a:bodyPr>
          <a:lstStyle/>
          <a:p>
            <a:r>
              <a:rPr lang="fr-CA" sz="4000" b="1" dirty="0">
                <a:latin typeface="Arial" panose="020B0604020202020204" pitchFamily="34" charset="0"/>
                <a:cs typeface="Arial" panose="020B0604020202020204" pitchFamily="34" charset="0"/>
              </a:rPr>
              <a:t>Mécanisme de participation</a:t>
            </a:r>
            <a:endParaRPr lang="fr-CA" sz="4000" b="1" dirty="0">
              <a:effectLst/>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a16="http://schemas.microsoft.com/office/drawing/2014/main" id="{85216BEA-B8BC-4391-A5BE-60DFEBFB191B}"/>
              </a:ext>
            </a:extLst>
          </p:cNvPr>
          <p:cNvSpPr txBox="1">
            <a:spLocks/>
          </p:cNvSpPr>
          <p:nvPr>
            <p:custDataLst>
              <p:tags r:id="rId3"/>
            </p:custDataLst>
          </p:nvPr>
        </p:nvSpPr>
        <p:spPr>
          <a:xfrm>
            <a:off x="8900160" y="1553884"/>
            <a:ext cx="3157430"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CA" sz="1800" u="sng" dirty="0">
                <a:solidFill>
                  <a:srgbClr val="92D050"/>
                </a:solidFill>
                <a:effectLst/>
                <a:latin typeface="Arial" panose="020B0604020202020204" pitchFamily="34" charset="0"/>
                <a:cs typeface="Arial" panose="020B0604020202020204" pitchFamily="34" charset="0"/>
              </a:rPr>
              <a:t>Agent de liaison</a:t>
            </a:r>
          </a:p>
          <a:p>
            <a:pPr marL="450000" lvl="1" indent="0">
              <a:buNone/>
            </a:pPr>
            <a:endParaRPr lang="fr-CA" dirty="0">
              <a:effectLst/>
              <a:latin typeface="Arial" panose="020B0604020202020204" pitchFamily="34" charset="0"/>
              <a:cs typeface="Arial" panose="020B0604020202020204" pitchFamily="34" charset="0"/>
            </a:endParaRPr>
          </a:p>
          <a:p>
            <a:pPr lvl="0"/>
            <a:r>
              <a:rPr lang="fr-CA" sz="1800" b="1" dirty="0">
                <a:effectLst/>
                <a:latin typeface="Arial" panose="020B0604020202020204" pitchFamily="34" charset="0"/>
                <a:cs typeface="Arial" panose="020B0604020202020204" pitchFamily="34" charset="0"/>
              </a:rPr>
              <a:t>Coopérer</a:t>
            </a:r>
            <a:r>
              <a:rPr lang="fr-CA" sz="1800" dirty="0">
                <a:effectLst/>
                <a:latin typeface="Arial" panose="020B0604020202020204" pitchFamily="34" charset="0"/>
                <a:cs typeface="Arial" panose="020B0604020202020204" pitchFamily="34" charset="0"/>
              </a:rPr>
              <a:t> avec l’employeur afin de faciliter la communication des informations</a:t>
            </a:r>
          </a:p>
          <a:p>
            <a:pPr lvl="0"/>
            <a:r>
              <a:rPr lang="fr-CA" sz="1800" b="1" dirty="0">
                <a:effectLst/>
                <a:latin typeface="Arial" panose="020B0604020202020204" pitchFamily="34" charset="0"/>
                <a:cs typeface="Arial" panose="020B0604020202020204" pitchFamily="34" charset="0"/>
              </a:rPr>
              <a:t>Recommandations</a:t>
            </a:r>
            <a:r>
              <a:rPr lang="fr-CA" sz="1800" dirty="0">
                <a:effectLst/>
                <a:latin typeface="Arial" panose="020B0604020202020204" pitchFamily="34" charset="0"/>
                <a:cs typeface="Arial" panose="020B0604020202020204" pitchFamily="34" charset="0"/>
              </a:rPr>
              <a:t> à l’employeur sur l’identification des risques</a:t>
            </a:r>
          </a:p>
          <a:p>
            <a:pPr lvl="0"/>
            <a:r>
              <a:rPr lang="fr-CA" sz="1800" b="1" dirty="0">
                <a:effectLst/>
                <a:latin typeface="Arial" panose="020B0604020202020204" pitchFamily="34" charset="0"/>
                <a:cs typeface="Arial" panose="020B0604020202020204" pitchFamily="34" charset="0"/>
              </a:rPr>
              <a:t>Porter plainte </a:t>
            </a:r>
            <a:r>
              <a:rPr lang="fr-CA" sz="1800" dirty="0">
                <a:effectLst/>
                <a:latin typeface="Arial" panose="020B0604020202020204" pitchFamily="34" charset="0"/>
                <a:cs typeface="Arial" panose="020B0604020202020204" pitchFamily="34" charset="0"/>
              </a:rPr>
              <a:t>à la CNESST</a:t>
            </a:r>
          </a:p>
        </p:txBody>
      </p:sp>
      <p:sp>
        <p:nvSpPr>
          <p:cNvPr id="6" name="Espace réservé du contenu 2">
            <a:extLst>
              <a:ext uri="{FF2B5EF4-FFF2-40B4-BE49-F238E27FC236}">
                <a16:creationId xmlns:a16="http://schemas.microsoft.com/office/drawing/2014/main" id="{88FECD9F-BE81-4E2C-8642-1605732C0052}"/>
              </a:ext>
            </a:extLst>
          </p:cNvPr>
          <p:cNvSpPr txBox="1">
            <a:spLocks/>
          </p:cNvSpPr>
          <p:nvPr>
            <p:custDataLst>
              <p:tags r:id="rId4"/>
            </p:custDataLst>
          </p:nvPr>
        </p:nvSpPr>
        <p:spPr>
          <a:xfrm>
            <a:off x="0" y="1553884"/>
            <a:ext cx="4927601" cy="500947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CA" sz="1800" u="sng" dirty="0">
                <a:solidFill>
                  <a:srgbClr val="92D050"/>
                </a:solidFill>
                <a:effectLst/>
                <a:latin typeface="Arial" panose="020B0604020202020204" pitchFamily="34" charset="0"/>
                <a:cs typeface="Arial" panose="020B0604020202020204" pitchFamily="34" charset="0"/>
              </a:rPr>
              <a:t>Représentant à la prévention</a:t>
            </a:r>
          </a:p>
          <a:p>
            <a:pPr lvl="1"/>
            <a:endParaRPr lang="fr-CA" dirty="0">
              <a:effectLst/>
              <a:latin typeface="Arial" panose="020B0604020202020204" pitchFamily="34" charset="0"/>
              <a:cs typeface="Arial" panose="020B0604020202020204" pitchFamily="34" charset="0"/>
            </a:endParaRPr>
          </a:p>
          <a:p>
            <a:pPr lvl="0"/>
            <a:r>
              <a:rPr lang="fr-CA" sz="1800" b="1" dirty="0">
                <a:effectLst/>
                <a:latin typeface="Arial" panose="020B0604020202020204" pitchFamily="34" charset="0"/>
                <a:cs typeface="Arial" panose="020B0604020202020204" pitchFamily="34" charset="0"/>
              </a:rPr>
              <a:t>Inspection</a:t>
            </a:r>
            <a:r>
              <a:rPr lang="fr-CA" sz="1800" dirty="0">
                <a:effectLst/>
                <a:latin typeface="Arial" panose="020B0604020202020204" pitchFamily="34" charset="0"/>
                <a:cs typeface="Arial" panose="020B0604020202020204" pitchFamily="34" charset="0"/>
              </a:rPr>
              <a:t> des lieux de travail</a:t>
            </a:r>
          </a:p>
          <a:p>
            <a:pPr lvl="0"/>
            <a:r>
              <a:rPr lang="fr-CA" sz="1800" b="1" dirty="0">
                <a:effectLst/>
                <a:latin typeface="Arial" panose="020B0604020202020204" pitchFamily="34" charset="0"/>
                <a:cs typeface="Arial" panose="020B0604020202020204" pitchFamily="34" charset="0"/>
              </a:rPr>
              <a:t>Recevoir</a:t>
            </a:r>
            <a:r>
              <a:rPr lang="fr-CA" sz="1800" dirty="0">
                <a:effectLst/>
                <a:latin typeface="Arial" panose="020B0604020202020204" pitchFamily="34" charset="0"/>
                <a:cs typeface="Arial" panose="020B0604020202020204" pitchFamily="34" charset="0"/>
              </a:rPr>
              <a:t> copie des avis d’accidents </a:t>
            </a:r>
          </a:p>
          <a:p>
            <a:pPr lvl="0"/>
            <a:r>
              <a:rPr lang="fr-CA" sz="1800" b="1" dirty="0">
                <a:effectLst/>
                <a:latin typeface="Arial" panose="020B0604020202020204" pitchFamily="34" charset="0"/>
                <a:cs typeface="Arial" panose="020B0604020202020204" pitchFamily="34" charset="0"/>
              </a:rPr>
              <a:t>Enquêter</a:t>
            </a:r>
            <a:r>
              <a:rPr lang="fr-CA" sz="1800" dirty="0">
                <a:effectLst/>
                <a:latin typeface="Arial" panose="020B0604020202020204" pitchFamily="34" charset="0"/>
                <a:cs typeface="Arial" panose="020B0604020202020204" pitchFamily="34" charset="0"/>
              </a:rPr>
              <a:t> sur les événements </a:t>
            </a:r>
            <a:endParaRPr lang="fr-CA" sz="1800" b="1" dirty="0">
              <a:effectLst/>
              <a:latin typeface="Arial" panose="020B0604020202020204" pitchFamily="34" charset="0"/>
              <a:cs typeface="Arial" panose="020B0604020202020204" pitchFamily="34" charset="0"/>
            </a:endParaRPr>
          </a:p>
          <a:p>
            <a:pPr lvl="0"/>
            <a:r>
              <a:rPr lang="fr-CA" sz="1800" b="1" dirty="0">
                <a:effectLst/>
                <a:latin typeface="Arial" panose="020B0604020202020204" pitchFamily="34" charset="0"/>
                <a:cs typeface="Arial" panose="020B0604020202020204" pitchFamily="34" charset="0"/>
              </a:rPr>
              <a:t>Identifier</a:t>
            </a:r>
            <a:r>
              <a:rPr lang="fr-CA" sz="1800" dirty="0">
                <a:effectLst/>
                <a:latin typeface="Arial" panose="020B0604020202020204" pitchFamily="34" charset="0"/>
                <a:cs typeface="Arial" panose="020B0604020202020204" pitchFamily="34" charset="0"/>
              </a:rPr>
              <a:t> les situations qui peuvent être source de danger</a:t>
            </a:r>
          </a:p>
          <a:p>
            <a:pPr lvl="0"/>
            <a:r>
              <a:rPr lang="fr-CA" sz="1800" b="1" dirty="0">
                <a:effectLst/>
                <a:latin typeface="Arial" panose="020B0604020202020204" pitchFamily="34" charset="0"/>
                <a:cs typeface="Arial" panose="020B0604020202020204" pitchFamily="34" charset="0"/>
              </a:rPr>
              <a:t>Recommandations</a:t>
            </a:r>
            <a:r>
              <a:rPr lang="fr-CA" sz="1800" dirty="0">
                <a:effectLst/>
                <a:latin typeface="Arial" panose="020B0604020202020204" pitchFamily="34" charset="0"/>
                <a:cs typeface="Arial" panose="020B0604020202020204" pitchFamily="34" charset="0"/>
              </a:rPr>
              <a:t> au comité de santé et de sécurité, </a:t>
            </a:r>
            <a:r>
              <a:rPr lang="fr-CA" sz="1800" b="1" dirty="0">
                <a:effectLst/>
                <a:latin typeface="Arial" panose="020B0604020202020204" pitchFamily="34" charset="0"/>
                <a:cs typeface="Arial" panose="020B0604020202020204" pitchFamily="34" charset="0"/>
              </a:rPr>
              <a:t>assister</a:t>
            </a:r>
            <a:r>
              <a:rPr lang="fr-CA" sz="1800" dirty="0">
                <a:effectLst/>
                <a:latin typeface="Arial" panose="020B0604020202020204" pitchFamily="34" charset="0"/>
                <a:cs typeface="Arial" panose="020B0604020202020204" pitchFamily="34" charset="0"/>
              </a:rPr>
              <a:t> les travailleurs dans l’exercice des droits</a:t>
            </a:r>
          </a:p>
          <a:p>
            <a:pPr lvl="0"/>
            <a:r>
              <a:rPr lang="fr-CA" sz="1800" b="1" dirty="0">
                <a:effectLst/>
                <a:latin typeface="Arial" panose="020B0604020202020204" pitchFamily="34" charset="0"/>
                <a:cs typeface="Arial" panose="020B0604020202020204" pitchFamily="34" charset="0"/>
              </a:rPr>
              <a:t>Accompagner</a:t>
            </a:r>
            <a:r>
              <a:rPr lang="fr-CA" sz="1800" dirty="0">
                <a:effectLst/>
                <a:latin typeface="Arial" panose="020B0604020202020204" pitchFamily="34" charset="0"/>
                <a:cs typeface="Arial" panose="020B0604020202020204" pitchFamily="34" charset="0"/>
              </a:rPr>
              <a:t> l’inspecteur</a:t>
            </a:r>
          </a:p>
          <a:p>
            <a:pPr lvl="0"/>
            <a:r>
              <a:rPr lang="fr-CA" sz="1800" b="1" dirty="0">
                <a:effectLst/>
                <a:latin typeface="Arial" panose="020B0604020202020204" pitchFamily="34" charset="0"/>
                <a:cs typeface="Arial" panose="020B0604020202020204" pitchFamily="34" charset="0"/>
              </a:rPr>
              <a:t>Intervenir</a:t>
            </a:r>
            <a:r>
              <a:rPr lang="fr-CA" sz="1800" dirty="0">
                <a:effectLst/>
                <a:latin typeface="Arial" panose="020B0604020202020204" pitchFamily="34" charset="0"/>
                <a:cs typeface="Arial" panose="020B0604020202020204" pitchFamily="34" charset="0"/>
              </a:rPr>
              <a:t> dans les cas de droit de refus</a:t>
            </a:r>
          </a:p>
          <a:p>
            <a:pPr lvl="0"/>
            <a:r>
              <a:rPr lang="fr-CA" sz="1800" b="1" dirty="0">
                <a:effectLst/>
                <a:latin typeface="Arial" panose="020B0604020202020204" pitchFamily="34" charset="0"/>
                <a:cs typeface="Arial" panose="020B0604020202020204" pitchFamily="34" charset="0"/>
              </a:rPr>
              <a:t>Porter plainte </a:t>
            </a:r>
            <a:r>
              <a:rPr lang="fr-CA" sz="1800" dirty="0">
                <a:effectLst/>
                <a:latin typeface="Arial" panose="020B0604020202020204" pitchFamily="34" charset="0"/>
                <a:cs typeface="Arial" panose="020B0604020202020204" pitchFamily="34" charset="0"/>
              </a:rPr>
              <a:t>à la CNESST</a:t>
            </a:r>
          </a:p>
        </p:txBody>
      </p:sp>
      <p:sp>
        <p:nvSpPr>
          <p:cNvPr id="2" name="Espace réservé du numéro de diapositive 1">
            <a:extLst>
              <a:ext uri="{FF2B5EF4-FFF2-40B4-BE49-F238E27FC236}">
                <a16:creationId xmlns:a16="http://schemas.microsoft.com/office/drawing/2014/main" id="{834A9F53-BE28-4F80-AE36-243FC07A09D9}"/>
              </a:ext>
            </a:extLst>
          </p:cNvPr>
          <p:cNvSpPr>
            <a:spLocks noGrp="1"/>
          </p:cNvSpPr>
          <p:nvPr>
            <p:ph type="sldNum" sz="quarter" idx="12"/>
          </p:nvPr>
        </p:nvSpPr>
        <p:spPr/>
        <p:txBody>
          <a:bodyPr/>
          <a:lstStyle/>
          <a:p>
            <a:fld id="{5D9B398E-8522-49E2-A7A6-3217D15C3F01}" type="slidenum">
              <a:rPr lang="fr-CA" smtClean="0"/>
              <a:t>12</a:t>
            </a:fld>
            <a:endParaRPr lang="fr-CA"/>
          </a:p>
        </p:txBody>
      </p:sp>
    </p:spTree>
    <p:extLst>
      <p:ext uri="{BB962C8B-B14F-4D97-AF65-F5344CB8AC3E}">
        <p14:creationId xmlns:p14="http://schemas.microsoft.com/office/powerpoint/2010/main" val="386536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7F5C9A-4409-4330-A137-119C301B720B}"/>
              </a:ext>
            </a:extLst>
          </p:cNvPr>
          <p:cNvSpPr>
            <a:spLocks noGrp="1"/>
          </p:cNvSpPr>
          <p:nvPr>
            <p:ph idx="1"/>
            <p:custDataLst>
              <p:tags r:id="rId1"/>
            </p:custDataLst>
          </p:nvPr>
        </p:nvSpPr>
        <p:spPr/>
        <p:txBody>
          <a:bodyPr>
            <a:normAutofit/>
          </a:bodyPr>
          <a:lstStyle/>
          <a:p>
            <a:pPr marL="450000" lvl="1" indent="0">
              <a:buNone/>
            </a:pPr>
            <a:endParaRPr lang="fr-CA" sz="140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p:txBody>
      </p:sp>
      <p:graphicFrame>
        <p:nvGraphicFramePr>
          <p:cNvPr id="9" name="Tableau 8">
            <a:extLst>
              <a:ext uri="{FF2B5EF4-FFF2-40B4-BE49-F238E27FC236}">
                <a16:creationId xmlns:a16="http://schemas.microsoft.com/office/drawing/2014/main" id="{228216CE-33B6-49BE-BA19-848A7D05EAC3}"/>
              </a:ext>
            </a:extLst>
          </p:cNvPr>
          <p:cNvGraphicFramePr>
            <a:graphicFrameLocks noGrp="1"/>
          </p:cNvGraphicFramePr>
          <p:nvPr>
            <p:custDataLst>
              <p:tags r:id="rId2"/>
            </p:custDataLst>
            <p:extLst>
              <p:ext uri="{D42A27DB-BD31-4B8C-83A1-F6EECF244321}">
                <p14:modId xmlns:p14="http://schemas.microsoft.com/office/powerpoint/2010/main" val="1269495166"/>
              </p:ext>
            </p:extLst>
          </p:nvPr>
        </p:nvGraphicFramePr>
        <p:xfrm>
          <a:off x="965001" y="459297"/>
          <a:ext cx="10251350" cy="5939406"/>
        </p:xfrm>
        <a:graphic>
          <a:graphicData uri="http://schemas.openxmlformats.org/drawingml/2006/table">
            <a:tbl>
              <a:tblPr>
                <a:tableStyleId>{073A0DAA-6AF3-43AB-8588-CEC1D06C72B9}</a:tableStyleId>
              </a:tblPr>
              <a:tblGrid>
                <a:gridCol w="2663448">
                  <a:extLst>
                    <a:ext uri="{9D8B030D-6E8A-4147-A177-3AD203B41FA5}">
                      <a16:colId xmlns:a16="http://schemas.microsoft.com/office/drawing/2014/main" val="1302368335"/>
                    </a:ext>
                  </a:extLst>
                </a:gridCol>
                <a:gridCol w="2604841">
                  <a:extLst>
                    <a:ext uri="{9D8B030D-6E8A-4147-A177-3AD203B41FA5}">
                      <a16:colId xmlns:a16="http://schemas.microsoft.com/office/drawing/2014/main" val="539937586"/>
                    </a:ext>
                  </a:extLst>
                </a:gridCol>
                <a:gridCol w="4983061">
                  <a:extLst>
                    <a:ext uri="{9D8B030D-6E8A-4147-A177-3AD203B41FA5}">
                      <a16:colId xmlns:a16="http://schemas.microsoft.com/office/drawing/2014/main" val="1700752143"/>
                    </a:ext>
                  </a:extLst>
                </a:gridCol>
              </a:tblGrid>
              <a:tr h="1538553">
                <a:tc>
                  <a:txBody>
                    <a:bodyPr/>
                    <a:lstStyle/>
                    <a:p>
                      <a:pPr algn="ctr" fontAlgn="ctr"/>
                      <a:r>
                        <a:rPr lang="fr-CA" sz="2400" b="1" u="none" strike="noStrike" dirty="0">
                          <a:solidFill>
                            <a:schemeClr val="bg1"/>
                          </a:solidFill>
                          <a:effectLst/>
                          <a:latin typeface="Arial" panose="020B0604020202020204" pitchFamily="34" charset="0"/>
                          <a:cs typeface="Arial" panose="020B0604020202020204" pitchFamily="34" charset="0"/>
                        </a:rPr>
                        <a:t>Nombre de travailleurs</a:t>
                      </a:r>
                      <a:endParaRPr lang="fr-CA" sz="2400" b="1" i="0" u="none" strike="noStrike"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solidFill>
                      <a:srgbClr val="71983E"/>
                    </a:solidFill>
                  </a:tcPr>
                </a:tc>
                <a:tc>
                  <a:txBody>
                    <a:bodyPr/>
                    <a:lstStyle/>
                    <a:p>
                      <a:pPr algn="ctr" fontAlgn="ctr"/>
                      <a:r>
                        <a:rPr lang="fr-CA" sz="2400" b="1" u="none" strike="noStrike" dirty="0">
                          <a:solidFill>
                            <a:schemeClr val="bg1"/>
                          </a:solidFill>
                          <a:effectLst/>
                          <a:latin typeface="Arial" panose="020B0604020202020204" pitchFamily="34" charset="0"/>
                          <a:cs typeface="Arial" panose="020B0604020202020204" pitchFamily="34" charset="0"/>
                        </a:rPr>
                        <a:t>Règlement sur le RP (h/mois)</a:t>
                      </a:r>
                      <a:endParaRPr lang="fr-CA" sz="2400" b="1" i="0" u="none" strike="noStrike"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solidFill>
                      <a:srgbClr val="71983E"/>
                    </a:solidFill>
                  </a:tcPr>
                </a:tc>
                <a:tc>
                  <a:txBody>
                    <a:bodyPr/>
                    <a:lstStyle/>
                    <a:p>
                      <a:pPr algn="ctr" fontAlgn="ctr"/>
                      <a:r>
                        <a:rPr lang="fr-CA" sz="2400" b="1" u="none" strike="noStrike" dirty="0">
                          <a:solidFill>
                            <a:schemeClr val="bg1"/>
                          </a:solidFill>
                          <a:effectLst/>
                          <a:latin typeface="Arial" panose="020B0604020202020204" pitchFamily="34" charset="0"/>
                          <a:cs typeface="Arial" panose="020B0604020202020204" pitchFamily="34" charset="0"/>
                        </a:rPr>
                        <a:t>Régime transitoire LMRSST</a:t>
                      </a:r>
                    </a:p>
                    <a:p>
                      <a:pPr algn="ctr" fontAlgn="ctr"/>
                      <a:r>
                        <a:rPr lang="fr-CA" sz="2400" b="1" u="none" strike="noStrike" dirty="0">
                          <a:solidFill>
                            <a:schemeClr val="bg1"/>
                          </a:solidFill>
                          <a:effectLst/>
                          <a:latin typeface="Arial" panose="020B0604020202020204" pitchFamily="34" charset="0"/>
                          <a:cs typeface="Arial" panose="020B0604020202020204" pitchFamily="34" charset="0"/>
                        </a:rPr>
                        <a:t>(h/mois)</a:t>
                      </a:r>
                      <a:endParaRPr lang="fr-CA" sz="2400" b="1" i="0" u="none" strike="noStrike"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solidFill>
                      <a:srgbClr val="71983E"/>
                    </a:solidFill>
                  </a:tcPr>
                </a:tc>
                <a:extLst>
                  <a:ext uri="{0D108BD9-81ED-4DB2-BD59-A6C34878D82A}">
                    <a16:rowId xmlns:a16="http://schemas.microsoft.com/office/drawing/2014/main" val="1273070315"/>
                  </a:ext>
                </a:extLst>
              </a:tr>
              <a:tr h="500417">
                <a:tc>
                  <a:txBody>
                    <a:bodyPr/>
                    <a:lstStyle/>
                    <a:p>
                      <a:pPr algn="ctr" fontAlgn="ctr"/>
                      <a:r>
                        <a:rPr lang="fr-CA" sz="2400" u="none" strike="noStrike" dirty="0">
                          <a:effectLst/>
                          <a:latin typeface="Arial" panose="020B0604020202020204" pitchFamily="34" charset="0"/>
                          <a:cs typeface="Arial" panose="020B0604020202020204" pitchFamily="34" charset="0"/>
                        </a:rPr>
                        <a:t>0 – 19</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8</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temps nécessaire</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140919334"/>
                  </a:ext>
                </a:extLst>
              </a:tr>
              <a:tr h="537533">
                <a:tc>
                  <a:txBody>
                    <a:bodyPr/>
                    <a:lstStyle/>
                    <a:p>
                      <a:pPr algn="ctr" fontAlgn="ctr"/>
                      <a:r>
                        <a:rPr lang="fr-CA" sz="2400" u="none" strike="noStrike" dirty="0">
                          <a:effectLst/>
                          <a:latin typeface="Arial" panose="020B0604020202020204" pitchFamily="34" charset="0"/>
                          <a:cs typeface="Arial" panose="020B0604020202020204" pitchFamily="34" charset="0"/>
                        </a:rPr>
                        <a:t>20 – 50</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12</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3.25</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2024067296"/>
                  </a:ext>
                </a:extLst>
              </a:tr>
              <a:tr h="537533">
                <a:tc>
                  <a:txBody>
                    <a:bodyPr/>
                    <a:lstStyle/>
                    <a:p>
                      <a:pPr algn="ctr" fontAlgn="ctr"/>
                      <a:r>
                        <a:rPr lang="fr-CA" sz="2400" u="none" strike="noStrike" dirty="0">
                          <a:effectLst/>
                          <a:latin typeface="Arial" panose="020B0604020202020204" pitchFamily="34" charset="0"/>
                          <a:cs typeface="Arial" panose="020B0604020202020204" pitchFamily="34" charset="0"/>
                        </a:rPr>
                        <a:t>51 – 100</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24</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6.5</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1513106601"/>
                  </a:ext>
                </a:extLst>
              </a:tr>
              <a:tr h="537533">
                <a:tc>
                  <a:txBody>
                    <a:bodyPr/>
                    <a:lstStyle/>
                    <a:p>
                      <a:pPr algn="ctr" fontAlgn="ctr"/>
                      <a:r>
                        <a:rPr lang="fr-CA" sz="2400" u="none" strike="noStrike" dirty="0">
                          <a:effectLst/>
                          <a:latin typeface="Arial" panose="020B0604020202020204" pitchFamily="34" charset="0"/>
                          <a:cs typeface="Arial" panose="020B0604020202020204" pitchFamily="34" charset="0"/>
                        </a:rPr>
                        <a:t>101 – 200</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40</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10.8</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3148173006"/>
                  </a:ext>
                </a:extLst>
              </a:tr>
              <a:tr h="537533">
                <a:tc>
                  <a:txBody>
                    <a:bodyPr/>
                    <a:lstStyle/>
                    <a:p>
                      <a:pPr algn="ctr" fontAlgn="ctr"/>
                      <a:r>
                        <a:rPr lang="fr-CA" sz="2400" b="0" u="none" strike="noStrike" dirty="0">
                          <a:solidFill>
                            <a:srgbClr val="000000"/>
                          </a:solidFill>
                          <a:effectLst/>
                          <a:latin typeface="Arial" panose="020B0604020202020204" pitchFamily="34" charset="0"/>
                          <a:cs typeface="Arial" panose="020B0604020202020204" pitchFamily="34" charset="0"/>
                        </a:rPr>
                        <a:t>201 – 300</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60</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16.25</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2205130324"/>
                  </a:ext>
                </a:extLst>
              </a:tr>
              <a:tr h="553893">
                <a:tc>
                  <a:txBody>
                    <a:bodyPr/>
                    <a:lstStyle/>
                    <a:p>
                      <a:pPr algn="ctr" fontAlgn="b"/>
                      <a:r>
                        <a:rPr lang="fr-CA" sz="2400" u="none" strike="noStrike" dirty="0">
                          <a:effectLst/>
                          <a:latin typeface="Arial" panose="020B0604020202020204" pitchFamily="34" charset="0"/>
                          <a:cs typeface="Arial" panose="020B0604020202020204" pitchFamily="34" charset="0"/>
                        </a:rPr>
                        <a:t>301 – 400</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b"/>
                </a:tc>
                <a:tc>
                  <a:txBody>
                    <a:bodyPr/>
                    <a:lstStyle/>
                    <a:p>
                      <a:pPr algn="ctr" fontAlgn="b"/>
                      <a:r>
                        <a:rPr lang="fr-CA" sz="2400" u="none" strike="noStrike" dirty="0">
                          <a:effectLst/>
                          <a:latin typeface="Arial" panose="020B0604020202020204" pitchFamily="34" charset="0"/>
                          <a:cs typeface="Arial" panose="020B0604020202020204" pitchFamily="34" charset="0"/>
                        </a:rPr>
                        <a:t>72</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b"/>
                </a:tc>
                <a:tc>
                  <a:txBody>
                    <a:bodyPr/>
                    <a:lstStyle/>
                    <a:p>
                      <a:pPr algn="ctr" fontAlgn="ctr"/>
                      <a:r>
                        <a:rPr lang="fr-CA" sz="2400" u="none" strike="noStrike" dirty="0">
                          <a:effectLst/>
                          <a:latin typeface="Arial" panose="020B0604020202020204" pitchFamily="34" charset="0"/>
                          <a:cs typeface="Arial" panose="020B0604020202020204" pitchFamily="34" charset="0"/>
                        </a:rPr>
                        <a:t>19.5</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1220559430"/>
                  </a:ext>
                </a:extLst>
              </a:tr>
              <a:tr h="553893">
                <a:tc>
                  <a:txBody>
                    <a:bodyPr/>
                    <a:lstStyle/>
                    <a:p>
                      <a:pPr algn="ctr" fontAlgn="b"/>
                      <a:r>
                        <a:rPr lang="fr-CA" sz="2400" u="none" strike="noStrike" dirty="0">
                          <a:effectLst/>
                          <a:latin typeface="Arial" panose="020B0604020202020204" pitchFamily="34" charset="0"/>
                          <a:cs typeface="Arial" panose="020B0604020202020204" pitchFamily="34" charset="0"/>
                        </a:rPr>
                        <a:t>401 – 500</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b"/>
                </a:tc>
                <a:tc>
                  <a:txBody>
                    <a:bodyPr/>
                    <a:lstStyle/>
                    <a:p>
                      <a:pPr algn="ctr" fontAlgn="b"/>
                      <a:r>
                        <a:rPr lang="fr-CA" sz="2400" u="none" strike="noStrike">
                          <a:effectLst/>
                          <a:latin typeface="Arial" panose="020B0604020202020204" pitchFamily="34" charset="0"/>
                          <a:cs typeface="Arial" panose="020B0604020202020204" pitchFamily="34" charset="0"/>
                        </a:rPr>
                        <a:t>84</a:t>
                      </a:r>
                      <a:endParaRPr lang="fr-CA" sz="2400" b="1"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b"/>
                </a:tc>
                <a:tc>
                  <a:txBody>
                    <a:bodyPr/>
                    <a:lstStyle/>
                    <a:p>
                      <a:pPr algn="ctr" fontAlgn="ctr"/>
                      <a:r>
                        <a:rPr lang="fr-CA" sz="2400" u="none" strike="noStrike" dirty="0">
                          <a:effectLst/>
                          <a:latin typeface="Arial" panose="020B0604020202020204" pitchFamily="34" charset="0"/>
                          <a:cs typeface="Arial" panose="020B0604020202020204" pitchFamily="34" charset="0"/>
                        </a:rPr>
                        <a:t>22.75</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1774812766"/>
                  </a:ext>
                </a:extLst>
              </a:tr>
              <a:tr h="642518">
                <a:tc>
                  <a:txBody>
                    <a:bodyPr/>
                    <a:lstStyle/>
                    <a:p>
                      <a:pPr algn="ctr" fontAlgn="b"/>
                      <a:r>
                        <a:rPr lang="fr-CA" sz="2400" u="none" strike="noStrike" dirty="0">
                          <a:effectLst/>
                          <a:latin typeface="Arial" panose="020B0604020202020204" pitchFamily="34" charset="0"/>
                          <a:cs typeface="Arial" panose="020B0604020202020204" pitchFamily="34" charset="0"/>
                        </a:rPr>
                        <a:t>501 +</a:t>
                      </a:r>
                      <a:endParaRPr lang="fr-CA" sz="24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b"/>
                      <a:r>
                        <a:rPr lang="fr-CA" sz="2400" u="none" strike="noStrike" dirty="0">
                          <a:effectLst/>
                          <a:latin typeface="Arial" panose="020B0604020202020204" pitchFamily="34" charset="0"/>
                          <a:cs typeface="Arial" panose="020B0604020202020204" pitchFamily="34" charset="0"/>
                        </a:rPr>
                        <a:t>+ 16 / 100</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tc>
                  <a:txBody>
                    <a:bodyPr/>
                    <a:lstStyle/>
                    <a:p>
                      <a:pPr algn="ctr" fontAlgn="ctr"/>
                      <a:r>
                        <a:rPr lang="fr-CA" sz="2400" u="none" strike="noStrike" dirty="0">
                          <a:effectLst/>
                          <a:latin typeface="Arial" panose="020B0604020202020204" pitchFamily="34" charset="0"/>
                          <a:cs typeface="Arial" panose="020B0604020202020204" pitchFamily="34" charset="0"/>
                        </a:rPr>
                        <a:t>+ 4.3 / 100</a:t>
                      </a:r>
                      <a:endParaRPr lang="fr-CA" sz="2400" b="1"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8517" marR="8517" marT="8517" marB="0" anchor="ctr"/>
                </a:tc>
                <a:extLst>
                  <a:ext uri="{0D108BD9-81ED-4DB2-BD59-A6C34878D82A}">
                    <a16:rowId xmlns:a16="http://schemas.microsoft.com/office/drawing/2014/main" val="2910786127"/>
                  </a:ext>
                </a:extLst>
              </a:tr>
            </a:tbl>
          </a:graphicData>
        </a:graphic>
      </p:graphicFrame>
      <p:sp>
        <p:nvSpPr>
          <p:cNvPr id="2" name="Espace réservé du numéro de diapositive 1">
            <a:extLst>
              <a:ext uri="{FF2B5EF4-FFF2-40B4-BE49-F238E27FC236}">
                <a16:creationId xmlns:a16="http://schemas.microsoft.com/office/drawing/2014/main" id="{E11F63C7-8D97-4BED-BC14-9A202B09B3CB}"/>
              </a:ext>
            </a:extLst>
          </p:cNvPr>
          <p:cNvSpPr>
            <a:spLocks noGrp="1"/>
          </p:cNvSpPr>
          <p:nvPr>
            <p:ph type="sldNum" sz="quarter" idx="12"/>
          </p:nvPr>
        </p:nvSpPr>
        <p:spPr/>
        <p:txBody>
          <a:bodyPr/>
          <a:lstStyle/>
          <a:p>
            <a:fld id="{5D9B398E-8522-49E2-A7A6-3217D15C3F01}" type="slidenum">
              <a:rPr lang="fr-CA" smtClean="0"/>
              <a:t>13</a:t>
            </a:fld>
            <a:endParaRPr lang="fr-CA"/>
          </a:p>
        </p:txBody>
      </p:sp>
    </p:spTree>
    <p:extLst>
      <p:ext uri="{BB962C8B-B14F-4D97-AF65-F5344CB8AC3E}">
        <p14:creationId xmlns:p14="http://schemas.microsoft.com/office/powerpoint/2010/main" val="217385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55F7A-9006-45B1-83F7-6E1E59FDDBAE}"/>
              </a:ext>
            </a:extLst>
          </p:cNvPr>
          <p:cNvSpPr>
            <a:spLocks noGrp="1"/>
          </p:cNvSpPr>
          <p:nvPr>
            <p:ph type="title"/>
            <p:custDataLst>
              <p:tags r:id="rId1"/>
            </p:custDataLst>
          </p:nvPr>
        </p:nvSpPr>
        <p:spPr/>
        <p:txBody>
          <a:bodyPr/>
          <a:lstStyle/>
          <a:p>
            <a:r>
              <a:rPr lang="fr-CA" b="1">
                <a:latin typeface="Arial" panose="020B0604020202020204" pitchFamily="34" charset="0"/>
                <a:cs typeface="Arial" panose="020B0604020202020204" pitchFamily="34" charset="0"/>
              </a:rPr>
              <a:t>Nos dernières propositions adoptées</a:t>
            </a:r>
          </a:p>
        </p:txBody>
      </p:sp>
      <p:sp>
        <p:nvSpPr>
          <p:cNvPr id="3" name="Espace réservé du contenu 2">
            <a:extLst>
              <a:ext uri="{FF2B5EF4-FFF2-40B4-BE49-F238E27FC236}">
                <a16:creationId xmlns:a16="http://schemas.microsoft.com/office/drawing/2014/main" id="{87DB6FE0-A320-4195-81CE-DE6361EA25BA}"/>
              </a:ext>
            </a:extLst>
          </p:cNvPr>
          <p:cNvSpPr>
            <a:spLocks noGrp="1"/>
          </p:cNvSpPr>
          <p:nvPr>
            <p:ph idx="1"/>
            <p:custDataLst>
              <p:tags r:id="rId2"/>
            </p:custDataLst>
          </p:nvPr>
        </p:nvSpPr>
        <p:spPr/>
        <p:txBody>
          <a:bodyPr>
            <a:normAutofit/>
          </a:bodyPr>
          <a:lstStyle/>
          <a:p>
            <a:pPr marL="0" indent="0">
              <a:buNone/>
            </a:pPr>
            <a:r>
              <a:rPr lang="fr-CA" sz="2000" b="1" dirty="0">
                <a:solidFill>
                  <a:schemeClr val="tx1"/>
                </a:solidFill>
                <a:latin typeface="Arial" panose="020B0604020202020204" pitchFamily="34" charset="0"/>
                <a:cs typeface="Arial" panose="020B0604020202020204" pitchFamily="34" charset="0"/>
              </a:rPr>
              <a:t>Conseil confédéral de septembre 2021 (partie 1)</a:t>
            </a:r>
          </a:p>
          <a:p>
            <a:pPr marL="0" indent="0">
              <a:buNone/>
            </a:pPr>
            <a:endParaRPr lang="fr-CA" sz="2000" b="1" dirty="0">
              <a:solidFill>
                <a:schemeClr val="tx1"/>
              </a:solidFill>
              <a:latin typeface="Arial" panose="020B0604020202020204" pitchFamily="34" charset="0"/>
              <a:cs typeface="Arial" panose="020B0604020202020204" pitchFamily="34" charset="0"/>
            </a:endParaRPr>
          </a:p>
          <a:p>
            <a:pPr marL="0" indent="0" algn="just">
              <a:buNone/>
            </a:pPr>
            <a:r>
              <a:rPr lang="fr-CA" sz="2000" b="0" i="0" u="none" strike="noStrike" baseline="0" dirty="0">
                <a:solidFill>
                  <a:schemeClr val="tx1"/>
                </a:solidFill>
                <a:latin typeface="Arial" panose="020B0604020202020204" pitchFamily="34" charset="0"/>
                <a:cs typeface="Arial" panose="020B0604020202020204" pitchFamily="34" charset="0"/>
              </a:rPr>
              <a:t>Que la CSN réclame du gouvernement de remettre le PL 59 à la table à dessin immédiatement, car il y a urgence d’agir afin qu’il réponde aux vraies aspirations des travailleuses et des travailleurs. </a:t>
            </a:r>
          </a:p>
          <a:p>
            <a:pPr marL="0" indent="0">
              <a:buNone/>
            </a:pPr>
            <a:endParaRPr lang="fr-CA" sz="2000" b="0" i="0" u="none" strike="noStrike" baseline="0" dirty="0">
              <a:solidFill>
                <a:schemeClr val="tx1"/>
              </a:solidFill>
              <a:latin typeface="Arial" panose="020B0604020202020204" pitchFamily="34" charset="0"/>
              <a:cs typeface="Arial" panose="020B0604020202020204" pitchFamily="34" charset="0"/>
            </a:endParaRPr>
          </a:p>
          <a:p>
            <a:pPr marL="0" indent="0" algn="just">
              <a:buNone/>
            </a:pPr>
            <a:r>
              <a:rPr lang="fr-CA" sz="2000" b="0" i="0" u="none" strike="noStrike" baseline="0" dirty="0">
                <a:solidFill>
                  <a:schemeClr val="tx1"/>
                </a:solidFill>
                <a:latin typeface="Arial" panose="020B0604020202020204" pitchFamily="34" charset="0"/>
                <a:cs typeface="Arial" panose="020B0604020202020204" pitchFamily="34" charset="0"/>
              </a:rPr>
              <a:t>Que la CSN poursuive la mobilisation et sa collaboration avec les partis d’opposition, les autres organisations syndicales et les groupes communautaires en conformité avec ses orientations. </a:t>
            </a:r>
          </a:p>
        </p:txBody>
      </p:sp>
    </p:spTree>
    <p:extLst>
      <p:ext uri="{BB962C8B-B14F-4D97-AF65-F5344CB8AC3E}">
        <p14:creationId xmlns:p14="http://schemas.microsoft.com/office/powerpoint/2010/main" val="253092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55F7A-9006-45B1-83F7-6E1E59FDDBAE}"/>
              </a:ext>
            </a:extLst>
          </p:cNvPr>
          <p:cNvSpPr>
            <a:spLocks noGrp="1"/>
          </p:cNvSpPr>
          <p:nvPr>
            <p:ph type="title"/>
            <p:custDataLst>
              <p:tags r:id="rId1"/>
            </p:custDataLst>
          </p:nvPr>
        </p:nvSpPr>
        <p:spPr/>
        <p:txBody>
          <a:bodyPr/>
          <a:lstStyle/>
          <a:p>
            <a:r>
              <a:rPr lang="fr-CA" b="1" dirty="0">
                <a:latin typeface="Arial" panose="020B0604020202020204" pitchFamily="34" charset="0"/>
                <a:cs typeface="Arial" panose="020B0604020202020204" pitchFamily="34" charset="0"/>
              </a:rPr>
              <a:t>Nos dernières propositions adoptées</a:t>
            </a:r>
          </a:p>
        </p:txBody>
      </p:sp>
      <p:sp>
        <p:nvSpPr>
          <p:cNvPr id="3" name="Espace réservé du contenu 2">
            <a:extLst>
              <a:ext uri="{FF2B5EF4-FFF2-40B4-BE49-F238E27FC236}">
                <a16:creationId xmlns:a16="http://schemas.microsoft.com/office/drawing/2014/main" id="{87DB6FE0-A320-4195-81CE-DE6361EA25BA}"/>
              </a:ext>
            </a:extLst>
          </p:cNvPr>
          <p:cNvSpPr>
            <a:spLocks noGrp="1"/>
          </p:cNvSpPr>
          <p:nvPr>
            <p:ph idx="1"/>
            <p:custDataLst>
              <p:tags r:id="rId2"/>
            </p:custDataLst>
          </p:nvPr>
        </p:nvSpPr>
        <p:spPr>
          <a:xfrm>
            <a:off x="838200" y="1607736"/>
            <a:ext cx="10515600" cy="4994031"/>
          </a:xfrm>
        </p:spPr>
        <p:txBody>
          <a:bodyPr vert="horz" lIns="91440" tIns="45720" rIns="91440" bIns="45720" rtlCol="0" anchor="t">
            <a:normAutofit fontScale="92500" lnSpcReduction="10000"/>
          </a:bodyPr>
          <a:lstStyle/>
          <a:p>
            <a:pPr marL="0" indent="0">
              <a:buNone/>
            </a:pPr>
            <a:r>
              <a:rPr lang="fr-CA" sz="1800" b="1" dirty="0">
                <a:solidFill>
                  <a:schemeClr val="tx1"/>
                </a:solidFill>
                <a:latin typeface="Arial" panose="020B0604020202020204" pitchFamily="34" charset="0"/>
                <a:cs typeface="Arial" panose="020B0604020202020204" pitchFamily="34" charset="0"/>
              </a:rPr>
              <a:t>Conseil confédéral de septembre 2021 (partie 2)</a:t>
            </a:r>
          </a:p>
          <a:p>
            <a:pPr marL="0" indent="0">
              <a:buNone/>
            </a:pPr>
            <a:endParaRPr lang="fr-CA" sz="1800" b="1" dirty="0">
              <a:solidFill>
                <a:schemeClr val="tx1"/>
              </a:solidFill>
              <a:latin typeface="Arial" panose="020B0604020202020204" pitchFamily="34" charset="0"/>
              <a:cs typeface="Arial" panose="020B0604020202020204" pitchFamily="34" charset="0"/>
            </a:endParaRPr>
          </a:p>
          <a:p>
            <a:pPr marL="0" indent="0" algn="just">
              <a:buNone/>
            </a:pPr>
            <a:r>
              <a:rPr lang="fr-CA" sz="1800" b="0" i="0" u="none" strike="noStrike" baseline="0" dirty="0">
                <a:solidFill>
                  <a:schemeClr val="tx1"/>
                </a:solidFill>
                <a:latin typeface="Arial" panose="020B0604020202020204" pitchFamily="34" charset="0"/>
                <a:cs typeface="Arial" panose="020B0604020202020204" pitchFamily="34" charset="0"/>
              </a:rPr>
              <a:t>Que la CSN réitère sa volonté de poursuivre la lutte en santé et sécurité et qu’elle continue de la placer au cœur de son action, notamment par les moyens suivants : </a:t>
            </a:r>
          </a:p>
          <a:p>
            <a:pPr algn="just"/>
            <a:r>
              <a:rPr lang="fr-CA" sz="1800" b="0" i="0" u="none" strike="noStrike" baseline="0" dirty="0">
                <a:solidFill>
                  <a:schemeClr val="tx1"/>
                </a:solidFill>
                <a:latin typeface="Arial" panose="020B0604020202020204" pitchFamily="34" charset="0"/>
                <a:cs typeface="Arial" panose="020B0604020202020204" pitchFamily="34" charset="0"/>
              </a:rPr>
              <a:t>En utilisant les différents événements CSN qui ont pour objet la santé et la sécurité (Semaine nationale de la santé et de la sécurité du travail, Journée internationale de commémoration des travailleuses et des travailleurs morts ou blessés au travail le 28 avril, Bilan et perspectives) pour collectiviser les enjeux de la santé et de la sécurité du travail et pour favoriser la mobilisation des milieux de travail sur des enjeux qui y sont relatifs; </a:t>
            </a:r>
          </a:p>
          <a:p>
            <a:pPr algn="just"/>
            <a:r>
              <a:rPr lang="fr-CA" sz="1800" b="0" i="0" u="none" strike="noStrike" baseline="0" dirty="0">
                <a:solidFill>
                  <a:schemeClr val="tx1"/>
                </a:solidFill>
                <a:latin typeface="Arial" panose="020B0604020202020204" pitchFamily="34" charset="0"/>
                <a:cs typeface="Arial" panose="020B0604020202020204" pitchFamily="34" charset="0"/>
              </a:rPr>
              <a:t>En négociant des dispositions en matière de santé et de sécurité du travail dans les conventions collectives, en conformité avec la proposition adoptée au 66e Congrès de la CSN; </a:t>
            </a:r>
          </a:p>
          <a:p>
            <a:pPr algn="just"/>
            <a:r>
              <a:rPr lang="fr-CA" sz="1800" b="0" i="0" u="none" strike="noStrike" baseline="0" dirty="0">
                <a:solidFill>
                  <a:schemeClr val="tx1"/>
                </a:solidFill>
                <a:latin typeface="Arial" panose="020B0604020202020204" pitchFamily="34" charset="0"/>
                <a:cs typeface="Arial" panose="020B0604020202020204" pitchFamily="34" charset="0"/>
              </a:rPr>
              <a:t>En effectuant une veille lors des conseils confédéraux, des travaux réglementaires de la Commission des normes, de l’équité, de la santé et de la sécurité du travail (CNEEST) et des luttes menées par les syndicats sur des enjeux de santé et de sécurité. </a:t>
            </a:r>
          </a:p>
          <a:p>
            <a:endParaRPr lang="fr-CA" sz="1800" b="0" i="0" u="none" strike="noStrike" baseline="0" dirty="0">
              <a:solidFill>
                <a:schemeClr val="tx1"/>
              </a:solidFill>
              <a:latin typeface="Arial" panose="020B0604020202020204" pitchFamily="34" charset="0"/>
              <a:cs typeface="Arial" panose="020B0604020202020204" pitchFamily="34" charset="0"/>
            </a:endParaRPr>
          </a:p>
          <a:p>
            <a:pPr marL="0" indent="0" algn="just">
              <a:buNone/>
            </a:pPr>
            <a:r>
              <a:rPr lang="fr-CA" sz="1800" b="0" i="0" u="none" strike="noStrike" baseline="0" dirty="0">
                <a:solidFill>
                  <a:schemeClr val="tx1"/>
                </a:solidFill>
                <a:latin typeface="Arial"/>
                <a:cs typeface="Arial"/>
              </a:rPr>
              <a:t>Qu’un travail de vulgarisation et d’éducation populaire sur l’impact direct sur l’ensemble des travailleuses et des travailleurs soit fait pour faire lever davantage cette mobilisation.</a:t>
            </a:r>
            <a:r>
              <a:rPr lang="fr-CA" sz="1800" dirty="0">
                <a:solidFill>
                  <a:schemeClr val="tx1"/>
                </a:solidFill>
                <a:latin typeface="Arial"/>
                <a:cs typeface="Arial"/>
              </a:rPr>
              <a:t> </a:t>
            </a:r>
            <a:endParaRPr lang="fr-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46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4D543-3B8A-4B3C-8727-16FE44317FD5}"/>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3F66F17B-842E-43E4-AAC6-CBFAED4D24B7}"/>
              </a:ext>
            </a:extLst>
          </p:cNvPr>
          <p:cNvSpPr>
            <a:spLocks noGrp="1"/>
          </p:cNvSpPr>
          <p:nvPr>
            <p:ph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E0FDD9A-6FA7-4948-B01F-84D21129F035}"/>
              </a:ext>
            </a:extLst>
          </p:cNvPr>
          <p:cNvSpPr>
            <a:spLocks noGrp="1"/>
          </p:cNvSpPr>
          <p:nvPr>
            <p:ph type="sldNum" sz="quarter" idx="12"/>
          </p:nvPr>
        </p:nvSpPr>
        <p:spPr/>
        <p:txBody>
          <a:bodyPr/>
          <a:lstStyle/>
          <a:p>
            <a:fld id="{5D9B398E-8522-49E2-A7A6-3217D15C3F01}" type="slidenum">
              <a:rPr lang="fr-CA" smtClean="0"/>
              <a:t>16</a:t>
            </a:fld>
            <a:endParaRPr lang="fr-CA"/>
          </a:p>
        </p:txBody>
      </p:sp>
      <p:pic>
        <p:nvPicPr>
          <p:cNvPr id="5" name="Espace réservé du contenu 4" descr="Une image contenant texte&#10;&#10;Description générée automatiquement">
            <a:extLst>
              <a:ext uri="{FF2B5EF4-FFF2-40B4-BE49-F238E27FC236}">
                <a16:creationId xmlns:a16="http://schemas.microsoft.com/office/drawing/2014/main" id="{AA5A0861-393E-4D8E-8DD6-392F0FAAA372}"/>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180720" y="0"/>
            <a:ext cx="18828955" cy="6965243"/>
          </a:xfrm>
          <a:prstGeom prst="rect">
            <a:avLst/>
          </a:prstGeom>
          <a:solidFill>
            <a:srgbClr val="00B050"/>
          </a:solidFill>
          <a:effectLst>
            <a:outerShdw blurRad="25400" dir="17880000">
              <a:srgbClr val="000000">
                <a:alpha val="46000"/>
              </a:srgbClr>
            </a:outerShdw>
          </a:effectLst>
        </p:spPr>
      </p:pic>
    </p:spTree>
    <p:extLst>
      <p:ext uri="{BB962C8B-B14F-4D97-AF65-F5344CB8AC3E}">
        <p14:creationId xmlns:p14="http://schemas.microsoft.com/office/powerpoint/2010/main" val="366397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E98BC-96ED-4436-8319-5416C801E5C4}"/>
              </a:ext>
            </a:extLst>
          </p:cNvPr>
          <p:cNvSpPr>
            <a:spLocks noGrp="1"/>
          </p:cNvSpPr>
          <p:nvPr>
            <p:ph type="title"/>
            <p:custDataLst>
              <p:tags r:id="rId1"/>
            </p:custDataLst>
          </p:nvPr>
        </p:nvSpPr>
        <p:spPr/>
        <p:txBody>
          <a:bodyPr/>
          <a:lstStyle/>
          <a:p>
            <a:r>
              <a:rPr lang="fr-CA" b="1" dirty="0">
                <a:effectLst/>
                <a:latin typeface="Arial" panose="020B0604020202020204" pitchFamily="34" charset="0"/>
                <a:cs typeface="Arial" panose="020B0604020202020204" pitchFamily="34" charset="0"/>
              </a:rPr>
              <a:t>Plan de présentation</a:t>
            </a:r>
          </a:p>
        </p:txBody>
      </p:sp>
      <p:sp>
        <p:nvSpPr>
          <p:cNvPr id="3" name="Espace réservé du contenu 2">
            <a:extLst>
              <a:ext uri="{FF2B5EF4-FFF2-40B4-BE49-F238E27FC236}">
                <a16:creationId xmlns:a16="http://schemas.microsoft.com/office/drawing/2014/main" id="{16A7018C-DCB5-486C-A2CA-A9DE33EEDD69}"/>
              </a:ext>
            </a:extLst>
          </p:cNvPr>
          <p:cNvSpPr>
            <a:spLocks noGrp="1"/>
          </p:cNvSpPr>
          <p:nvPr>
            <p:ph idx="1"/>
            <p:custDataLst>
              <p:tags r:id="rId2"/>
            </p:custDataLst>
          </p:nvPr>
        </p:nvSpPr>
        <p:spPr>
          <a:xfrm>
            <a:off x="913794" y="2007086"/>
            <a:ext cx="10353762" cy="4058751"/>
          </a:xfrm>
        </p:spPr>
        <p:txBody>
          <a:bodyPr>
            <a:normAutofit/>
          </a:bodyPr>
          <a:lstStyle/>
          <a:p>
            <a:r>
              <a:rPr lang="fr-CA" sz="2800" dirty="0">
                <a:latin typeface="Arial" panose="020B0604020202020204" pitchFamily="34" charset="0"/>
                <a:cs typeface="Arial" panose="020B0604020202020204" pitchFamily="34" charset="0"/>
              </a:rPr>
              <a:t>Origines de la SST</a:t>
            </a:r>
          </a:p>
          <a:p>
            <a:r>
              <a:rPr lang="fr-CA" sz="2800" dirty="0">
                <a:latin typeface="Arial" panose="020B0604020202020204" pitchFamily="34" charset="0"/>
                <a:cs typeface="Arial" panose="020B0604020202020204" pitchFamily="34" charset="0"/>
              </a:rPr>
              <a:t>Rappel PL59 / L27</a:t>
            </a:r>
          </a:p>
          <a:p>
            <a:r>
              <a:rPr lang="fr-CA" sz="2800" dirty="0">
                <a:latin typeface="Arial" panose="020B0604020202020204" pitchFamily="34" charset="0"/>
                <a:cs typeface="Arial" panose="020B0604020202020204" pitchFamily="34" charset="0"/>
              </a:rPr>
              <a:t>Réparation</a:t>
            </a:r>
          </a:p>
          <a:p>
            <a:r>
              <a:rPr lang="fr-CA" sz="2800" dirty="0">
                <a:latin typeface="Arial" panose="020B0604020202020204" pitchFamily="34" charset="0"/>
                <a:cs typeface="Arial" panose="020B0604020202020204" pitchFamily="34" charset="0"/>
              </a:rPr>
              <a:t>Mécanismes de prévention et participation</a:t>
            </a:r>
          </a:p>
          <a:p>
            <a:r>
              <a:rPr lang="fr-CA" sz="2800" dirty="0">
                <a:latin typeface="Arial" panose="020B0604020202020204" pitchFamily="34" charset="0"/>
                <a:cs typeface="Arial" panose="020B0604020202020204" pitchFamily="34" charset="0"/>
              </a:rPr>
              <a:t>Mobilisation</a:t>
            </a:r>
          </a:p>
        </p:txBody>
      </p:sp>
      <p:sp>
        <p:nvSpPr>
          <p:cNvPr id="4" name="Espace réservé du numéro de diapositive 3">
            <a:extLst>
              <a:ext uri="{FF2B5EF4-FFF2-40B4-BE49-F238E27FC236}">
                <a16:creationId xmlns:a16="http://schemas.microsoft.com/office/drawing/2014/main" id="{BD30A8F7-6D43-427C-9499-27BB053DF645}"/>
              </a:ext>
            </a:extLst>
          </p:cNvPr>
          <p:cNvSpPr>
            <a:spLocks noGrp="1"/>
          </p:cNvSpPr>
          <p:nvPr>
            <p:ph type="sldNum" sz="quarter" idx="12"/>
          </p:nvPr>
        </p:nvSpPr>
        <p:spPr/>
        <p:txBody>
          <a:bodyPr/>
          <a:lstStyle/>
          <a:p>
            <a:fld id="{5D9B398E-8522-49E2-A7A6-3217D15C3F01}" type="slidenum">
              <a:rPr lang="fr-CA" smtClean="0"/>
              <a:t>2</a:t>
            </a:fld>
            <a:endParaRPr lang="fr-CA"/>
          </a:p>
        </p:txBody>
      </p:sp>
    </p:spTree>
    <p:extLst>
      <p:ext uri="{BB962C8B-B14F-4D97-AF65-F5344CB8AC3E}">
        <p14:creationId xmlns:p14="http://schemas.microsoft.com/office/powerpoint/2010/main" val="214631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7157C-31E0-4520-8045-E5752F0AFC21}"/>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9D8D747C-391C-4CCE-AF3C-FE5934488D3D}"/>
              </a:ext>
            </a:extLst>
          </p:cNvPr>
          <p:cNvSpPr>
            <a:spLocks noGrp="1"/>
          </p:cNvSpPr>
          <p:nvPr>
            <p:ph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7E23073-8ECB-492C-A6DF-22AEBF1744FD}"/>
              </a:ext>
            </a:extLst>
          </p:cNvPr>
          <p:cNvSpPr>
            <a:spLocks noGrp="1"/>
          </p:cNvSpPr>
          <p:nvPr>
            <p:ph type="sldNum" sz="quarter" idx="12"/>
          </p:nvPr>
        </p:nvSpPr>
        <p:spPr/>
        <p:txBody>
          <a:bodyPr/>
          <a:lstStyle/>
          <a:p>
            <a:fld id="{5D9B398E-8522-49E2-A7A6-3217D15C3F01}" type="slidenum">
              <a:rPr lang="fr-CA" smtClean="0"/>
              <a:t>3</a:t>
            </a:fld>
            <a:endParaRPr lang="fr-CA"/>
          </a:p>
        </p:txBody>
      </p:sp>
      <p:pic>
        <p:nvPicPr>
          <p:cNvPr id="5" name="Image 4">
            <a:extLst>
              <a:ext uri="{FF2B5EF4-FFF2-40B4-BE49-F238E27FC236}">
                <a16:creationId xmlns:a16="http://schemas.microsoft.com/office/drawing/2014/main" id="{42B1EA6A-F585-4924-A040-D5E48C4A4A3D}"/>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26384" y="83894"/>
            <a:ext cx="10715532" cy="6650707"/>
          </a:xfrm>
          <a:prstGeom prst="rect">
            <a:avLst/>
          </a:prstGeom>
        </p:spPr>
      </p:pic>
    </p:spTree>
    <p:extLst>
      <p:ext uri="{BB962C8B-B14F-4D97-AF65-F5344CB8AC3E}">
        <p14:creationId xmlns:p14="http://schemas.microsoft.com/office/powerpoint/2010/main" val="87248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5C233-0D4A-48F2-8E47-553047C14C32}"/>
              </a:ext>
            </a:extLst>
          </p:cNvPr>
          <p:cNvSpPr>
            <a:spLocks noGrp="1"/>
          </p:cNvSpPr>
          <p:nvPr>
            <p:ph type="title"/>
          </p:nvPr>
        </p:nvSpPr>
        <p:spPr/>
        <p:txBody>
          <a:bodyPr/>
          <a:lstStyle/>
          <a:p>
            <a:r>
              <a:rPr lang="fr-CA" dirty="0">
                <a:latin typeface="Arial" panose="020B0604020202020204" pitchFamily="34" charset="0"/>
                <a:cs typeface="Arial" panose="020B0604020202020204" pitchFamily="34" charset="0"/>
              </a:rPr>
              <a:t>Luttes syndicales</a:t>
            </a:r>
          </a:p>
        </p:txBody>
      </p:sp>
      <p:sp>
        <p:nvSpPr>
          <p:cNvPr id="3" name="Espace réservé du contenu 2">
            <a:extLst>
              <a:ext uri="{FF2B5EF4-FFF2-40B4-BE49-F238E27FC236}">
                <a16:creationId xmlns:a16="http://schemas.microsoft.com/office/drawing/2014/main" id="{22C817B4-1BE0-44C7-BD8F-646F362A0414}"/>
              </a:ext>
            </a:extLst>
          </p:cNvPr>
          <p:cNvSpPr>
            <a:spLocks noGrp="1"/>
          </p:cNvSpPr>
          <p:nvPr>
            <p:ph idx="1"/>
          </p:nvPr>
        </p:nvSpPr>
        <p:spPr/>
        <p:txBody>
          <a:bodyPr>
            <a:normAutofit/>
          </a:bodyPr>
          <a:lstStyle/>
          <a:p>
            <a:r>
              <a:rPr lang="fr-CA" sz="2400" dirty="0">
                <a:latin typeface="Arial" panose="020B0604020202020204" pitchFamily="34" charset="0"/>
                <a:cs typeface="Arial" panose="020B0604020202020204" pitchFamily="34" charset="0"/>
              </a:rPr>
              <a:t>Comités paritaires de SST</a:t>
            </a:r>
          </a:p>
          <a:p>
            <a:r>
              <a:rPr lang="fr-CA" sz="2400" dirty="0">
                <a:latin typeface="Arial" panose="020B0604020202020204" pitchFamily="34" charset="0"/>
                <a:cs typeface="Arial" panose="020B0604020202020204" pitchFamily="34" charset="0"/>
              </a:rPr>
              <a:t>Programme de prévention</a:t>
            </a:r>
          </a:p>
          <a:p>
            <a:r>
              <a:rPr lang="fr-CA" sz="2400" dirty="0">
                <a:latin typeface="Arial" panose="020B0604020202020204" pitchFamily="34" charset="0"/>
                <a:cs typeface="Arial" panose="020B0604020202020204" pitchFamily="34" charset="0"/>
              </a:rPr>
              <a:t>Programme de santé</a:t>
            </a:r>
          </a:p>
          <a:p>
            <a:r>
              <a:rPr lang="fr-CA" sz="2400" dirty="0">
                <a:latin typeface="Arial" panose="020B0604020202020204" pitchFamily="34" charset="0"/>
                <a:cs typeface="Arial" panose="020B0604020202020204" pitchFamily="34" charset="0"/>
              </a:rPr>
              <a:t>Représentant à la prévention</a:t>
            </a:r>
          </a:p>
        </p:txBody>
      </p:sp>
      <p:sp>
        <p:nvSpPr>
          <p:cNvPr id="4" name="Espace réservé du numéro de diapositive 3">
            <a:extLst>
              <a:ext uri="{FF2B5EF4-FFF2-40B4-BE49-F238E27FC236}">
                <a16:creationId xmlns:a16="http://schemas.microsoft.com/office/drawing/2014/main" id="{742997B3-BEE2-48B8-9C61-6E2A32711414}"/>
              </a:ext>
            </a:extLst>
          </p:cNvPr>
          <p:cNvSpPr>
            <a:spLocks noGrp="1"/>
          </p:cNvSpPr>
          <p:nvPr>
            <p:ph type="sldNum" sz="quarter" idx="12"/>
          </p:nvPr>
        </p:nvSpPr>
        <p:spPr/>
        <p:txBody>
          <a:bodyPr/>
          <a:lstStyle/>
          <a:p>
            <a:fld id="{5D9B398E-8522-49E2-A7A6-3217D15C3F01}" type="slidenum">
              <a:rPr lang="fr-CA" smtClean="0"/>
              <a:t>4</a:t>
            </a:fld>
            <a:endParaRPr lang="fr-CA"/>
          </a:p>
        </p:txBody>
      </p:sp>
    </p:spTree>
    <p:extLst>
      <p:ext uri="{BB962C8B-B14F-4D97-AF65-F5344CB8AC3E}">
        <p14:creationId xmlns:p14="http://schemas.microsoft.com/office/powerpoint/2010/main" val="376123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19D29-FCBC-40F8-B007-B9EC62CB736A}"/>
              </a:ext>
            </a:extLst>
          </p:cNvPr>
          <p:cNvSpPr>
            <a:spLocks noGrp="1"/>
          </p:cNvSpPr>
          <p:nvPr>
            <p:ph type="title"/>
            <p:custDataLst>
              <p:tags r:id="rId1"/>
            </p:custDataLst>
          </p:nvPr>
        </p:nvSpPr>
        <p:spPr>
          <a:xfrm>
            <a:off x="919119" y="-35699"/>
            <a:ext cx="10353762" cy="970450"/>
          </a:xfrm>
        </p:spPr>
        <p:txBody>
          <a:bodyPr>
            <a:normAutofit/>
          </a:bodyPr>
          <a:lstStyle/>
          <a:p>
            <a:r>
              <a:rPr lang="fr-CA" sz="3600" b="1" dirty="0">
                <a:effectLst/>
                <a:latin typeface="Arial" panose="020B0604020202020204" pitchFamily="34" charset="0"/>
                <a:cs typeface="Arial" panose="020B0604020202020204" pitchFamily="34" charset="0"/>
              </a:rPr>
              <a:t>Rappel - secteurs d’activités</a:t>
            </a:r>
          </a:p>
        </p:txBody>
      </p:sp>
      <p:graphicFrame>
        <p:nvGraphicFramePr>
          <p:cNvPr id="4" name="Diagramme 3">
            <a:extLst>
              <a:ext uri="{FF2B5EF4-FFF2-40B4-BE49-F238E27FC236}">
                <a16:creationId xmlns:a16="http://schemas.microsoft.com/office/drawing/2014/main" id="{C84D258E-3A4B-475E-84AD-1683C1D1A5CB}"/>
              </a:ext>
            </a:extLst>
          </p:cNvPr>
          <p:cNvGraphicFramePr/>
          <p:nvPr>
            <p:custDataLst>
              <p:tags r:id="rId2"/>
            </p:custDataLst>
            <p:extLst>
              <p:ext uri="{D42A27DB-BD31-4B8C-83A1-F6EECF244321}">
                <p14:modId xmlns:p14="http://schemas.microsoft.com/office/powerpoint/2010/main" val="4070758903"/>
              </p:ext>
            </p:extLst>
          </p:nvPr>
        </p:nvGraphicFramePr>
        <p:xfrm>
          <a:off x="254000" y="934751"/>
          <a:ext cx="11551920" cy="28198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me 7">
            <a:extLst>
              <a:ext uri="{FF2B5EF4-FFF2-40B4-BE49-F238E27FC236}">
                <a16:creationId xmlns:a16="http://schemas.microsoft.com/office/drawing/2014/main" id="{BC943F71-9821-4A27-8590-F1F7B45CBA0B}"/>
              </a:ext>
            </a:extLst>
          </p:cNvPr>
          <p:cNvGraphicFramePr/>
          <p:nvPr>
            <p:custDataLst>
              <p:tags r:id="rId3"/>
            </p:custDataLst>
            <p:extLst>
              <p:ext uri="{D42A27DB-BD31-4B8C-83A1-F6EECF244321}">
                <p14:modId xmlns:p14="http://schemas.microsoft.com/office/powerpoint/2010/main" val="3416330374"/>
              </p:ext>
            </p:extLst>
          </p:nvPr>
        </p:nvGraphicFramePr>
        <p:xfrm>
          <a:off x="254000" y="3840480"/>
          <a:ext cx="11551920" cy="29260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Espace réservé du numéro de diapositive 2">
            <a:extLst>
              <a:ext uri="{FF2B5EF4-FFF2-40B4-BE49-F238E27FC236}">
                <a16:creationId xmlns:a16="http://schemas.microsoft.com/office/drawing/2014/main" id="{573D2BDC-64C1-4B82-9A6F-24C8056673CE}"/>
              </a:ext>
            </a:extLst>
          </p:cNvPr>
          <p:cNvSpPr>
            <a:spLocks noGrp="1"/>
          </p:cNvSpPr>
          <p:nvPr>
            <p:ph type="sldNum" sz="quarter" idx="12"/>
          </p:nvPr>
        </p:nvSpPr>
        <p:spPr/>
        <p:txBody>
          <a:bodyPr/>
          <a:lstStyle/>
          <a:p>
            <a:fld id="{5D9B398E-8522-49E2-A7A6-3217D15C3F01}" type="slidenum">
              <a:rPr lang="fr-CA" smtClean="0"/>
              <a:t>5</a:t>
            </a:fld>
            <a:endParaRPr lang="fr-CA"/>
          </a:p>
        </p:txBody>
      </p:sp>
    </p:spTree>
    <p:extLst>
      <p:ext uri="{BB962C8B-B14F-4D97-AF65-F5344CB8AC3E}">
        <p14:creationId xmlns:p14="http://schemas.microsoft.com/office/powerpoint/2010/main" val="315032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162B0-5EAE-4348-A744-10A517EC2D68}"/>
              </a:ext>
            </a:extLst>
          </p:cNvPr>
          <p:cNvSpPr>
            <a:spLocks noGrp="1"/>
          </p:cNvSpPr>
          <p:nvPr>
            <p:ph type="title"/>
            <p:custDataLst>
              <p:tags r:id="rId1"/>
            </p:custDataLst>
          </p:nvPr>
        </p:nvSpPr>
        <p:spPr/>
        <p:txBody>
          <a:bodyPr/>
          <a:lstStyle/>
          <a:p>
            <a:r>
              <a:rPr lang="fr-CA" b="1" dirty="0">
                <a:effectLst/>
                <a:latin typeface="Arial" panose="020B0604020202020204" pitchFamily="34" charset="0"/>
                <a:cs typeface="Arial" panose="020B0604020202020204" pitchFamily="34" charset="0"/>
              </a:rPr>
              <a:t>La « modernisation » des régimes de SST</a:t>
            </a:r>
          </a:p>
        </p:txBody>
      </p:sp>
      <p:sp>
        <p:nvSpPr>
          <p:cNvPr id="3" name="Espace réservé du contenu 2">
            <a:extLst>
              <a:ext uri="{FF2B5EF4-FFF2-40B4-BE49-F238E27FC236}">
                <a16:creationId xmlns:a16="http://schemas.microsoft.com/office/drawing/2014/main" id="{45B86926-DE5F-4969-8748-C8A2AEFC6F03}"/>
              </a:ext>
            </a:extLst>
          </p:cNvPr>
          <p:cNvSpPr>
            <a:spLocks noGrp="1"/>
          </p:cNvSpPr>
          <p:nvPr>
            <p:ph idx="1"/>
            <p:custDataLst>
              <p:tags r:id="rId2"/>
            </p:custDataLst>
          </p:nvPr>
        </p:nvSpPr>
        <p:spPr>
          <a:xfrm>
            <a:off x="913795" y="1732449"/>
            <a:ext cx="10353762" cy="4515951"/>
          </a:xfrm>
        </p:spPr>
        <p:txBody>
          <a:bodyPr>
            <a:noAutofit/>
          </a:bodyPr>
          <a:lstStyle/>
          <a:p>
            <a:pPr marL="285750" indent="-285750"/>
            <a:r>
              <a:rPr lang="fr-CA" sz="2400" b="1" dirty="0">
                <a:effectLst/>
                <a:latin typeface="Arial" panose="020B0604020202020204" pitchFamily="34" charset="0"/>
              </a:rPr>
              <a:t>27 octobre 2020 </a:t>
            </a:r>
            <a:r>
              <a:rPr lang="fr-CA" sz="2400" dirty="0">
                <a:effectLst/>
                <a:latin typeface="Arial" panose="020B0604020202020204" pitchFamily="34" charset="0"/>
              </a:rPr>
              <a:t>: dépôt du projet de loi (293 articles)</a:t>
            </a:r>
          </a:p>
          <a:p>
            <a:pPr marL="285750" indent="-285750"/>
            <a:r>
              <a:rPr lang="fr-CA" sz="2400" b="1" dirty="0">
                <a:effectLst/>
                <a:latin typeface="Arial" panose="020B0604020202020204" pitchFamily="34" charset="0"/>
              </a:rPr>
              <a:t>19 au 22 janvier 2021 </a:t>
            </a:r>
            <a:r>
              <a:rPr lang="fr-CA" sz="2400" dirty="0">
                <a:effectLst/>
                <a:latin typeface="Arial" panose="020B0604020202020204" pitchFamily="34" charset="0"/>
              </a:rPr>
              <a:t>: consultations particulières</a:t>
            </a:r>
          </a:p>
          <a:p>
            <a:pPr marL="285750" indent="-285750"/>
            <a:r>
              <a:rPr lang="fr-CA" sz="2400" b="1" dirty="0">
                <a:effectLst/>
                <a:latin typeface="Arial" panose="020B0604020202020204" pitchFamily="34" charset="0"/>
              </a:rPr>
              <a:t>9 mars au 23 septembre 2021 </a:t>
            </a:r>
            <a:r>
              <a:rPr lang="fr-CA" sz="2400" dirty="0">
                <a:effectLst/>
                <a:latin typeface="Arial" panose="020B0604020202020204" pitchFamily="34" charset="0"/>
              </a:rPr>
              <a:t>: étude détaillée</a:t>
            </a:r>
          </a:p>
          <a:p>
            <a:pPr lvl="1"/>
            <a:r>
              <a:rPr lang="fr-CA" sz="2400" dirty="0">
                <a:effectLst/>
                <a:latin typeface="Arial" panose="020B0604020202020204" pitchFamily="34" charset="0"/>
              </a:rPr>
              <a:t>100 amendements proposés en débutant l’étude détaillée :</a:t>
            </a:r>
          </a:p>
          <a:p>
            <a:pPr lvl="2"/>
            <a:r>
              <a:rPr lang="fr-CA" sz="2400" dirty="0">
                <a:effectLst/>
                <a:latin typeface="Arial" panose="020B0604020202020204" pitchFamily="34" charset="0"/>
              </a:rPr>
              <a:t>170 amendements adoptés</a:t>
            </a:r>
          </a:p>
          <a:p>
            <a:pPr lvl="2"/>
            <a:r>
              <a:rPr lang="fr-CA" sz="2400" dirty="0">
                <a:effectLst/>
                <a:latin typeface="Arial" panose="020B0604020202020204" pitchFamily="34" charset="0"/>
              </a:rPr>
              <a:t>107 amendements non adoptés</a:t>
            </a:r>
          </a:p>
          <a:p>
            <a:pPr marL="285750" indent="-285750"/>
            <a:r>
              <a:rPr lang="fr-CA" sz="2400" b="1" i="0" u="none" strike="noStrike" baseline="0" dirty="0">
                <a:effectLst/>
                <a:latin typeface="Arial" panose="020B0604020202020204" pitchFamily="34" charset="0"/>
              </a:rPr>
              <a:t>30 septembre 2021 </a:t>
            </a:r>
            <a:r>
              <a:rPr lang="fr-CA" sz="2400" b="0" i="0" u="none" strike="noStrike" baseline="0" dirty="0">
                <a:effectLst/>
                <a:latin typeface="Arial" panose="020B0604020202020204" pitchFamily="34" charset="0"/>
              </a:rPr>
              <a:t>: adoption du projet de loi</a:t>
            </a:r>
          </a:p>
          <a:p>
            <a:pPr marL="285750" indent="-285750"/>
            <a:r>
              <a:rPr lang="fr-CA" sz="2400" b="1" i="0" u="none" strike="noStrike" baseline="0" dirty="0">
                <a:effectLst/>
                <a:latin typeface="Arial" panose="020B0604020202020204" pitchFamily="34" charset="0"/>
              </a:rPr>
              <a:t>6 octobre 2021 </a:t>
            </a:r>
            <a:r>
              <a:rPr lang="fr-CA" sz="2400" b="0" i="0" u="none" strike="noStrike" baseline="0" dirty="0">
                <a:effectLst/>
                <a:latin typeface="Arial" panose="020B0604020202020204" pitchFamily="34" charset="0"/>
              </a:rPr>
              <a:t>: sanction de la loi</a:t>
            </a:r>
            <a:endParaRPr lang="fr-CA" sz="2400" dirty="0">
              <a:effectLst/>
            </a:endParaRPr>
          </a:p>
        </p:txBody>
      </p:sp>
      <p:sp>
        <p:nvSpPr>
          <p:cNvPr id="4" name="Espace réservé du numéro de diapositive 3">
            <a:extLst>
              <a:ext uri="{FF2B5EF4-FFF2-40B4-BE49-F238E27FC236}">
                <a16:creationId xmlns:a16="http://schemas.microsoft.com/office/drawing/2014/main" id="{1F980DF1-F726-47D6-867D-A34781FADD4C}"/>
              </a:ext>
            </a:extLst>
          </p:cNvPr>
          <p:cNvSpPr>
            <a:spLocks noGrp="1"/>
          </p:cNvSpPr>
          <p:nvPr>
            <p:ph type="sldNum" sz="quarter" idx="12"/>
          </p:nvPr>
        </p:nvSpPr>
        <p:spPr/>
        <p:txBody>
          <a:bodyPr/>
          <a:lstStyle/>
          <a:p>
            <a:fld id="{5D9B398E-8522-49E2-A7A6-3217D15C3F01}" type="slidenum">
              <a:rPr lang="fr-CA" smtClean="0"/>
              <a:t>6</a:t>
            </a:fld>
            <a:endParaRPr lang="fr-CA"/>
          </a:p>
        </p:txBody>
      </p:sp>
    </p:spTree>
    <p:extLst>
      <p:ext uri="{BB962C8B-B14F-4D97-AF65-F5344CB8AC3E}">
        <p14:creationId xmlns:p14="http://schemas.microsoft.com/office/powerpoint/2010/main" val="373199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A17A3-5BE3-4002-A8A8-63764391F58D}"/>
              </a:ext>
            </a:extLst>
          </p:cNvPr>
          <p:cNvSpPr>
            <a:spLocks noGrp="1"/>
          </p:cNvSpPr>
          <p:nvPr>
            <p:ph type="title"/>
            <p:custDataLst>
              <p:tags r:id="rId1"/>
            </p:custDataLst>
          </p:nvPr>
        </p:nvSpPr>
        <p:spPr/>
        <p:txBody>
          <a:bodyPr>
            <a:normAutofit/>
          </a:bodyPr>
          <a:lstStyle/>
          <a:p>
            <a:r>
              <a:rPr lang="fr-CA" sz="4000" b="1" dirty="0">
                <a:effectLst/>
                <a:latin typeface="Arial" panose="020B0604020202020204" pitchFamily="34" charset="0"/>
                <a:cs typeface="Arial" panose="020B0604020202020204" pitchFamily="34" charset="0"/>
              </a:rPr>
              <a:t>Réparation</a:t>
            </a:r>
          </a:p>
        </p:txBody>
      </p:sp>
      <p:sp>
        <p:nvSpPr>
          <p:cNvPr id="4" name="Espace réservé du contenu 2">
            <a:extLst>
              <a:ext uri="{FF2B5EF4-FFF2-40B4-BE49-F238E27FC236}">
                <a16:creationId xmlns:a16="http://schemas.microsoft.com/office/drawing/2014/main" id="{69853C4B-3BE7-460B-A3C4-032B7B50D071}"/>
              </a:ext>
            </a:extLst>
          </p:cNvPr>
          <p:cNvSpPr txBox="1">
            <a:spLocks/>
          </p:cNvSpPr>
          <p:nvPr>
            <p:custDataLst>
              <p:tags r:id="rId2"/>
            </p:custDataLst>
          </p:nvPr>
        </p:nvSpPr>
        <p:spPr>
          <a:xfrm>
            <a:off x="919119" y="2314741"/>
            <a:ext cx="10353762" cy="312226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CA" sz="3200" dirty="0">
                <a:effectLst/>
                <a:latin typeface="Arial" panose="020B0604020202020204" pitchFamily="34" charset="0"/>
                <a:cs typeface="Arial" panose="020B0604020202020204" pitchFamily="34" charset="0"/>
              </a:rPr>
              <a:t>Resserrement de l’admissibilité</a:t>
            </a:r>
          </a:p>
          <a:p>
            <a:r>
              <a:rPr lang="fr-CA" sz="3200" dirty="0">
                <a:effectLst/>
                <a:latin typeface="Arial" panose="020B0604020202020204" pitchFamily="34" charset="0"/>
                <a:cs typeface="Arial" panose="020B0604020202020204" pitchFamily="34" charset="0"/>
              </a:rPr>
              <a:t>Introduction de balises règlementaires</a:t>
            </a:r>
          </a:p>
          <a:p>
            <a:r>
              <a:rPr lang="fr-CA" sz="3200" dirty="0">
                <a:effectLst/>
                <a:latin typeface="Arial" panose="020B0604020202020204" pitchFamily="34" charset="0"/>
                <a:cs typeface="Arial" panose="020B0604020202020204" pitchFamily="34" charset="0"/>
              </a:rPr>
              <a:t>Réadaptation altérée</a:t>
            </a:r>
          </a:p>
          <a:p>
            <a:endParaRPr lang="fr-CA"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6EAC89A-583B-4BB7-8C8C-38B66D0BAA3E}"/>
              </a:ext>
            </a:extLst>
          </p:cNvPr>
          <p:cNvSpPr>
            <a:spLocks noGrp="1"/>
          </p:cNvSpPr>
          <p:nvPr>
            <p:ph type="sldNum" sz="quarter" idx="12"/>
          </p:nvPr>
        </p:nvSpPr>
        <p:spPr/>
        <p:txBody>
          <a:bodyPr/>
          <a:lstStyle/>
          <a:p>
            <a:fld id="{5D9B398E-8522-49E2-A7A6-3217D15C3F01}" type="slidenum">
              <a:rPr lang="fr-CA" smtClean="0"/>
              <a:t>7</a:t>
            </a:fld>
            <a:endParaRPr lang="fr-CA"/>
          </a:p>
        </p:txBody>
      </p:sp>
    </p:spTree>
    <p:extLst>
      <p:ext uri="{BB962C8B-B14F-4D97-AF65-F5344CB8AC3E}">
        <p14:creationId xmlns:p14="http://schemas.microsoft.com/office/powerpoint/2010/main" val="40248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A17A3-5BE3-4002-A8A8-63764391F58D}"/>
              </a:ext>
            </a:extLst>
          </p:cNvPr>
          <p:cNvSpPr>
            <a:spLocks noGrp="1"/>
          </p:cNvSpPr>
          <p:nvPr>
            <p:ph type="title"/>
            <p:custDataLst>
              <p:tags r:id="rId1"/>
            </p:custDataLst>
          </p:nvPr>
        </p:nvSpPr>
        <p:spPr/>
        <p:txBody>
          <a:bodyPr>
            <a:normAutofit/>
          </a:bodyPr>
          <a:lstStyle/>
          <a:p>
            <a:r>
              <a:rPr lang="fr-CA" sz="4000" b="1" dirty="0">
                <a:effectLst/>
                <a:latin typeface="Arial" panose="020B0604020202020204" pitchFamily="34" charset="0"/>
                <a:cs typeface="Arial" panose="020B0604020202020204" pitchFamily="34" charset="0"/>
              </a:rPr>
              <a:t>Prévention</a:t>
            </a:r>
          </a:p>
        </p:txBody>
      </p:sp>
      <p:sp>
        <p:nvSpPr>
          <p:cNvPr id="3" name="Espace réservé du contenu 2">
            <a:extLst>
              <a:ext uri="{FF2B5EF4-FFF2-40B4-BE49-F238E27FC236}">
                <a16:creationId xmlns:a16="http://schemas.microsoft.com/office/drawing/2014/main" id="{5E7F5C9A-4409-4330-A137-119C301B720B}"/>
              </a:ext>
            </a:extLst>
          </p:cNvPr>
          <p:cNvSpPr>
            <a:spLocks noGrp="1"/>
          </p:cNvSpPr>
          <p:nvPr>
            <p:ph idx="1"/>
            <p:custDataLst>
              <p:tags r:id="rId2"/>
            </p:custDataLst>
          </p:nvPr>
        </p:nvSpPr>
        <p:spPr>
          <a:xfrm>
            <a:off x="913795" y="1732449"/>
            <a:ext cx="10353762" cy="4444831"/>
          </a:xfrm>
        </p:spPr>
        <p:txBody>
          <a:bodyPr>
            <a:normAutofit/>
          </a:bodyPr>
          <a:lstStyle/>
          <a:p>
            <a:pPr marL="285750" indent="-285750"/>
            <a:r>
              <a:rPr lang="fr-CA" sz="2400" u="sng" dirty="0">
                <a:solidFill>
                  <a:srgbClr val="92D050"/>
                </a:solidFill>
                <a:effectLst/>
                <a:latin typeface="Arial" panose="020B0604020202020204" pitchFamily="34" charset="0"/>
                <a:cs typeface="Arial" panose="020B0604020202020204" pitchFamily="34" charset="0"/>
              </a:rPr>
              <a:t>Nouvelles obligations des employeurs</a:t>
            </a:r>
          </a:p>
          <a:p>
            <a:pPr marL="662850" lvl="1" indent="-285750"/>
            <a:r>
              <a:rPr lang="fr-CA" sz="2400" dirty="0">
                <a:effectLst/>
                <a:latin typeface="Arial" panose="020B0604020202020204" pitchFamily="34" charset="0"/>
                <a:cs typeface="Arial" panose="020B0604020202020204" pitchFamily="34" charset="0"/>
              </a:rPr>
              <a:t>Télétravail</a:t>
            </a:r>
          </a:p>
          <a:p>
            <a:pPr marL="662850" lvl="1" indent="-285750"/>
            <a:r>
              <a:rPr lang="fr-CA" sz="2400" dirty="0">
                <a:effectLst/>
                <a:latin typeface="Arial" panose="020B0604020202020204" pitchFamily="34" charset="0"/>
                <a:cs typeface="Arial" panose="020B0604020202020204" pitchFamily="34" charset="0"/>
              </a:rPr>
              <a:t>Intégrité psychique</a:t>
            </a:r>
          </a:p>
          <a:p>
            <a:pPr marL="662850" lvl="1" indent="-285750"/>
            <a:r>
              <a:rPr lang="fr-CA" sz="2400" dirty="0">
                <a:effectLst/>
                <a:latin typeface="Arial" panose="020B0604020202020204" pitchFamily="34" charset="0"/>
                <a:cs typeface="Arial" panose="020B0604020202020204" pitchFamily="34" charset="0"/>
              </a:rPr>
              <a:t>Prévention des violences</a:t>
            </a:r>
          </a:p>
          <a:p>
            <a:pPr marL="662850" lvl="1" indent="-285750"/>
            <a:endParaRPr lang="fr-CA" sz="2400" dirty="0">
              <a:effectLst/>
              <a:latin typeface="Arial" panose="020B0604020202020204" pitchFamily="34" charset="0"/>
              <a:cs typeface="Arial" panose="020B0604020202020204" pitchFamily="34" charset="0"/>
            </a:endParaRPr>
          </a:p>
          <a:p>
            <a:pPr marL="285750" indent="-285750"/>
            <a:r>
              <a:rPr lang="fr-CA" sz="2400" u="sng" dirty="0">
                <a:solidFill>
                  <a:srgbClr val="92D050"/>
                </a:solidFill>
                <a:effectLst/>
                <a:latin typeface="Arial" panose="020B0604020202020204" pitchFamily="34" charset="0"/>
                <a:cs typeface="Arial" panose="020B0604020202020204" pitchFamily="34" charset="0"/>
              </a:rPr>
              <a:t>Retrait préventif de la travailleuse enceinte ou qui allaite</a:t>
            </a:r>
          </a:p>
          <a:p>
            <a:pPr marL="662850" lvl="1" indent="-285750"/>
            <a:r>
              <a:rPr lang="fr-CA" sz="2400" dirty="0">
                <a:effectLst/>
                <a:latin typeface="Arial" panose="020B0604020202020204" pitchFamily="34" charset="0"/>
                <a:cs typeface="Arial" panose="020B0604020202020204" pitchFamily="34" charset="0"/>
              </a:rPr>
              <a:t>Uniformisation par l’application de protocoles de dangers </a:t>
            </a:r>
            <a:r>
              <a:rPr lang="fr-CA" sz="2400" i="1" dirty="0">
                <a:effectLst/>
                <a:latin typeface="Arial" panose="020B0604020202020204" pitchFamily="34" charset="0"/>
                <a:cs typeface="Arial" panose="020B0604020202020204" pitchFamily="34" charset="0"/>
              </a:rPr>
              <a:t>(janvier 2023)</a:t>
            </a:r>
          </a:p>
          <a:p>
            <a:pPr lvl="1"/>
            <a:endParaRPr lang="fr-CA" sz="1400" dirty="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9C3DA69-EC8F-40D3-9566-F778FDE0743E}"/>
              </a:ext>
            </a:extLst>
          </p:cNvPr>
          <p:cNvSpPr>
            <a:spLocks noGrp="1"/>
          </p:cNvSpPr>
          <p:nvPr>
            <p:ph type="sldNum" sz="quarter" idx="12"/>
          </p:nvPr>
        </p:nvSpPr>
        <p:spPr/>
        <p:txBody>
          <a:bodyPr/>
          <a:lstStyle/>
          <a:p>
            <a:fld id="{5D9B398E-8522-49E2-A7A6-3217D15C3F01}" type="slidenum">
              <a:rPr lang="fr-CA" smtClean="0"/>
              <a:t>8</a:t>
            </a:fld>
            <a:endParaRPr lang="fr-CA"/>
          </a:p>
        </p:txBody>
      </p:sp>
    </p:spTree>
    <p:extLst>
      <p:ext uri="{BB962C8B-B14F-4D97-AF65-F5344CB8AC3E}">
        <p14:creationId xmlns:p14="http://schemas.microsoft.com/office/powerpoint/2010/main" val="375558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A17A3-5BE3-4002-A8A8-63764391F58D}"/>
              </a:ext>
            </a:extLst>
          </p:cNvPr>
          <p:cNvSpPr>
            <a:spLocks noGrp="1"/>
          </p:cNvSpPr>
          <p:nvPr>
            <p:ph type="title"/>
            <p:custDataLst>
              <p:tags r:id="rId1"/>
            </p:custDataLst>
          </p:nvPr>
        </p:nvSpPr>
        <p:spPr/>
        <p:txBody>
          <a:bodyPr>
            <a:normAutofit/>
          </a:bodyPr>
          <a:lstStyle/>
          <a:p>
            <a:r>
              <a:rPr lang="fr-CA" sz="4000" b="1" dirty="0">
                <a:effectLst/>
                <a:latin typeface="Arial" panose="020B0604020202020204" pitchFamily="34" charset="0"/>
                <a:cs typeface="Arial" panose="020B0604020202020204" pitchFamily="34" charset="0"/>
              </a:rPr>
              <a:t>Prévention</a:t>
            </a:r>
          </a:p>
        </p:txBody>
      </p:sp>
      <p:sp>
        <p:nvSpPr>
          <p:cNvPr id="3" name="Espace réservé du contenu 2">
            <a:extLst>
              <a:ext uri="{FF2B5EF4-FFF2-40B4-BE49-F238E27FC236}">
                <a16:creationId xmlns:a16="http://schemas.microsoft.com/office/drawing/2014/main" id="{5E7F5C9A-4409-4330-A137-119C301B720B}"/>
              </a:ext>
            </a:extLst>
          </p:cNvPr>
          <p:cNvSpPr>
            <a:spLocks noGrp="1"/>
          </p:cNvSpPr>
          <p:nvPr>
            <p:ph idx="1"/>
            <p:custDataLst>
              <p:tags r:id="rId2"/>
            </p:custDataLst>
          </p:nvPr>
        </p:nvSpPr>
        <p:spPr>
          <a:xfrm>
            <a:off x="913794" y="2077889"/>
            <a:ext cx="10353762" cy="3571071"/>
          </a:xfrm>
        </p:spPr>
        <p:txBody>
          <a:bodyPr>
            <a:normAutofit/>
          </a:bodyPr>
          <a:lstStyle/>
          <a:p>
            <a:pPr marL="285750" indent="-285750"/>
            <a:r>
              <a:rPr lang="fr-CA" sz="2400" u="sng" dirty="0">
                <a:solidFill>
                  <a:srgbClr val="92D050"/>
                </a:solidFill>
                <a:effectLst/>
                <a:latin typeface="Arial" panose="020B0604020202020204" pitchFamily="34" charset="0"/>
                <a:cs typeface="Arial" panose="020B0604020202020204" pitchFamily="34" charset="0"/>
              </a:rPr>
              <a:t>Construction</a:t>
            </a:r>
          </a:p>
          <a:p>
            <a:pPr marL="662850" lvl="1" indent="-285750"/>
            <a:r>
              <a:rPr lang="fr-CA" sz="2400" dirty="0">
                <a:effectLst/>
                <a:latin typeface="Arial" panose="020B0604020202020204" pitchFamily="34" charset="0"/>
                <a:cs typeface="Arial" panose="020B0604020202020204" pitchFamily="34" charset="0"/>
              </a:rPr>
              <a:t>Entrée en vigueur des dispositions de 1979 </a:t>
            </a:r>
            <a:r>
              <a:rPr lang="fr-CA" sz="2400" i="1" dirty="0">
                <a:effectLst/>
                <a:latin typeface="Arial" panose="020B0604020202020204" pitchFamily="34" charset="0"/>
                <a:cs typeface="Arial" panose="020B0604020202020204" pitchFamily="34" charset="0"/>
              </a:rPr>
              <a:t>(janvier 2023)</a:t>
            </a:r>
          </a:p>
          <a:p>
            <a:pPr marL="662850" lvl="1" indent="-285750"/>
            <a:endParaRPr lang="fr-CA" sz="2400" i="1" dirty="0">
              <a:effectLst/>
              <a:latin typeface="Arial" panose="020B0604020202020204" pitchFamily="34" charset="0"/>
              <a:cs typeface="Arial" panose="020B0604020202020204" pitchFamily="34" charset="0"/>
            </a:endParaRP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fr-CA" sz="2400" b="0" i="0" u="sng" strike="noStrike" kern="1200" cap="none" spc="0" normalizeH="0" baseline="0" noProof="0" dirty="0">
                <a:ln>
                  <a:solidFill>
                    <a:prstClr val="black">
                      <a:lumMod val="75000"/>
                      <a:lumOff val="25000"/>
                      <a:alpha val="10000"/>
                    </a:prstClr>
                  </a:solidFill>
                </a:ln>
                <a:solidFill>
                  <a:srgbClr val="92D050"/>
                </a:solidFill>
                <a:effectLst>
                  <a:outerShdw blurRad="9525" dist="25400" dir="14640000" algn="tl" rotWithShape="0">
                    <a:prstClr val="black">
                      <a:alpha val="30000"/>
                    </a:prstClr>
                  </a:outerShdw>
                </a:effectLst>
                <a:uLnTx/>
                <a:uFillTx/>
                <a:latin typeface="Arial" panose="020B0604020202020204" pitchFamily="34" charset="0"/>
                <a:ea typeface="+mn-ea"/>
                <a:cs typeface="Arial" panose="020B0604020202020204" pitchFamily="34" charset="0"/>
              </a:rPr>
              <a:t>Déploiement à tous les secteurs d’activités</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fr-CA"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panose="020B0604020202020204" pitchFamily="34" charset="0"/>
                <a:ea typeface="+mn-ea"/>
                <a:cs typeface="Arial" panose="020B0604020202020204" pitchFamily="34" charset="0"/>
              </a:rPr>
              <a:t>Mécanisme de prévention</a:t>
            </a:r>
          </a:p>
          <a:p>
            <a:pPr marL="720000" marR="0" lvl="1" indent="-270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fr-CA"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rial" panose="020B0604020202020204" pitchFamily="34" charset="0"/>
                <a:ea typeface="+mn-ea"/>
                <a:cs typeface="Arial" panose="020B0604020202020204" pitchFamily="34" charset="0"/>
              </a:rPr>
              <a:t>Mécanisme de participation </a:t>
            </a:r>
          </a:p>
          <a:p>
            <a:pPr marL="0" lvl="1" indent="0">
              <a:buNone/>
            </a:pPr>
            <a:endParaRPr lang="fr-CA" sz="1600" i="1" dirty="0">
              <a:effectLst/>
              <a:latin typeface="Arial" panose="020B0604020202020204" pitchFamily="34" charset="0"/>
              <a:cs typeface="Arial" panose="020B0604020202020204" pitchFamily="34" charset="0"/>
            </a:endParaRPr>
          </a:p>
          <a:p>
            <a:pPr marL="662850" lvl="1" indent="-285750"/>
            <a:endParaRPr lang="fr-CA" sz="1600" i="1" dirty="0">
              <a:effectLst/>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E81DFF5-5E8B-4059-81FF-D0B8D4A4C26C}"/>
              </a:ext>
            </a:extLst>
          </p:cNvPr>
          <p:cNvSpPr>
            <a:spLocks noGrp="1"/>
          </p:cNvSpPr>
          <p:nvPr>
            <p:ph type="sldNum" sz="quarter" idx="12"/>
          </p:nvPr>
        </p:nvSpPr>
        <p:spPr/>
        <p:txBody>
          <a:bodyPr/>
          <a:lstStyle/>
          <a:p>
            <a:fld id="{5D9B398E-8522-49E2-A7A6-3217D15C3F01}" type="slidenum">
              <a:rPr lang="fr-CA" smtClean="0"/>
              <a:t>9</a:t>
            </a:fld>
            <a:endParaRPr lang="fr-CA"/>
          </a:p>
        </p:txBody>
      </p:sp>
    </p:spTree>
    <p:extLst>
      <p:ext uri="{BB962C8B-B14F-4D97-AF65-F5344CB8AC3E}">
        <p14:creationId xmlns:p14="http://schemas.microsoft.com/office/powerpoint/2010/main" val="1779221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C1E116ADA8F3409F32CFC2CD6A4AF8" ma:contentTypeVersion="2" ma:contentTypeDescription="Crée un document." ma:contentTypeScope="" ma:versionID="55e58536314dbfbaf5535ab937297b5d">
  <xsd:schema xmlns:xsd="http://www.w3.org/2001/XMLSchema" xmlns:xs="http://www.w3.org/2001/XMLSchema" xmlns:p="http://schemas.microsoft.com/office/2006/metadata/properties" xmlns:ns2="43cef702-4c85-4db2-b686-04d8256022ff" targetNamespace="http://schemas.microsoft.com/office/2006/metadata/properties" ma:root="true" ma:fieldsID="8f5d7c94c110ece9379809afa85c0f4b" ns2:_="">
    <xsd:import namespace="43cef702-4c85-4db2-b686-04d8256022f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ef702-4c85-4db2-b686-04d825602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00795D-C49F-421E-BCBB-5E09B72A9BC8}">
  <ds:schemaRefs>
    <ds:schemaRef ds:uri="http://schemas.microsoft.com/sharepoint/v3/contenttype/forms"/>
  </ds:schemaRefs>
</ds:datastoreItem>
</file>

<file path=customXml/itemProps2.xml><?xml version="1.0" encoding="utf-8"?>
<ds:datastoreItem xmlns:ds="http://schemas.openxmlformats.org/officeDocument/2006/customXml" ds:itemID="{F4BDA66F-390D-4DCD-8A35-8EEC86E82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ef702-4c85-4db2-b686-04d825602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7224BC-CB03-41DB-B02B-148808B75F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TM04033929[[fn=Ardoise]]</Template>
  <TotalTime>4247</TotalTime>
  <Words>1069</Words>
  <Application>Microsoft Office PowerPoint</Application>
  <PresentationFormat>Grand écran</PresentationFormat>
  <Paragraphs>207</Paragraphs>
  <Slides>16</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Calisto MT</vt:lpstr>
      <vt:lpstr>Wingdings 2</vt:lpstr>
      <vt:lpstr>Ardoise</vt:lpstr>
      <vt:lpstr>La modernisation des régimes de SST</vt:lpstr>
      <vt:lpstr>Plan de présentation</vt:lpstr>
      <vt:lpstr>Présentation PowerPoint</vt:lpstr>
      <vt:lpstr>Luttes syndicales</vt:lpstr>
      <vt:lpstr>Rappel - secteurs d’activités</vt:lpstr>
      <vt:lpstr>La « modernisation » des régimes de SST</vt:lpstr>
      <vt:lpstr>Réparation</vt:lpstr>
      <vt:lpstr>Prévention</vt:lpstr>
      <vt:lpstr>Prévention</vt:lpstr>
      <vt:lpstr>Mécanisme de prévention</vt:lpstr>
      <vt:lpstr>Mécanisme de participation</vt:lpstr>
      <vt:lpstr>Mécanisme de participation</vt:lpstr>
      <vt:lpstr>Présentation PowerPoint</vt:lpstr>
      <vt:lpstr>Nos dernières propositions adoptées</vt:lpstr>
      <vt:lpstr>Nos dernières propositions adoptées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 modernisant le régime de santé et de sécurité du travail (L.Q. c. 27)</dc:title>
  <dc:creator>Jean-François Lapointe</dc:creator>
  <cp:lastModifiedBy>Lyne Blanchette</cp:lastModifiedBy>
  <cp:revision>116</cp:revision>
  <dcterms:created xsi:type="dcterms:W3CDTF">2021-10-23T19:24:49Z</dcterms:created>
  <dcterms:modified xsi:type="dcterms:W3CDTF">2022-06-01T14:42:09Z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0x01010086C1E116ADA8F3409F32CFC2CD6A4AF8</vt:lpwstr>
  </property>
</Properties>
</file>