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xml" ContentType="application/vnd.openxmlformats-officedocument.drawingml.chart+xml"/>
  <Override PartName="/ppt/notesSlides/notesSlide34.xml" ContentType="application/vnd.openxmlformats-officedocument.presentationml.notesSlide+xml"/>
  <Override PartName="/ppt/charts/chart10.xml" ContentType="application/vnd.openxmlformats-officedocument.drawingml.chart+xml"/>
  <Override PartName="/ppt/notesSlides/notesSlide35.xml" ContentType="application/vnd.openxmlformats-officedocument.presentationml.notesSlide+xml"/>
  <Override PartName="/ppt/charts/chart11.xml" ContentType="application/vnd.openxmlformats-officedocument.drawingml.chart+xml"/>
  <Override PartName="/ppt/notesSlides/notesSlide36.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4.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5"/>
  </p:notesMasterIdLst>
  <p:sldIdLst>
    <p:sldId id="256" r:id="rId2"/>
    <p:sldId id="257" r:id="rId3"/>
    <p:sldId id="259" r:id="rId4"/>
    <p:sldId id="266" r:id="rId5"/>
    <p:sldId id="293" r:id="rId6"/>
    <p:sldId id="306" r:id="rId7"/>
    <p:sldId id="294" r:id="rId8"/>
    <p:sldId id="315" r:id="rId9"/>
    <p:sldId id="316" r:id="rId10"/>
    <p:sldId id="393" r:id="rId11"/>
    <p:sldId id="367" r:id="rId12"/>
    <p:sldId id="394" r:id="rId13"/>
    <p:sldId id="399" r:id="rId14"/>
    <p:sldId id="317" r:id="rId15"/>
    <p:sldId id="411" r:id="rId16"/>
    <p:sldId id="265" r:id="rId17"/>
    <p:sldId id="1099" r:id="rId18"/>
    <p:sldId id="1100" r:id="rId19"/>
    <p:sldId id="1102" r:id="rId20"/>
    <p:sldId id="1103" r:id="rId21"/>
    <p:sldId id="1104" r:id="rId22"/>
    <p:sldId id="1105" r:id="rId23"/>
    <p:sldId id="1106" r:id="rId24"/>
    <p:sldId id="1108" r:id="rId25"/>
    <p:sldId id="1109" r:id="rId26"/>
    <p:sldId id="1110" r:id="rId27"/>
    <p:sldId id="427" r:id="rId28"/>
    <p:sldId id="417" r:id="rId29"/>
    <p:sldId id="418" r:id="rId30"/>
    <p:sldId id="419" r:id="rId31"/>
    <p:sldId id="420" r:id="rId32"/>
    <p:sldId id="422" r:id="rId33"/>
    <p:sldId id="424" r:id="rId34"/>
    <p:sldId id="1119" r:id="rId35"/>
    <p:sldId id="423" r:id="rId36"/>
    <p:sldId id="1120" r:id="rId37"/>
    <p:sldId id="426" r:id="rId38"/>
    <p:sldId id="425" r:id="rId39"/>
    <p:sldId id="376" r:id="rId40"/>
    <p:sldId id="395" r:id="rId41"/>
    <p:sldId id="428" r:id="rId42"/>
    <p:sldId id="429" r:id="rId43"/>
    <p:sldId id="430" r:id="rId44"/>
    <p:sldId id="431" r:id="rId45"/>
    <p:sldId id="409" r:id="rId46"/>
    <p:sldId id="432" r:id="rId47"/>
    <p:sldId id="262" r:id="rId48"/>
    <p:sldId id="950" r:id="rId49"/>
    <p:sldId id="1112" r:id="rId50"/>
    <p:sldId id="1115" r:id="rId51"/>
    <p:sldId id="1116" r:id="rId52"/>
    <p:sldId id="1117" r:id="rId53"/>
    <p:sldId id="1118" r:id="rId54"/>
  </p:sldIdLst>
  <p:sldSz cx="9144000" cy="5143500" type="screen16x9"/>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635"/>
    <a:srgbClr val="9EFF29"/>
    <a:srgbClr val="C80064"/>
    <a:srgbClr val="C33A1F"/>
    <a:srgbClr val="FF2549"/>
    <a:srgbClr val="007033"/>
    <a:srgbClr val="D6370C"/>
    <a:srgbClr val="1D3A00"/>
    <a:srgbClr val="FF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5850"/>
  </p:normalViewPr>
  <p:slideViewPr>
    <p:cSldViewPr snapToGrid="0">
      <p:cViewPr varScale="1">
        <p:scale>
          <a:sx n="58" d="100"/>
          <a:sy n="58" d="100"/>
        </p:scale>
        <p:origin x="1520" y="2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oleObject" Target="file:///C:\Users\jalettep\Documents\Th&#232;mes%20de%20recherche\Dur&#233;e%20de%20la%20c.c\F&#233;d&#233;ral\Graphique_dur&#233;e_moyenne_cc_1980-2021pr&#233;l_Can_QC.xlsx" TargetMode="External"/><Relationship Id="rId2" Type="http://schemas.microsoft.com/office/2011/relationships/chartColorStyle" Target="colors1.xml"/><Relationship Id="rId1" Type="http://schemas.microsoft.com/office/2011/relationships/chartStyle" Target="style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63037249283704"/>
          <c:y val="8.244680851063832E-2"/>
          <c:w val="0.7664756446991412"/>
          <c:h val="0.63563829787234005"/>
        </c:manualLayout>
      </c:layout>
      <c:lineChart>
        <c:grouping val="standard"/>
        <c:varyColors val="0"/>
        <c:ser>
          <c:idx val="0"/>
          <c:order val="0"/>
          <c:tx>
            <c:strRef>
              <c:f>Sheet1!$A$2</c:f>
              <c:strCache>
                <c:ptCount val="1"/>
                <c:pt idx="0">
                  <c:v>Ensemble</c:v>
                </c:pt>
              </c:strCache>
            </c:strRef>
          </c:tx>
          <c:spPr>
            <a:ln w="24363">
              <a:solidFill>
                <a:srgbClr val="000090"/>
              </a:solidFill>
              <a:prstDash val="solid"/>
            </a:ln>
          </c:spPr>
          <c:marker>
            <c:symbol val="none"/>
          </c:marker>
          <c:cat>
            <c:numRef>
              <c:f>Sheet1!$B$1:$Z$1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Sheet1!$B$2:$Z$2</c:f>
              <c:numCache>
                <c:formatCode>General</c:formatCode>
                <c:ptCount val="25"/>
                <c:pt idx="0">
                  <c:v>41.5</c:v>
                </c:pt>
                <c:pt idx="1">
                  <c:v>40</c:v>
                </c:pt>
                <c:pt idx="2">
                  <c:v>39.700000000000003</c:v>
                </c:pt>
                <c:pt idx="3">
                  <c:v>40.1</c:v>
                </c:pt>
                <c:pt idx="4">
                  <c:v>40.6</c:v>
                </c:pt>
                <c:pt idx="5">
                  <c:v>40.700000000000003</c:v>
                </c:pt>
                <c:pt idx="6">
                  <c:v>41.1</c:v>
                </c:pt>
                <c:pt idx="7">
                  <c:v>39.799999999999997</c:v>
                </c:pt>
                <c:pt idx="8">
                  <c:v>40.299999999999997</c:v>
                </c:pt>
                <c:pt idx="9">
                  <c:v>40.299999999999997</c:v>
                </c:pt>
                <c:pt idx="10">
                  <c:v>39.799999999999997</c:v>
                </c:pt>
                <c:pt idx="11">
                  <c:v>39.299999999999997</c:v>
                </c:pt>
                <c:pt idx="12">
                  <c:v>39.700000000000003</c:v>
                </c:pt>
                <c:pt idx="13">
                  <c:v>39</c:v>
                </c:pt>
                <c:pt idx="14">
                  <c:v>39.1</c:v>
                </c:pt>
                <c:pt idx="15">
                  <c:v>39.5</c:v>
                </c:pt>
                <c:pt idx="16">
                  <c:v>39.6</c:v>
                </c:pt>
                <c:pt idx="17">
                  <c:v>39.299999999999997</c:v>
                </c:pt>
                <c:pt idx="18">
                  <c:v>39.4</c:v>
                </c:pt>
                <c:pt idx="19">
                  <c:v>38.6</c:v>
                </c:pt>
                <c:pt idx="20">
                  <c:v>38.4</c:v>
                </c:pt>
                <c:pt idx="21">
                  <c:v>38.4</c:v>
                </c:pt>
                <c:pt idx="22">
                  <c:v>39.1</c:v>
                </c:pt>
                <c:pt idx="23">
                  <c:v>39.9</c:v>
                </c:pt>
                <c:pt idx="24">
                  <c:v>39.9</c:v>
                </c:pt>
              </c:numCache>
            </c:numRef>
          </c:val>
          <c:smooth val="0"/>
          <c:extLst>
            <c:ext xmlns:c16="http://schemas.microsoft.com/office/drawing/2014/chart" uri="{C3380CC4-5D6E-409C-BE32-E72D297353CC}">
              <c16:uniqueId val="{00000000-5EE2-874E-80AC-6C818703DD2A}"/>
            </c:ext>
          </c:extLst>
        </c:ser>
        <c:ser>
          <c:idx val="1"/>
          <c:order val="1"/>
          <c:tx>
            <c:strRef>
              <c:f>Sheet1!$A$3</c:f>
              <c:strCache>
                <c:ptCount val="1"/>
                <c:pt idx="0">
                  <c:v>Secteur privé</c:v>
                </c:pt>
              </c:strCache>
            </c:strRef>
          </c:tx>
          <c:spPr>
            <a:ln w="24363">
              <a:solidFill>
                <a:srgbClr val="F20884"/>
              </a:solidFill>
              <a:prstDash val="solid"/>
            </a:ln>
          </c:spPr>
          <c:marker>
            <c:symbol val="none"/>
          </c:marker>
          <c:cat>
            <c:numRef>
              <c:f>Sheet1!$B$1:$Z$1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Sheet1!$B$3:$Z$3</c:f>
              <c:numCache>
                <c:formatCode>General</c:formatCode>
                <c:ptCount val="25"/>
                <c:pt idx="0">
                  <c:v>28.4</c:v>
                </c:pt>
                <c:pt idx="1">
                  <c:v>27.4</c:v>
                </c:pt>
                <c:pt idx="2">
                  <c:v>27</c:v>
                </c:pt>
                <c:pt idx="3">
                  <c:v>27.6</c:v>
                </c:pt>
                <c:pt idx="4">
                  <c:v>27.6</c:v>
                </c:pt>
                <c:pt idx="5">
                  <c:v>27.7</c:v>
                </c:pt>
                <c:pt idx="6">
                  <c:v>28.4</c:v>
                </c:pt>
                <c:pt idx="7">
                  <c:v>26.7</c:v>
                </c:pt>
                <c:pt idx="8">
                  <c:v>27.1</c:v>
                </c:pt>
                <c:pt idx="9">
                  <c:v>27.1</c:v>
                </c:pt>
                <c:pt idx="10">
                  <c:v>26.4</c:v>
                </c:pt>
                <c:pt idx="11">
                  <c:v>26</c:v>
                </c:pt>
                <c:pt idx="12">
                  <c:v>25.9</c:v>
                </c:pt>
                <c:pt idx="13">
                  <c:v>24.9</c:v>
                </c:pt>
                <c:pt idx="14">
                  <c:v>25.3</c:v>
                </c:pt>
                <c:pt idx="15">
                  <c:v>25.8</c:v>
                </c:pt>
                <c:pt idx="16">
                  <c:v>25.6</c:v>
                </c:pt>
                <c:pt idx="17">
                  <c:v>25.1</c:v>
                </c:pt>
                <c:pt idx="18">
                  <c:v>24.7</c:v>
                </c:pt>
                <c:pt idx="19">
                  <c:v>23.6</c:v>
                </c:pt>
                <c:pt idx="20">
                  <c:v>23.2</c:v>
                </c:pt>
                <c:pt idx="21">
                  <c:v>23.5</c:v>
                </c:pt>
                <c:pt idx="22">
                  <c:v>23.8</c:v>
                </c:pt>
                <c:pt idx="23">
                  <c:v>23.5</c:v>
                </c:pt>
                <c:pt idx="24">
                  <c:v>23</c:v>
                </c:pt>
              </c:numCache>
            </c:numRef>
          </c:val>
          <c:smooth val="0"/>
          <c:extLst>
            <c:ext xmlns:c16="http://schemas.microsoft.com/office/drawing/2014/chart" uri="{C3380CC4-5D6E-409C-BE32-E72D297353CC}">
              <c16:uniqueId val="{00000001-5EE2-874E-80AC-6C818703DD2A}"/>
            </c:ext>
          </c:extLst>
        </c:ser>
        <c:ser>
          <c:idx val="3"/>
          <c:order val="2"/>
          <c:tx>
            <c:strRef>
              <c:f>Sheet1!$A$4</c:f>
              <c:strCache>
                <c:ptCount val="1"/>
                <c:pt idx="0">
                  <c:v>Secteur public</c:v>
                </c:pt>
              </c:strCache>
            </c:strRef>
          </c:tx>
          <c:spPr>
            <a:ln w="24363">
              <a:solidFill>
                <a:srgbClr val="00CCFF"/>
              </a:solidFill>
              <a:prstDash val="solid"/>
            </a:ln>
          </c:spPr>
          <c:marker>
            <c:symbol val="none"/>
          </c:marker>
          <c:cat>
            <c:numRef>
              <c:f>Sheet1!$B$1:$Z$1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Sheet1!$B$4:$Z$4</c:f>
              <c:numCache>
                <c:formatCode>General</c:formatCode>
                <c:ptCount val="25"/>
                <c:pt idx="0">
                  <c:v>81.5</c:v>
                </c:pt>
                <c:pt idx="1">
                  <c:v>79.900000000000006</c:v>
                </c:pt>
                <c:pt idx="2">
                  <c:v>80.5</c:v>
                </c:pt>
                <c:pt idx="3">
                  <c:v>80.099999999999994</c:v>
                </c:pt>
                <c:pt idx="4">
                  <c:v>81.3</c:v>
                </c:pt>
                <c:pt idx="5">
                  <c:v>81.900000000000006</c:v>
                </c:pt>
                <c:pt idx="6">
                  <c:v>81.400000000000006</c:v>
                </c:pt>
                <c:pt idx="7">
                  <c:v>81.900000000000006</c:v>
                </c:pt>
                <c:pt idx="8">
                  <c:v>80.900000000000006</c:v>
                </c:pt>
                <c:pt idx="9">
                  <c:v>82.1</c:v>
                </c:pt>
                <c:pt idx="10">
                  <c:v>81.599999999999994</c:v>
                </c:pt>
                <c:pt idx="11">
                  <c:v>81.5</c:v>
                </c:pt>
                <c:pt idx="12">
                  <c:v>82.5</c:v>
                </c:pt>
                <c:pt idx="13">
                  <c:v>82.8</c:v>
                </c:pt>
                <c:pt idx="14">
                  <c:v>81.900000000000006</c:v>
                </c:pt>
                <c:pt idx="15">
                  <c:v>81.8</c:v>
                </c:pt>
                <c:pt idx="16">
                  <c:v>82.8</c:v>
                </c:pt>
                <c:pt idx="17">
                  <c:v>81.7</c:v>
                </c:pt>
                <c:pt idx="18">
                  <c:v>83.2</c:v>
                </c:pt>
                <c:pt idx="19">
                  <c:v>84</c:v>
                </c:pt>
                <c:pt idx="20">
                  <c:v>82.9</c:v>
                </c:pt>
                <c:pt idx="21">
                  <c:v>82.4</c:v>
                </c:pt>
                <c:pt idx="22">
                  <c:v>84.2</c:v>
                </c:pt>
                <c:pt idx="23">
                  <c:v>85.6</c:v>
                </c:pt>
                <c:pt idx="24">
                  <c:v>85.5</c:v>
                </c:pt>
              </c:numCache>
            </c:numRef>
          </c:val>
          <c:smooth val="0"/>
          <c:extLst>
            <c:ext xmlns:c16="http://schemas.microsoft.com/office/drawing/2014/chart" uri="{C3380CC4-5D6E-409C-BE32-E72D297353CC}">
              <c16:uniqueId val="{00000002-5EE2-874E-80AC-6C818703DD2A}"/>
            </c:ext>
          </c:extLst>
        </c:ser>
        <c:dLbls>
          <c:showLegendKey val="0"/>
          <c:showVal val="0"/>
          <c:showCatName val="0"/>
          <c:showSerName val="0"/>
          <c:showPercent val="0"/>
          <c:showBubbleSize val="0"/>
        </c:dLbls>
        <c:smooth val="0"/>
        <c:axId val="1418280144"/>
        <c:axId val="1"/>
      </c:lineChart>
      <c:catAx>
        <c:axId val="1418280144"/>
        <c:scaling>
          <c:orientation val="minMax"/>
        </c:scaling>
        <c:delete val="0"/>
        <c:axPos val="b"/>
        <c:numFmt formatCode="General" sourceLinked="1"/>
        <c:majorTickMark val="out"/>
        <c:minorTickMark val="none"/>
        <c:tickLblPos val="nextTo"/>
        <c:spPr>
          <a:ln w="3046">
            <a:solidFill>
              <a:srgbClr val="000000"/>
            </a:solidFill>
            <a:prstDash val="solid"/>
          </a:ln>
        </c:spPr>
        <c:txPr>
          <a:bodyPr rot="0" vert="horz"/>
          <a:lstStyle/>
          <a:p>
            <a:pPr>
              <a:defRPr sz="1577" b="1" i="0" u="none" strike="noStrike" baseline="0">
                <a:solidFill>
                  <a:srgbClr val="000000"/>
                </a:solidFill>
                <a:latin typeface="Calibri"/>
                <a:ea typeface="Calibri"/>
                <a:cs typeface="Calibri"/>
              </a:defRPr>
            </a:pPr>
            <a:endParaRPr lang="fr-FR"/>
          </a:p>
        </c:txPr>
        <c:crossAx val="1"/>
        <c:crosses val="autoZero"/>
        <c:auto val="1"/>
        <c:lblAlgn val="ctr"/>
        <c:lblOffset val="100"/>
        <c:tickMarkSkip val="1"/>
        <c:noMultiLvlLbl val="0"/>
      </c:catAx>
      <c:valAx>
        <c:axId val="1"/>
        <c:scaling>
          <c:orientation val="minMax"/>
          <c:max val="90"/>
          <c:min val="20"/>
        </c:scaling>
        <c:delete val="0"/>
        <c:axPos val="l"/>
        <c:majorGridlines>
          <c:spPr>
            <a:ln w="3046">
              <a:solidFill>
                <a:srgbClr val="000000"/>
              </a:solidFill>
              <a:prstDash val="solid"/>
            </a:ln>
          </c:spPr>
        </c:majorGridlines>
        <c:title>
          <c:tx>
            <c:rich>
              <a:bodyPr/>
              <a:lstStyle/>
              <a:p>
                <a:pPr>
                  <a:defRPr sz="1433" b="1" i="0" u="none" strike="noStrike" baseline="0">
                    <a:solidFill>
                      <a:srgbClr val="000000"/>
                    </a:solidFill>
                    <a:latin typeface="Calibri"/>
                    <a:ea typeface="Calibri"/>
                    <a:cs typeface="Calibri"/>
                  </a:defRPr>
                </a:pPr>
                <a:r>
                  <a:rPr lang="en-US"/>
                  <a:t>Taux de présence syndicale (en %)</a:t>
                </a:r>
              </a:p>
            </c:rich>
          </c:tx>
          <c:layout>
            <c:manualLayout>
              <c:xMode val="edge"/>
              <c:yMode val="edge"/>
              <c:x val="1.5759319102453234E-2"/>
              <c:y val="7.9786805790380503E-3"/>
            </c:manualLayout>
          </c:layout>
          <c:overlay val="0"/>
          <c:spPr>
            <a:noFill/>
            <a:ln w="24363">
              <a:noFill/>
            </a:ln>
          </c:spPr>
        </c:title>
        <c:numFmt formatCode="General" sourceLinked="1"/>
        <c:majorTickMark val="out"/>
        <c:minorTickMark val="none"/>
        <c:tickLblPos val="nextTo"/>
        <c:spPr>
          <a:ln w="3046">
            <a:solidFill>
              <a:srgbClr val="000000"/>
            </a:solidFill>
            <a:prstDash val="solid"/>
          </a:ln>
        </c:spPr>
        <c:txPr>
          <a:bodyPr rot="0" vert="horz"/>
          <a:lstStyle/>
          <a:p>
            <a:pPr>
              <a:defRPr sz="1577" b="1" i="0" u="none" strike="noStrike" baseline="0">
                <a:solidFill>
                  <a:srgbClr val="000000"/>
                </a:solidFill>
                <a:latin typeface="Calibri"/>
                <a:ea typeface="Calibri"/>
                <a:cs typeface="Calibri"/>
              </a:defRPr>
            </a:pPr>
            <a:endParaRPr lang="fr-FR"/>
          </a:p>
        </c:txPr>
        <c:crossAx val="1418280144"/>
        <c:crosses val="autoZero"/>
        <c:crossBetween val="between"/>
        <c:majorUnit val="5"/>
        <c:minorUnit val="2"/>
      </c:valAx>
      <c:dTable>
        <c:showHorzBorder val="1"/>
        <c:showVertBorder val="1"/>
        <c:showOutline val="1"/>
        <c:showKeys val="1"/>
        <c:spPr>
          <a:ln w="3046">
            <a:solidFill>
              <a:srgbClr val="000000"/>
            </a:solidFill>
            <a:prstDash val="solid"/>
          </a:ln>
        </c:spPr>
        <c:txPr>
          <a:bodyPr/>
          <a:lstStyle/>
          <a:p>
            <a:pPr rtl="0">
              <a:defRPr sz="767" b="1" i="0" u="none" strike="noStrike" baseline="0">
                <a:solidFill>
                  <a:srgbClr val="000000"/>
                </a:solidFill>
                <a:latin typeface="Calibri"/>
                <a:ea typeface="Calibri"/>
                <a:cs typeface="Calibri"/>
              </a:defRPr>
            </a:pPr>
            <a:endParaRPr lang="fr-FR"/>
          </a:p>
        </c:txPr>
      </c:dTable>
      <c:spPr>
        <a:solidFill>
          <a:srgbClr val="C0C0C0"/>
        </a:solidFill>
        <a:ln w="3046">
          <a:solidFill>
            <a:srgbClr val="808080"/>
          </a:solidFill>
          <a:prstDash val="solid"/>
        </a:ln>
      </c:spPr>
    </c:plotArea>
    <c:plotVisOnly val="1"/>
    <c:dispBlanksAs val="gap"/>
    <c:showDLblsOverMax val="0"/>
  </c:chart>
  <c:spPr>
    <a:noFill/>
    <a:ln>
      <a:noFill/>
    </a:ln>
  </c:spPr>
  <c:txPr>
    <a:bodyPr/>
    <a:lstStyle/>
    <a:p>
      <a:pPr>
        <a:defRPr sz="1577" b="1" i="0" u="none" strike="noStrike" baseline="0">
          <a:solidFill>
            <a:srgbClr val="000000"/>
          </a:solidFill>
          <a:latin typeface="Calibri"/>
          <a:ea typeface="Calibri"/>
          <a:cs typeface="Calibri"/>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338108882521503"/>
          <c:y val="6.0512929451331611E-2"/>
          <c:w val="0.80372492836676201"/>
          <c:h val="0.71076375815898507"/>
        </c:manualLayout>
      </c:layout>
      <c:lineChart>
        <c:grouping val="standard"/>
        <c:varyColors val="0"/>
        <c:ser>
          <c:idx val="1"/>
          <c:order val="0"/>
          <c:tx>
            <c:strRef>
              <c:f>Sheet1!$A$2</c:f>
              <c:strCache>
                <c:ptCount val="1"/>
                <c:pt idx="0">
                  <c:v>Syndiqués (1,4%)</c:v>
                </c:pt>
              </c:strCache>
            </c:strRef>
          </c:tx>
          <c:spPr>
            <a:ln w="25410">
              <a:solidFill>
                <a:srgbClr val="F20884"/>
              </a:solidFill>
              <a:prstDash val="solid"/>
            </a:ln>
          </c:spPr>
          <c:marker>
            <c:symbol val="square"/>
            <c:size val="7"/>
            <c:spPr>
              <a:solidFill>
                <a:srgbClr val="FF00FF"/>
              </a:solidFill>
              <a:ln>
                <a:solidFill>
                  <a:srgbClr val="F20884"/>
                </a:solidFill>
                <a:prstDash val="solid"/>
              </a:ln>
            </c:spPr>
          </c:marker>
          <c:cat>
            <c:numRef>
              <c:f>Sheet1!$B$1:$V$1</c:f>
              <c:numCache>
                <c:formatCode>General</c:formatCode>
                <c:ptCount val="21"/>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Sheet1!$B$2:$V$2</c:f>
              <c:numCache>
                <c:formatCode>General</c:formatCode>
                <c:ptCount val="21"/>
                <c:pt idx="0">
                  <c:v>31.13</c:v>
                </c:pt>
                <c:pt idx="1">
                  <c:v>31.565819999999999</c:v>
                </c:pt>
                <c:pt idx="2">
                  <c:v>32.00774148</c:v>
                </c:pt>
                <c:pt idx="3">
                  <c:v>32.455849860720001</c:v>
                </c:pt>
                <c:pt idx="4">
                  <c:v>32.910231758770081</c:v>
                </c:pt>
                <c:pt idx="5">
                  <c:v>33.370975003392864</c:v>
                </c:pt>
                <c:pt idx="6">
                  <c:v>33.838168653440363</c:v>
                </c:pt>
                <c:pt idx="7">
                  <c:v>34.31190301458853</c:v>
                </c:pt>
                <c:pt idx="8">
                  <c:v>34.792269656792769</c:v>
                </c:pt>
                <c:pt idx="9">
                  <c:v>35.279361431987866</c:v>
                </c:pt>
                <c:pt idx="10">
                  <c:v>35.773272492035694</c:v>
                </c:pt>
                <c:pt idx="11">
                  <c:v>36.274098306924195</c:v>
                </c:pt>
                <c:pt idx="12">
                  <c:v>36.781935683221135</c:v>
                </c:pt>
                <c:pt idx="13">
                  <c:v>37.296882782786234</c:v>
                </c:pt>
                <c:pt idx="14">
                  <c:v>37.819039141745243</c:v>
                </c:pt>
                <c:pt idx="15">
                  <c:v>38.348505689729677</c:v>
                </c:pt>
                <c:pt idx="16">
                  <c:v>38.885384769385894</c:v>
                </c:pt>
                <c:pt idx="17">
                  <c:v>39.4297801561573</c:v>
                </c:pt>
                <c:pt idx="18">
                  <c:v>39.981797078343504</c:v>
                </c:pt>
                <c:pt idx="19">
                  <c:v>40.541542237440311</c:v>
                </c:pt>
              </c:numCache>
            </c:numRef>
          </c:val>
          <c:smooth val="0"/>
          <c:extLst>
            <c:ext xmlns:c16="http://schemas.microsoft.com/office/drawing/2014/chart" uri="{C3380CC4-5D6E-409C-BE32-E72D297353CC}">
              <c16:uniqueId val="{00000000-4261-4FC2-8F5A-FC1E884306A6}"/>
            </c:ext>
          </c:extLst>
        </c:ser>
        <c:ser>
          <c:idx val="3"/>
          <c:order val="1"/>
          <c:tx>
            <c:strRef>
              <c:f>Sheet1!$A$3</c:f>
              <c:strCache>
                <c:ptCount val="1"/>
                <c:pt idx="0">
                  <c:v>Non syndiqués (2,5%)</c:v>
                </c:pt>
              </c:strCache>
            </c:strRef>
          </c:tx>
          <c:spPr>
            <a:ln w="25410">
              <a:solidFill>
                <a:srgbClr val="00CCFF"/>
              </a:solidFill>
              <a:prstDash val="solid"/>
            </a:ln>
          </c:spPr>
          <c:marker>
            <c:symbol val="x"/>
            <c:size val="7"/>
            <c:spPr>
              <a:noFill/>
              <a:ln>
                <a:solidFill>
                  <a:srgbClr val="00FFFF"/>
                </a:solidFill>
                <a:prstDash val="solid"/>
              </a:ln>
            </c:spPr>
          </c:marker>
          <c:cat>
            <c:numRef>
              <c:f>Sheet1!$B$1:$V$1</c:f>
              <c:numCache>
                <c:formatCode>General</c:formatCode>
                <c:ptCount val="21"/>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Sheet1!$B$3:$V$3</c:f>
              <c:numCache>
                <c:formatCode>General</c:formatCode>
                <c:ptCount val="21"/>
                <c:pt idx="0">
                  <c:v>27.28</c:v>
                </c:pt>
                <c:pt idx="1">
                  <c:v>27.962</c:v>
                </c:pt>
                <c:pt idx="2">
                  <c:v>28.661049999999996</c:v>
                </c:pt>
                <c:pt idx="3">
                  <c:v>29.377576249999994</c:v>
                </c:pt>
                <c:pt idx="4">
                  <c:v>30.112015656249991</c:v>
                </c:pt>
                <c:pt idx="5">
                  <c:v>30.864816047656237</c:v>
                </c:pt>
                <c:pt idx="6">
                  <c:v>31.63643644884764</c:v>
                </c:pt>
                <c:pt idx="7">
                  <c:v>32.427347360068829</c:v>
                </c:pt>
                <c:pt idx="8">
                  <c:v>33.238031044070546</c:v>
                </c:pt>
                <c:pt idx="9">
                  <c:v>34.068981820172304</c:v>
                </c:pt>
                <c:pt idx="10">
                  <c:v>34.920706365676608</c:v>
                </c:pt>
                <c:pt idx="11">
                  <c:v>35.793724024818523</c:v>
                </c:pt>
                <c:pt idx="12">
                  <c:v>36.688567125438986</c:v>
                </c:pt>
                <c:pt idx="13">
                  <c:v>37.605781303574958</c:v>
                </c:pt>
                <c:pt idx="14">
                  <c:v>38.545925836164329</c:v>
                </c:pt>
                <c:pt idx="15">
                  <c:v>39.509573982068432</c:v>
                </c:pt>
                <c:pt idx="16">
                  <c:v>40.497313331620141</c:v>
                </c:pt>
                <c:pt idx="17">
                  <c:v>41.509746164910638</c:v>
                </c:pt>
                <c:pt idx="18">
                  <c:v>42.547489819033402</c:v>
                </c:pt>
                <c:pt idx="19">
                  <c:v>43.611177064509235</c:v>
                </c:pt>
              </c:numCache>
            </c:numRef>
          </c:val>
          <c:smooth val="0"/>
          <c:extLst>
            <c:ext xmlns:c16="http://schemas.microsoft.com/office/drawing/2014/chart" uri="{C3380CC4-5D6E-409C-BE32-E72D297353CC}">
              <c16:uniqueId val="{00000001-4261-4FC2-8F5A-FC1E884306A6}"/>
            </c:ext>
          </c:extLst>
        </c:ser>
        <c:dLbls>
          <c:showLegendKey val="0"/>
          <c:showVal val="0"/>
          <c:showCatName val="0"/>
          <c:showSerName val="0"/>
          <c:showPercent val="0"/>
          <c:showBubbleSize val="0"/>
        </c:dLbls>
        <c:marker val="1"/>
        <c:smooth val="0"/>
        <c:axId val="156779632"/>
        <c:axId val="1"/>
      </c:lineChart>
      <c:catAx>
        <c:axId val="156779632"/>
        <c:scaling>
          <c:orientation val="minMax"/>
        </c:scaling>
        <c:delete val="0"/>
        <c:axPos val="b"/>
        <c:numFmt formatCode="General" sourceLinked="1"/>
        <c:majorTickMark val="out"/>
        <c:minorTickMark val="none"/>
        <c:tickLblPos val="nextTo"/>
        <c:spPr>
          <a:ln w="3176">
            <a:solidFill>
              <a:srgbClr val="000000"/>
            </a:solidFill>
            <a:prstDash val="solid"/>
          </a:ln>
        </c:spPr>
        <c:txPr>
          <a:bodyPr rot="0" vert="horz"/>
          <a:lstStyle/>
          <a:p>
            <a:pPr>
              <a:defRPr sz="1647" b="1" i="0" u="none" strike="noStrike" baseline="0">
                <a:solidFill>
                  <a:srgbClr val="000000"/>
                </a:solidFill>
                <a:latin typeface="Calibri"/>
                <a:ea typeface="Calibri"/>
                <a:cs typeface="Calibri"/>
              </a:defRPr>
            </a:pPr>
            <a:endParaRPr lang="fr-FR"/>
          </a:p>
        </c:txPr>
        <c:crossAx val="1"/>
        <c:crosses val="autoZero"/>
        <c:auto val="1"/>
        <c:lblAlgn val="ctr"/>
        <c:lblOffset val="100"/>
        <c:tickMarkSkip val="1"/>
        <c:noMultiLvlLbl val="0"/>
      </c:catAx>
      <c:valAx>
        <c:axId val="1"/>
        <c:scaling>
          <c:orientation val="minMax"/>
          <c:min val="25"/>
        </c:scaling>
        <c:delete val="0"/>
        <c:axPos val="l"/>
        <c:majorGridlines>
          <c:spPr>
            <a:ln w="3176">
              <a:solidFill>
                <a:srgbClr val="000000"/>
              </a:solidFill>
              <a:prstDash val="solid"/>
            </a:ln>
          </c:spPr>
        </c:majorGridlines>
        <c:title>
          <c:tx>
            <c:rich>
              <a:bodyPr/>
              <a:lstStyle/>
              <a:p>
                <a:pPr>
                  <a:defRPr sz="1492" b="1" i="0" u="none" strike="noStrike" baseline="0">
                    <a:solidFill>
                      <a:srgbClr val="000000"/>
                    </a:solidFill>
                    <a:latin typeface="Calibri"/>
                    <a:ea typeface="Calibri"/>
                    <a:cs typeface="Calibri"/>
                  </a:defRPr>
                </a:pPr>
                <a:r>
                  <a:rPr lang="fr-CA" dirty="0"/>
                  <a:t>Taux de salaire (en</a:t>
                </a:r>
                <a:r>
                  <a:rPr lang="fr-CA" baseline="0" dirty="0"/>
                  <a:t> $)</a:t>
                </a:r>
                <a:endParaRPr lang="fr-CA" dirty="0"/>
              </a:p>
            </c:rich>
          </c:tx>
          <c:layout>
            <c:manualLayout>
              <c:xMode val="edge"/>
              <c:yMode val="edge"/>
              <c:x val="1.575935735305814E-2"/>
              <c:y val="3.4574335742278792E-2"/>
            </c:manualLayout>
          </c:layout>
          <c:overlay val="0"/>
          <c:spPr>
            <a:noFill/>
            <a:ln w="25410">
              <a:noFill/>
            </a:ln>
          </c:spPr>
        </c:title>
        <c:numFmt formatCode="General" sourceLinked="1"/>
        <c:majorTickMark val="out"/>
        <c:minorTickMark val="none"/>
        <c:tickLblPos val="nextTo"/>
        <c:spPr>
          <a:ln w="3176">
            <a:solidFill>
              <a:srgbClr val="000000"/>
            </a:solidFill>
            <a:prstDash val="solid"/>
          </a:ln>
        </c:spPr>
        <c:txPr>
          <a:bodyPr rot="0" vert="horz"/>
          <a:lstStyle/>
          <a:p>
            <a:pPr>
              <a:defRPr sz="1647" b="1" i="0" u="none" strike="noStrike" baseline="0">
                <a:solidFill>
                  <a:srgbClr val="000000"/>
                </a:solidFill>
                <a:latin typeface="Calibri"/>
                <a:ea typeface="Calibri"/>
                <a:cs typeface="Calibri"/>
              </a:defRPr>
            </a:pPr>
            <a:endParaRPr lang="fr-FR"/>
          </a:p>
        </c:txPr>
        <c:crossAx val="156779632"/>
        <c:crosses val="autoZero"/>
        <c:crossBetween val="between"/>
        <c:majorUnit val="5"/>
        <c:minorUnit val="2"/>
      </c:valAx>
      <c:dTable>
        <c:showHorzBorder val="1"/>
        <c:showVertBorder val="1"/>
        <c:showOutline val="1"/>
        <c:showKeys val="1"/>
        <c:spPr>
          <a:ln w="3176">
            <a:solidFill>
              <a:srgbClr val="000000"/>
            </a:solidFill>
            <a:prstDash val="solid"/>
          </a:ln>
        </c:spPr>
        <c:txPr>
          <a:bodyPr/>
          <a:lstStyle/>
          <a:p>
            <a:pPr rtl="0">
              <a:defRPr sz="700" b="1" i="0" u="none" strike="noStrike" baseline="0">
                <a:solidFill>
                  <a:srgbClr val="000000"/>
                </a:solidFill>
                <a:latin typeface="Calibri"/>
                <a:ea typeface="Calibri"/>
                <a:cs typeface="Calibri"/>
              </a:defRPr>
            </a:pPr>
            <a:endParaRPr lang="fr-FR"/>
          </a:p>
        </c:txPr>
      </c:dTable>
      <c:spPr>
        <a:solidFill>
          <a:srgbClr val="C0C0C0"/>
        </a:solidFill>
        <a:ln w="3176">
          <a:solidFill>
            <a:srgbClr val="808080"/>
          </a:solidFill>
          <a:prstDash val="solid"/>
        </a:ln>
      </c:spPr>
    </c:plotArea>
    <c:plotVisOnly val="1"/>
    <c:dispBlanksAs val="gap"/>
    <c:showDLblsOverMax val="0"/>
  </c:chart>
  <c:spPr>
    <a:noFill/>
    <a:ln>
      <a:noFill/>
    </a:ln>
  </c:spPr>
  <c:txPr>
    <a:bodyPr/>
    <a:lstStyle/>
    <a:p>
      <a:pPr>
        <a:defRPr sz="1647" b="1" i="0" u="none" strike="noStrike" baseline="0">
          <a:solidFill>
            <a:srgbClr val="000000"/>
          </a:solidFill>
          <a:latin typeface="Calibri"/>
          <a:ea typeface="Calibri"/>
          <a:cs typeface="Calibri"/>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7105937858094997"/>
          <c:y val="2.437006731856493E-2"/>
          <c:w val="0.61405719070915099"/>
          <c:h val="0.81286564772934999"/>
        </c:manualLayout>
      </c:layout>
      <c:lineChart>
        <c:grouping val="standard"/>
        <c:varyColors val="0"/>
        <c:ser>
          <c:idx val="0"/>
          <c:order val="0"/>
          <c:tx>
            <c:strRef>
              <c:f>Sheet1!$A$2</c:f>
              <c:strCache>
                <c:ptCount val="1"/>
                <c:pt idx="0">
                  <c:v>Hausse salaire syndiqués</c:v>
                </c:pt>
              </c:strCache>
            </c:strRef>
          </c:tx>
          <c:spPr>
            <a:ln w="37673">
              <a:solidFill>
                <a:srgbClr val="F79646"/>
              </a:solidFill>
              <a:prstDash val="solid"/>
            </a:ln>
          </c:spPr>
          <c:marker>
            <c:symbol val="none"/>
          </c:marker>
          <c:cat>
            <c:numRef>
              <c:f>Sheet1!$C$1:$X$1</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Sheet1!$C$2:$X$2</c:f>
              <c:numCache>
                <c:formatCode>0.0</c:formatCode>
                <c:ptCount val="22"/>
                <c:pt idx="0">
                  <c:v>2.1358159912376613</c:v>
                </c:pt>
                <c:pt idx="1">
                  <c:v>2.1983914209115292</c:v>
                </c:pt>
                <c:pt idx="2">
                  <c:v>2.6232948583420779</c:v>
                </c:pt>
                <c:pt idx="3">
                  <c:v>2.2494887525562439</c:v>
                </c:pt>
                <c:pt idx="4">
                  <c:v>1.7999999999999972</c:v>
                </c:pt>
                <c:pt idx="5">
                  <c:v>1.9155206286836965</c:v>
                </c:pt>
                <c:pt idx="6">
                  <c:v>2.5542168674698851</c:v>
                </c:pt>
                <c:pt idx="7">
                  <c:v>2.8195488721804409</c:v>
                </c:pt>
                <c:pt idx="8">
                  <c:v>3.5648994515539356</c:v>
                </c:pt>
                <c:pt idx="9">
                  <c:v>3.4863195057369776</c:v>
                </c:pt>
                <c:pt idx="10">
                  <c:v>1.9616204690831596</c:v>
                </c:pt>
                <c:pt idx="11">
                  <c:v>0.33458803847761731</c:v>
                </c:pt>
                <c:pt idx="12">
                  <c:v>2.751146310962902</c:v>
                </c:pt>
                <c:pt idx="13">
                  <c:v>2.1906693711967655</c:v>
                </c:pt>
                <c:pt idx="14">
                  <c:v>2.8582770940849498</c:v>
                </c:pt>
                <c:pt idx="15">
                  <c:v>2.1613276727132331</c:v>
                </c:pt>
                <c:pt idx="16">
                  <c:v>2.6445032111824816</c:v>
                </c:pt>
                <c:pt idx="17">
                  <c:v>2.0242914979756979</c:v>
                </c:pt>
                <c:pt idx="18">
                  <c:v>1.8759018759018746</c:v>
                </c:pt>
                <c:pt idx="19">
                  <c:v>4.7096317280453324</c:v>
                </c:pt>
                <c:pt idx="20">
                  <c:v>3.5170781197159253</c:v>
                </c:pt>
                <c:pt idx="21">
                  <c:v>1.6987912446912761</c:v>
                </c:pt>
              </c:numCache>
            </c:numRef>
          </c:val>
          <c:smooth val="0"/>
          <c:extLst>
            <c:ext xmlns:c16="http://schemas.microsoft.com/office/drawing/2014/chart" uri="{C3380CC4-5D6E-409C-BE32-E72D297353CC}">
              <c16:uniqueId val="{00000000-03C7-4F6E-BB1C-A96F0DE54854}"/>
            </c:ext>
          </c:extLst>
        </c:ser>
        <c:ser>
          <c:idx val="1"/>
          <c:order val="1"/>
          <c:tx>
            <c:strRef>
              <c:f>Sheet1!$A$3</c:f>
              <c:strCache>
                <c:ptCount val="1"/>
                <c:pt idx="0">
                  <c:v>IPC</c:v>
                </c:pt>
              </c:strCache>
            </c:strRef>
          </c:tx>
          <c:marker>
            <c:symbol val="none"/>
          </c:marker>
          <c:cat>
            <c:numRef>
              <c:f>Sheet1!$C$1:$X$1</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Sheet1!$C$3:$X$3</c:f>
              <c:numCache>
                <c:formatCode>0.0</c:formatCode>
                <c:ptCount val="22"/>
                <c:pt idx="0">
                  <c:v>2.5</c:v>
                </c:pt>
                <c:pt idx="1">
                  <c:v>2.2999999999999998</c:v>
                </c:pt>
                <c:pt idx="2">
                  <c:v>2</c:v>
                </c:pt>
                <c:pt idx="3">
                  <c:v>2.5</c:v>
                </c:pt>
                <c:pt idx="4">
                  <c:v>2</c:v>
                </c:pt>
                <c:pt idx="5">
                  <c:v>2.2999999999999998</c:v>
                </c:pt>
                <c:pt idx="6">
                  <c:v>1.7</c:v>
                </c:pt>
                <c:pt idx="7">
                  <c:v>1.6</c:v>
                </c:pt>
                <c:pt idx="8">
                  <c:v>2.1</c:v>
                </c:pt>
                <c:pt idx="9">
                  <c:v>0.6</c:v>
                </c:pt>
                <c:pt idx="10">
                  <c:v>1.2</c:v>
                </c:pt>
                <c:pt idx="11">
                  <c:v>3</c:v>
                </c:pt>
                <c:pt idx="12">
                  <c:v>2.1</c:v>
                </c:pt>
                <c:pt idx="13">
                  <c:v>0.7</c:v>
                </c:pt>
                <c:pt idx="14">
                  <c:v>1.4</c:v>
                </c:pt>
                <c:pt idx="15">
                  <c:v>1.1000000000000001</c:v>
                </c:pt>
                <c:pt idx="16">
                  <c:v>0.7</c:v>
                </c:pt>
                <c:pt idx="17">
                  <c:v>1</c:v>
                </c:pt>
                <c:pt idx="18">
                  <c:v>1.7</c:v>
                </c:pt>
                <c:pt idx="19">
                  <c:v>2.1</c:v>
                </c:pt>
                <c:pt idx="20">
                  <c:v>0.8</c:v>
                </c:pt>
                <c:pt idx="21">
                  <c:v>3.8</c:v>
                </c:pt>
              </c:numCache>
            </c:numRef>
          </c:val>
          <c:smooth val="0"/>
          <c:extLst>
            <c:ext xmlns:c16="http://schemas.microsoft.com/office/drawing/2014/chart" uri="{C3380CC4-5D6E-409C-BE32-E72D297353CC}">
              <c16:uniqueId val="{00000001-03C7-4F6E-BB1C-A96F0DE54854}"/>
            </c:ext>
          </c:extLst>
        </c:ser>
        <c:ser>
          <c:idx val="2"/>
          <c:order val="2"/>
          <c:tx>
            <c:strRef>
              <c:f>Sheet1!$A$4</c:f>
              <c:strCache>
                <c:ptCount val="1"/>
                <c:pt idx="0">
                  <c:v>Hausse salaire non syndiqués</c:v>
                </c:pt>
              </c:strCache>
            </c:strRef>
          </c:tx>
          <c:spPr>
            <a:ln w="25167"/>
          </c:spPr>
          <c:marker>
            <c:symbol val="none"/>
          </c:marker>
          <c:cat>
            <c:numRef>
              <c:f>Sheet1!$C$1:$X$1</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Sheet1!$C$4:$X$4</c:f>
              <c:numCache>
                <c:formatCode>0.0</c:formatCode>
                <c:ptCount val="22"/>
                <c:pt idx="0">
                  <c:v>2.2048364153627218</c:v>
                </c:pt>
                <c:pt idx="1">
                  <c:v>4.1057759220598591</c:v>
                </c:pt>
                <c:pt idx="2">
                  <c:v>1.6042780748662995</c:v>
                </c:pt>
                <c:pt idx="3">
                  <c:v>2.7631578947368416</c:v>
                </c:pt>
                <c:pt idx="4">
                  <c:v>5.1216389244558425</c:v>
                </c:pt>
                <c:pt idx="5">
                  <c:v>2.8014616321558905</c:v>
                </c:pt>
                <c:pt idx="6">
                  <c:v>1.658767772511855</c:v>
                </c:pt>
                <c:pt idx="7">
                  <c:v>2.5058275058275044</c:v>
                </c:pt>
                <c:pt idx="8">
                  <c:v>3.2973280272882426</c:v>
                </c:pt>
                <c:pt idx="9">
                  <c:v>4.1276829939460642</c:v>
                </c:pt>
                <c:pt idx="10">
                  <c:v>1.5856236786469196</c:v>
                </c:pt>
                <c:pt idx="11">
                  <c:v>2.2892819979188412</c:v>
                </c:pt>
                <c:pt idx="12">
                  <c:v>3.3062054933875817</c:v>
                </c:pt>
                <c:pt idx="13">
                  <c:v>1.4278680452978962</c:v>
                </c:pt>
                <c:pt idx="14">
                  <c:v>2.9611650485436862</c:v>
                </c:pt>
                <c:pt idx="15">
                  <c:v>1.8387553041018416</c:v>
                </c:pt>
                <c:pt idx="16">
                  <c:v>3.0555555555555562</c:v>
                </c:pt>
                <c:pt idx="17">
                  <c:v>3.6388140161725007</c:v>
                </c:pt>
                <c:pt idx="18">
                  <c:v>2.0372778500216682</c:v>
                </c:pt>
                <c:pt idx="19">
                  <c:v>4.8003398470688303</c:v>
                </c:pt>
                <c:pt idx="20">
                  <c:v>7.7827320632346906</c:v>
                </c:pt>
                <c:pt idx="21">
                  <c:v>2.5949605114704828</c:v>
                </c:pt>
              </c:numCache>
            </c:numRef>
          </c:val>
          <c:smooth val="0"/>
          <c:extLst>
            <c:ext xmlns:c16="http://schemas.microsoft.com/office/drawing/2014/chart" uri="{C3380CC4-5D6E-409C-BE32-E72D297353CC}">
              <c16:uniqueId val="{00000002-03C7-4F6E-BB1C-A96F0DE54854}"/>
            </c:ext>
          </c:extLst>
        </c:ser>
        <c:dLbls>
          <c:showLegendKey val="0"/>
          <c:showVal val="0"/>
          <c:showCatName val="0"/>
          <c:showSerName val="0"/>
          <c:showPercent val="0"/>
          <c:showBubbleSize val="0"/>
        </c:dLbls>
        <c:smooth val="0"/>
        <c:axId val="161265264"/>
        <c:axId val="1"/>
      </c:lineChart>
      <c:catAx>
        <c:axId val="161265264"/>
        <c:scaling>
          <c:orientation val="minMax"/>
        </c:scaling>
        <c:delete val="0"/>
        <c:axPos val="b"/>
        <c:numFmt formatCode="General" sourceLinked="1"/>
        <c:majorTickMark val="none"/>
        <c:minorTickMark val="none"/>
        <c:tickLblPos val="nextTo"/>
        <c:spPr>
          <a:ln w="3141">
            <a:solidFill>
              <a:srgbClr val="808080"/>
            </a:solidFill>
            <a:prstDash val="solid"/>
          </a:ln>
        </c:spPr>
        <c:txPr>
          <a:bodyPr rot="0" vert="horz"/>
          <a:lstStyle/>
          <a:p>
            <a:pPr>
              <a:defRPr lang="fr-CA" sz="985" baseline="0"/>
            </a:pPr>
            <a:endParaRPr lang="fr-FR"/>
          </a:p>
        </c:txPr>
        <c:crossAx val="1"/>
        <c:crosses val="autoZero"/>
        <c:auto val="1"/>
        <c:lblAlgn val="ctr"/>
        <c:lblOffset val="100"/>
        <c:noMultiLvlLbl val="0"/>
      </c:catAx>
      <c:valAx>
        <c:axId val="1"/>
        <c:scaling>
          <c:orientation val="minMax"/>
        </c:scaling>
        <c:delete val="0"/>
        <c:axPos val="l"/>
        <c:title>
          <c:tx>
            <c:rich>
              <a:bodyPr/>
              <a:lstStyle/>
              <a:p>
                <a:pPr>
                  <a:defRPr sz="969" b="1" i="0" u="none" strike="noStrike" baseline="0">
                    <a:solidFill>
                      <a:srgbClr val="000000"/>
                    </a:solidFill>
                    <a:latin typeface="Calibri"/>
                    <a:ea typeface="Calibri"/>
                    <a:cs typeface="Calibri"/>
                  </a:defRPr>
                </a:pPr>
                <a:r>
                  <a:rPr lang="fr-CA"/>
                  <a:t>Pourcentage (en %) </a:t>
                </a:r>
              </a:p>
            </c:rich>
          </c:tx>
          <c:layout>
            <c:manualLayout>
              <c:xMode val="edge"/>
              <c:yMode val="edge"/>
              <c:x val="0.19588078003276499"/>
              <c:y val="0.25958546725811771"/>
            </c:manualLayout>
          </c:layout>
          <c:overlay val="0"/>
          <c:spPr>
            <a:noFill/>
            <a:ln w="25115">
              <a:noFill/>
            </a:ln>
          </c:spPr>
        </c:title>
        <c:numFmt formatCode="0.0" sourceLinked="1"/>
        <c:majorTickMark val="none"/>
        <c:minorTickMark val="none"/>
        <c:tickLblPos val="nextTo"/>
        <c:spPr>
          <a:ln w="3141">
            <a:solidFill>
              <a:srgbClr val="808080"/>
            </a:solidFill>
            <a:prstDash val="solid"/>
          </a:ln>
        </c:spPr>
        <c:txPr>
          <a:bodyPr rot="0" vert="horz"/>
          <a:lstStyle/>
          <a:p>
            <a:pPr>
              <a:defRPr lang="fr-CA" sz="985" baseline="0"/>
            </a:pPr>
            <a:endParaRPr lang="fr-FR"/>
          </a:p>
        </c:txPr>
        <c:crossAx val="161265264"/>
        <c:crosses val="autoZero"/>
        <c:crossBetween val="midCat"/>
      </c:valAx>
      <c:dTable>
        <c:showHorzBorder val="1"/>
        <c:showVertBorder val="1"/>
        <c:showOutline val="1"/>
        <c:showKeys val="1"/>
        <c:txPr>
          <a:bodyPr/>
          <a:lstStyle/>
          <a:p>
            <a:pPr rtl="0">
              <a:defRPr sz="800"/>
            </a:pPr>
            <a:endParaRPr lang="fr-FR"/>
          </a:p>
        </c:txPr>
      </c:dTable>
      <c:spPr>
        <a:solidFill>
          <a:srgbClr val="FFFFFF"/>
        </a:solidFill>
        <a:ln w="25115">
          <a:noFill/>
        </a:ln>
      </c:spPr>
    </c:plotArea>
    <c:plotVisOnly val="1"/>
    <c:dispBlanksAs val="gap"/>
    <c:showDLblsOverMax val="0"/>
  </c:chart>
  <c:spPr>
    <a:solidFill>
      <a:srgbClr val="FFFFFF"/>
    </a:solidFill>
    <a:ln w="3141">
      <a:solidFill>
        <a:srgbClr val="808080"/>
      </a:solidFill>
      <a:prstDash val="solid"/>
    </a:ln>
  </c:spPr>
  <c:txPr>
    <a:bodyPr/>
    <a:lstStyle/>
    <a:p>
      <a:pPr>
        <a:defRPr sz="1773"/>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7141023073695"/>
          <c:y val="5.2680022830589764E-2"/>
          <c:w val="0.81824078714240556"/>
          <c:h val="0.69705912240280543"/>
        </c:manualLayout>
      </c:layout>
      <c:lineChart>
        <c:grouping val="standard"/>
        <c:varyColors val="0"/>
        <c:ser>
          <c:idx val="1"/>
          <c:order val="0"/>
          <c:tx>
            <c:strRef>
              <c:f>Sheet1!$A$2</c:f>
              <c:strCache>
                <c:ptCount val="1"/>
                <c:pt idx="0">
                  <c:v>Secteur privé</c:v>
                </c:pt>
              </c:strCache>
            </c:strRef>
          </c:tx>
          <c:spPr>
            <a:ln w="25410">
              <a:solidFill>
                <a:srgbClr val="F20884"/>
              </a:solidFill>
              <a:prstDash val="solid"/>
            </a:ln>
          </c:spPr>
          <c:marker>
            <c:symbol val="square"/>
            <c:size val="7"/>
            <c:spPr>
              <a:solidFill>
                <a:srgbClr val="FF00FF"/>
              </a:solidFill>
              <a:ln w="9525">
                <a:noFill/>
              </a:ln>
            </c:spPr>
          </c:marker>
          <c:cat>
            <c:strRef>
              <c:f>Sheet1!$B$1:$AJ$1</c:f>
              <c:strCach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strCache>
            </c:strRef>
          </c:cat>
          <c:val>
            <c:numRef>
              <c:f>Sheet1!$B$2:$AJ$2</c:f>
              <c:numCache>
                <c:formatCode>0.0</c:formatCode>
                <c:ptCount val="35"/>
                <c:pt idx="0">
                  <c:v>4.0999999999999996</c:v>
                </c:pt>
                <c:pt idx="1">
                  <c:v>4</c:v>
                </c:pt>
                <c:pt idx="2">
                  <c:v>4.7</c:v>
                </c:pt>
                <c:pt idx="3">
                  <c:v>4.3</c:v>
                </c:pt>
                <c:pt idx="4">
                  <c:v>4.9000000000000004</c:v>
                </c:pt>
                <c:pt idx="5">
                  <c:v>4.9000000000000004</c:v>
                </c:pt>
                <c:pt idx="6">
                  <c:v>3.9</c:v>
                </c:pt>
                <c:pt idx="7">
                  <c:v>1.4</c:v>
                </c:pt>
                <c:pt idx="8">
                  <c:v>1.3</c:v>
                </c:pt>
                <c:pt idx="9">
                  <c:v>1.5</c:v>
                </c:pt>
                <c:pt idx="10">
                  <c:v>1.6</c:v>
                </c:pt>
                <c:pt idx="11">
                  <c:v>2.1</c:v>
                </c:pt>
                <c:pt idx="12">
                  <c:v>1.4</c:v>
                </c:pt>
                <c:pt idx="13">
                  <c:v>2.1</c:v>
                </c:pt>
                <c:pt idx="14">
                  <c:v>2.2000000000000002</c:v>
                </c:pt>
                <c:pt idx="15">
                  <c:v>3.1</c:v>
                </c:pt>
                <c:pt idx="16">
                  <c:v>2.6</c:v>
                </c:pt>
                <c:pt idx="17">
                  <c:v>2.5</c:v>
                </c:pt>
                <c:pt idx="18">
                  <c:v>1.9</c:v>
                </c:pt>
                <c:pt idx="19">
                  <c:v>2.4</c:v>
                </c:pt>
                <c:pt idx="20">
                  <c:v>2.7</c:v>
                </c:pt>
                <c:pt idx="21">
                  <c:v>2.5</c:v>
                </c:pt>
                <c:pt idx="22">
                  <c:v>2.6</c:v>
                </c:pt>
                <c:pt idx="23">
                  <c:v>2.5</c:v>
                </c:pt>
                <c:pt idx="24">
                  <c:v>2.4</c:v>
                </c:pt>
                <c:pt idx="25">
                  <c:v>2.4</c:v>
                </c:pt>
                <c:pt idx="26">
                  <c:v>2.2999999999999998</c:v>
                </c:pt>
                <c:pt idx="27">
                  <c:v>2.1</c:v>
                </c:pt>
                <c:pt idx="28">
                  <c:v>2.2000000000000002</c:v>
                </c:pt>
                <c:pt idx="29">
                  <c:v>2.1</c:v>
                </c:pt>
                <c:pt idx="30">
                  <c:v>2.2000000000000002</c:v>
                </c:pt>
                <c:pt idx="31">
                  <c:v>2</c:v>
                </c:pt>
                <c:pt idx="32">
                  <c:v>2.2999999999999998</c:v>
                </c:pt>
                <c:pt idx="33">
                  <c:v>2.2999999999999998</c:v>
                </c:pt>
                <c:pt idx="34">
                  <c:v>2.2000000000000002</c:v>
                </c:pt>
              </c:numCache>
            </c:numRef>
          </c:val>
          <c:smooth val="0"/>
          <c:extLst>
            <c:ext xmlns:c16="http://schemas.microsoft.com/office/drawing/2014/chart" uri="{C3380CC4-5D6E-409C-BE32-E72D297353CC}">
              <c16:uniqueId val="{00000000-4261-4FC2-8F5A-FC1E884306A6}"/>
            </c:ext>
          </c:extLst>
        </c:ser>
        <c:ser>
          <c:idx val="3"/>
          <c:order val="1"/>
          <c:tx>
            <c:strRef>
              <c:f>Sheet1!$A$3</c:f>
              <c:strCache>
                <c:ptCount val="1"/>
                <c:pt idx="0">
                  <c:v>Ensemble du Québec</c:v>
                </c:pt>
              </c:strCache>
            </c:strRef>
          </c:tx>
          <c:spPr>
            <a:ln w="25410">
              <a:solidFill>
                <a:srgbClr val="00CCFF"/>
              </a:solidFill>
              <a:prstDash val="solid"/>
            </a:ln>
          </c:spPr>
          <c:marker>
            <c:symbol val="x"/>
            <c:size val="7"/>
            <c:spPr>
              <a:noFill/>
              <a:ln>
                <a:solidFill>
                  <a:srgbClr val="00FFFF"/>
                </a:solidFill>
                <a:prstDash val="solid"/>
              </a:ln>
            </c:spPr>
          </c:marker>
          <c:cat>
            <c:strRef>
              <c:f>Sheet1!$B$1:$AJ$1</c:f>
              <c:strCach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strCache>
            </c:strRef>
          </c:cat>
          <c:val>
            <c:numRef>
              <c:f>Sheet1!$B$3:$AJ$3</c:f>
              <c:numCache>
                <c:formatCode>General</c:formatCode>
                <c:ptCount val="35"/>
                <c:pt idx="0">
                  <c:v>3.7</c:v>
                </c:pt>
                <c:pt idx="1">
                  <c:v>3.9</c:v>
                </c:pt>
                <c:pt idx="2">
                  <c:v>4.5999999999999996</c:v>
                </c:pt>
                <c:pt idx="3">
                  <c:v>4.2</c:v>
                </c:pt>
                <c:pt idx="4">
                  <c:v>5.9</c:v>
                </c:pt>
                <c:pt idx="5">
                  <c:v>5.9</c:v>
                </c:pt>
                <c:pt idx="6">
                  <c:v>3</c:v>
                </c:pt>
                <c:pt idx="7">
                  <c:v>1.1000000000000001</c:v>
                </c:pt>
                <c:pt idx="8">
                  <c:v>0.4</c:v>
                </c:pt>
                <c:pt idx="9">
                  <c:v>0.6</c:v>
                </c:pt>
                <c:pt idx="10">
                  <c:v>0.7</c:v>
                </c:pt>
                <c:pt idx="11">
                  <c:v>1.4</c:v>
                </c:pt>
                <c:pt idx="12">
                  <c:v>1.2</c:v>
                </c:pt>
                <c:pt idx="13">
                  <c:v>2.1</c:v>
                </c:pt>
                <c:pt idx="14">
                  <c:v>2.6</c:v>
                </c:pt>
                <c:pt idx="15">
                  <c:v>2.9</c:v>
                </c:pt>
                <c:pt idx="16">
                  <c:v>2.6</c:v>
                </c:pt>
                <c:pt idx="17">
                  <c:v>2.2000000000000002</c:v>
                </c:pt>
                <c:pt idx="18">
                  <c:v>0.9</c:v>
                </c:pt>
                <c:pt idx="19">
                  <c:v>1.1000000000000001</c:v>
                </c:pt>
                <c:pt idx="20">
                  <c:v>2.2999999999999998</c:v>
                </c:pt>
                <c:pt idx="21">
                  <c:v>2.2000000000000002</c:v>
                </c:pt>
                <c:pt idx="22">
                  <c:v>2.2000000000000002</c:v>
                </c:pt>
                <c:pt idx="23">
                  <c:v>2.2000000000000002</c:v>
                </c:pt>
                <c:pt idx="24">
                  <c:v>1.4</c:v>
                </c:pt>
                <c:pt idx="25">
                  <c:v>1.6</c:v>
                </c:pt>
                <c:pt idx="26">
                  <c:v>1.9</c:v>
                </c:pt>
                <c:pt idx="27">
                  <c:v>1.9</c:v>
                </c:pt>
                <c:pt idx="28">
                  <c:v>2</c:v>
                </c:pt>
                <c:pt idx="29">
                  <c:v>2.1</c:v>
                </c:pt>
                <c:pt idx="30">
                  <c:v>1.9</c:v>
                </c:pt>
                <c:pt idx="31">
                  <c:v>1.9</c:v>
                </c:pt>
                <c:pt idx="32">
                  <c:v>2.2000000000000002</c:v>
                </c:pt>
                <c:pt idx="33">
                  <c:v>2.6</c:v>
                </c:pt>
                <c:pt idx="34">
                  <c:v>2.1</c:v>
                </c:pt>
              </c:numCache>
            </c:numRef>
          </c:val>
          <c:smooth val="0"/>
          <c:extLst>
            <c:ext xmlns:c16="http://schemas.microsoft.com/office/drawing/2014/chart" uri="{C3380CC4-5D6E-409C-BE32-E72D297353CC}">
              <c16:uniqueId val="{00000001-4261-4FC2-8F5A-FC1E884306A6}"/>
            </c:ext>
          </c:extLst>
        </c:ser>
        <c:dLbls>
          <c:showLegendKey val="0"/>
          <c:showVal val="0"/>
          <c:showCatName val="0"/>
          <c:showSerName val="0"/>
          <c:showPercent val="0"/>
          <c:showBubbleSize val="0"/>
        </c:dLbls>
        <c:marker val="1"/>
        <c:smooth val="0"/>
        <c:axId val="156779632"/>
        <c:axId val="1"/>
      </c:lineChart>
      <c:catAx>
        <c:axId val="156779632"/>
        <c:scaling>
          <c:orientation val="minMax"/>
        </c:scaling>
        <c:delete val="0"/>
        <c:axPos val="b"/>
        <c:numFmt formatCode="General" sourceLinked="1"/>
        <c:majorTickMark val="out"/>
        <c:minorTickMark val="none"/>
        <c:tickLblPos val="nextTo"/>
        <c:spPr>
          <a:ln w="3176">
            <a:solidFill>
              <a:srgbClr val="000000"/>
            </a:solidFill>
            <a:prstDash val="solid"/>
          </a:ln>
        </c:spPr>
        <c:txPr>
          <a:bodyPr rot="0" vert="horz"/>
          <a:lstStyle/>
          <a:p>
            <a:pPr>
              <a:defRPr sz="800" b="1" i="0" u="none" strike="noStrike" baseline="0">
                <a:solidFill>
                  <a:srgbClr val="000000"/>
                </a:solidFill>
                <a:latin typeface="Calibri"/>
                <a:ea typeface="Calibri"/>
                <a:cs typeface="Calibri"/>
              </a:defRPr>
            </a:pPr>
            <a:endParaRPr lang="fr-FR"/>
          </a:p>
        </c:txPr>
        <c:crossAx val="1"/>
        <c:crosses val="autoZero"/>
        <c:auto val="1"/>
        <c:lblAlgn val="ctr"/>
        <c:lblOffset val="100"/>
        <c:noMultiLvlLbl val="0"/>
      </c:catAx>
      <c:valAx>
        <c:axId val="1"/>
        <c:scaling>
          <c:orientation val="minMax"/>
          <c:max val="7"/>
          <c:min val="0"/>
        </c:scaling>
        <c:delete val="0"/>
        <c:axPos val="l"/>
        <c:title>
          <c:tx>
            <c:rich>
              <a:bodyPr/>
              <a:lstStyle/>
              <a:p>
                <a:pPr>
                  <a:defRPr/>
                </a:pPr>
                <a:r>
                  <a:rPr lang="fr-CA" dirty="0"/>
                  <a:t>Taux d’augmentation (en %)</a:t>
                </a:r>
              </a:p>
            </c:rich>
          </c:tx>
          <c:overlay val="0"/>
        </c:title>
        <c:numFmt formatCode="0.0" sourceLinked="1"/>
        <c:majorTickMark val="out"/>
        <c:minorTickMark val="none"/>
        <c:tickLblPos val="nextTo"/>
        <c:spPr>
          <a:ln w="3176">
            <a:solidFill>
              <a:srgbClr val="000000"/>
            </a:solidFill>
            <a:prstDash val="solid"/>
          </a:ln>
        </c:spPr>
        <c:txPr>
          <a:bodyPr rot="0" vert="horz"/>
          <a:lstStyle/>
          <a:p>
            <a:pPr>
              <a:defRPr sz="1647" b="1" i="0" u="none" strike="noStrike" baseline="0">
                <a:solidFill>
                  <a:srgbClr val="000000"/>
                </a:solidFill>
                <a:latin typeface="Calibri"/>
                <a:ea typeface="Calibri"/>
                <a:cs typeface="Calibri"/>
              </a:defRPr>
            </a:pPr>
            <a:endParaRPr lang="fr-FR"/>
          </a:p>
        </c:txPr>
        <c:crossAx val="156779632"/>
        <c:crosses val="autoZero"/>
        <c:crossBetween val="between"/>
        <c:majorUnit val="1"/>
      </c:valAx>
      <c:spPr>
        <a:solidFill>
          <a:srgbClr val="C0C0C0"/>
        </a:solidFill>
        <a:ln w="3176">
          <a:solidFill>
            <a:srgbClr val="808080"/>
          </a:solidFill>
          <a:prstDash val="solid"/>
        </a:ln>
      </c:spPr>
    </c:plotArea>
    <c:legend>
      <c:legendPos val="r"/>
      <c:layout>
        <c:manualLayout>
          <c:xMode val="edge"/>
          <c:yMode val="edge"/>
          <c:x val="0.69034590210427127"/>
          <c:y val="0.12460924338489231"/>
          <c:w val="0.28060740871004236"/>
          <c:h val="0.16587472218076502"/>
        </c:manualLayout>
      </c:layout>
      <c:overlay val="0"/>
    </c:legend>
    <c:plotVisOnly val="1"/>
    <c:dispBlanksAs val="gap"/>
    <c:showDLblsOverMax val="0"/>
  </c:chart>
  <c:spPr>
    <a:noFill/>
    <a:ln>
      <a:noFill/>
    </a:ln>
  </c:spPr>
  <c:txPr>
    <a:bodyPr/>
    <a:lstStyle/>
    <a:p>
      <a:pPr>
        <a:defRPr sz="1647" b="1" i="0" u="none" strike="noStrike" baseline="0">
          <a:solidFill>
            <a:srgbClr val="000000"/>
          </a:solidFill>
          <a:latin typeface="Calibri"/>
          <a:ea typeface="Calibri"/>
          <a:cs typeface="Calibri"/>
        </a:defRPr>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26823510146155E-2"/>
          <c:y val="0.16831314072693382"/>
          <c:w val="0.83658892725064482"/>
          <c:h val="0.69374555114441072"/>
        </c:manualLayout>
      </c:layout>
      <c:barChart>
        <c:barDir val="col"/>
        <c:grouping val="clustered"/>
        <c:varyColors val="0"/>
        <c:ser>
          <c:idx val="0"/>
          <c:order val="0"/>
          <c:tx>
            <c:strRef>
              <c:f>'Graphique durée cc Can-Qc'!$B$90</c:f>
              <c:strCache>
                <c:ptCount val="1"/>
                <c:pt idx="0">
                  <c:v>Canada</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 durée cc Can-Qc'!$A$91:$A$100</c:f>
              <c:strCache>
                <c:ptCount val="10"/>
                <c:pt idx="0">
                  <c:v>1980-1984</c:v>
                </c:pt>
                <c:pt idx="1">
                  <c:v>1985-1989</c:v>
                </c:pt>
                <c:pt idx="2">
                  <c:v>1990-1994</c:v>
                </c:pt>
                <c:pt idx="3">
                  <c:v>1995-1999</c:v>
                </c:pt>
                <c:pt idx="4">
                  <c:v>2000-2004</c:v>
                </c:pt>
                <c:pt idx="5">
                  <c:v>2005-2009</c:v>
                </c:pt>
                <c:pt idx="6">
                  <c:v>2010-2014</c:v>
                </c:pt>
                <c:pt idx="7">
                  <c:v>2015-2019</c:v>
                </c:pt>
                <c:pt idx="8">
                  <c:v>2020</c:v>
                </c:pt>
                <c:pt idx="9">
                  <c:v>2021</c:v>
                </c:pt>
              </c:strCache>
            </c:strRef>
          </c:cat>
          <c:val>
            <c:numRef>
              <c:f>'Graphique durée cc Can-Qc'!$B$91:$B$100</c:f>
              <c:numCache>
                <c:formatCode>0.0</c:formatCode>
                <c:ptCount val="10"/>
                <c:pt idx="0">
                  <c:v>26.240000000000002</c:v>
                </c:pt>
                <c:pt idx="1">
                  <c:v>28.68</c:v>
                </c:pt>
                <c:pt idx="2">
                  <c:v>30.160000000000004</c:v>
                </c:pt>
                <c:pt idx="3">
                  <c:v>36.099999999999994</c:v>
                </c:pt>
                <c:pt idx="4">
                  <c:v>39.08</c:v>
                </c:pt>
                <c:pt idx="5">
                  <c:v>41.96</c:v>
                </c:pt>
                <c:pt idx="6">
                  <c:v>42.8</c:v>
                </c:pt>
                <c:pt idx="7">
                  <c:v>44.18</c:v>
                </c:pt>
                <c:pt idx="8" formatCode="General">
                  <c:v>45.4</c:v>
                </c:pt>
                <c:pt idx="9" formatCode="General">
                  <c:v>49.6</c:v>
                </c:pt>
              </c:numCache>
            </c:numRef>
          </c:val>
          <c:extLst>
            <c:ext xmlns:c16="http://schemas.microsoft.com/office/drawing/2014/chart" uri="{C3380CC4-5D6E-409C-BE32-E72D297353CC}">
              <c16:uniqueId val="{00000000-603B-48D2-AA7F-3E62155B9B4B}"/>
            </c:ext>
          </c:extLst>
        </c:ser>
        <c:ser>
          <c:idx val="1"/>
          <c:order val="1"/>
          <c:tx>
            <c:strRef>
              <c:f>'Graphique durée cc Can-Qc'!$C$90</c:f>
              <c:strCache>
                <c:ptCount val="1"/>
                <c:pt idx="0">
                  <c:v>Québec</c:v>
                </c:pt>
              </c:strCache>
            </c:strRef>
          </c:tx>
          <c:spPr>
            <a:solidFill>
              <a:schemeClr val="tx2"/>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 durée cc Can-Qc'!$A$91:$A$100</c:f>
              <c:strCache>
                <c:ptCount val="10"/>
                <c:pt idx="0">
                  <c:v>1980-1984</c:v>
                </c:pt>
                <c:pt idx="1">
                  <c:v>1985-1989</c:v>
                </c:pt>
                <c:pt idx="2">
                  <c:v>1990-1994</c:v>
                </c:pt>
                <c:pt idx="3">
                  <c:v>1995-1999</c:v>
                </c:pt>
                <c:pt idx="4">
                  <c:v>2000-2004</c:v>
                </c:pt>
                <c:pt idx="5">
                  <c:v>2005-2009</c:v>
                </c:pt>
                <c:pt idx="6">
                  <c:v>2010-2014</c:v>
                </c:pt>
                <c:pt idx="7">
                  <c:v>2015-2019</c:v>
                </c:pt>
                <c:pt idx="8">
                  <c:v>2020</c:v>
                </c:pt>
                <c:pt idx="9">
                  <c:v>2021</c:v>
                </c:pt>
              </c:strCache>
            </c:strRef>
          </c:cat>
          <c:val>
            <c:numRef>
              <c:f>'Graphique durée cc Can-Qc'!$C$91:$C$100</c:f>
              <c:numCache>
                <c:formatCode>0.0</c:formatCode>
                <c:ptCount val="10"/>
                <c:pt idx="0">
                  <c:v>27</c:v>
                </c:pt>
                <c:pt idx="1">
                  <c:v>27.02</c:v>
                </c:pt>
                <c:pt idx="2">
                  <c:v>30.880000000000003</c:v>
                </c:pt>
                <c:pt idx="3">
                  <c:v>36.9</c:v>
                </c:pt>
                <c:pt idx="4">
                  <c:v>41.059999999999995</c:v>
                </c:pt>
                <c:pt idx="5">
                  <c:v>45.02</c:v>
                </c:pt>
                <c:pt idx="6">
                  <c:v>43.159999999999989</c:v>
                </c:pt>
                <c:pt idx="7">
                  <c:v>50.04</c:v>
                </c:pt>
                <c:pt idx="8" formatCode="General">
                  <c:v>27.8</c:v>
                </c:pt>
                <c:pt idx="9" formatCode="General">
                  <c:v>48.5</c:v>
                </c:pt>
              </c:numCache>
            </c:numRef>
          </c:val>
          <c:extLst>
            <c:ext xmlns:c16="http://schemas.microsoft.com/office/drawing/2014/chart" uri="{C3380CC4-5D6E-409C-BE32-E72D297353CC}">
              <c16:uniqueId val="{00000001-603B-48D2-AA7F-3E62155B9B4B}"/>
            </c:ext>
          </c:extLst>
        </c:ser>
        <c:dLbls>
          <c:showLegendKey val="0"/>
          <c:showVal val="0"/>
          <c:showCatName val="0"/>
          <c:showSerName val="0"/>
          <c:showPercent val="0"/>
          <c:showBubbleSize val="0"/>
        </c:dLbls>
        <c:gapWidth val="219"/>
        <c:overlap val="-27"/>
        <c:axId val="76224000"/>
        <c:axId val="76225920"/>
      </c:barChart>
      <c:catAx>
        <c:axId val="76224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Périodes de signature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6225920"/>
        <c:crosses val="autoZero"/>
        <c:auto val="1"/>
        <c:lblAlgn val="ctr"/>
        <c:lblOffset val="100"/>
        <c:noMultiLvlLbl val="0"/>
      </c:catAx>
      <c:valAx>
        <c:axId val="76225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Durée moyenne des conventions (en mois)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6224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Colonne2</c:v>
                </c:pt>
              </c:strCache>
            </c:strRef>
          </c:tx>
          <c:spPr>
            <a:ln w="28537" cap="rnd">
              <a:solidFill>
                <a:schemeClr val="accent1"/>
              </a:solidFill>
              <a:round/>
            </a:ln>
            <a:effectLst/>
          </c:spPr>
          <c:marker>
            <c:symbol val="none"/>
          </c:marker>
          <c:cat>
            <c:strRef>
              <c:f>Feuil1!$A$2:$A$48</c:f>
              <c:strCache>
                <c:ptCount val="46"/>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strCache>
            </c:strRef>
          </c:cat>
          <c:val>
            <c:numRef>
              <c:f>Feuil1!$B$2:$B$48</c:f>
              <c:numCache>
                <c:formatCode>General</c:formatCode>
                <c:ptCount val="47"/>
                <c:pt idx="0">
                  <c:v>8.6999999999999993</c:v>
                </c:pt>
                <c:pt idx="1">
                  <c:v>10.4</c:v>
                </c:pt>
                <c:pt idx="2">
                  <c:v>11</c:v>
                </c:pt>
                <c:pt idx="3">
                  <c:v>9.6999999999999993</c:v>
                </c:pt>
                <c:pt idx="4">
                  <c:v>10</c:v>
                </c:pt>
                <c:pt idx="5">
                  <c:v>10.5</c:v>
                </c:pt>
                <c:pt idx="6">
                  <c:v>14</c:v>
                </c:pt>
                <c:pt idx="7">
                  <c:v>14.2</c:v>
                </c:pt>
                <c:pt idx="8">
                  <c:v>13.1</c:v>
                </c:pt>
                <c:pt idx="9">
                  <c:v>12.2</c:v>
                </c:pt>
                <c:pt idx="10">
                  <c:v>11</c:v>
                </c:pt>
                <c:pt idx="11">
                  <c:v>10.199999999999999</c:v>
                </c:pt>
                <c:pt idx="12">
                  <c:v>9.5</c:v>
                </c:pt>
                <c:pt idx="13">
                  <c:v>9.6</c:v>
                </c:pt>
                <c:pt idx="14">
                  <c:v>10.4</c:v>
                </c:pt>
                <c:pt idx="15">
                  <c:v>12.1</c:v>
                </c:pt>
                <c:pt idx="16">
                  <c:v>12.7</c:v>
                </c:pt>
                <c:pt idx="17">
                  <c:v>13.2</c:v>
                </c:pt>
                <c:pt idx="18">
                  <c:v>12.3</c:v>
                </c:pt>
                <c:pt idx="19">
                  <c:v>11.5</c:v>
                </c:pt>
                <c:pt idx="20">
                  <c:v>11.8</c:v>
                </c:pt>
                <c:pt idx="21">
                  <c:v>11.4</c:v>
                </c:pt>
                <c:pt idx="22">
                  <c:v>10.3</c:v>
                </c:pt>
                <c:pt idx="23">
                  <c:v>9.3000000000000007</c:v>
                </c:pt>
                <c:pt idx="24">
                  <c:v>8.5</c:v>
                </c:pt>
                <c:pt idx="25">
                  <c:v>8.8000000000000007</c:v>
                </c:pt>
                <c:pt idx="26">
                  <c:v>8.6999999999999993</c:v>
                </c:pt>
                <c:pt idx="27">
                  <c:v>9.1</c:v>
                </c:pt>
                <c:pt idx="28">
                  <c:v>8.5</c:v>
                </c:pt>
                <c:pt idx="29">
                  <c:v>8.1999999999999993</c:v>
                </c:pt>
                <c:pt idx="30">
                  <c:v>8.1</c:v>
                </c:pt>
                <c:pt idx="31">
                  <c:v>7.3</c:v>
                </c:pt>
                <c:pt idx="32">
                  <c:v>7.3</c:v>
                </c:pt>
                <c:pt idx="33">
                  <c:v>8.6</c:v>
                </c:pt>
                <c:pt idx="34">
                  <c:v>8.1</c:v>
                </c:pt>
                <c:pt idx="35">
                  <c:v>7.9</c:v>
                </c:pt>
                <c:pt idx="36">
                  <c:v>7.8</c:v>
                </c:pt>
                <c:pt idx="37">
                  <c:v>7.7</c:v>
                </c:pt>
                <c:pt idx="38">
                  <c:v>7.8</c:v>
                </c:pt>
                <c:pt idx="39">
                  <c:v>7.6</c:v>
                </c:pt>
                <c:pt idx="40">
                  <c:v>7.2</c:v>
                </c:pt>
                <c:pt idx="41">
                  <c:v>6.1</c:v>
                </c:pt>
                <c:pt idx="42">
                  <c:v>5.5</c:v>
                </c:pt>
                <c:pt idx="43">
                  <c:v>5.0999999999999996</c:v>
                </c:pt>
                <c:pt idx="44">
                  <c:v>8.9</c:v>
                </c:pt>
                <c:pt idx="45">
                  <c:v>6.1</c:v>
                </c:pt>
              </c:numCache>
            </c:numRef>
          </c:val>
          <c:smooth val="0"/>
          <c:extLst>
            <c:ext xmlns:c16="http://schemas.microsoft.com/office/drawing/2014/chart" uri="{C3380CC4-5D6E-409C-BE32-E72D297353CC}">
              <c16:uniqueId val="{00000000-71C1-4703-BC64-8C2955D0566A}"/>
            </c:ext>
          </c:extLst>
        </c:ser>
        <c:dLbls>
          <c:showLegendKey val="0"/>
          <c:showVal val="0"/>
          <c:showCatName val="0"/>
          <c:showSerName val="0"/>
          <c:showPercent val="0"/>
          <c:showBubbleSize val="0"/>
        </c:dLbls>
        <c:smooth val="0"/>
        <c:axId val="159078384"/>
        <c:axId val="1"/>
      </c:lineChart>
      <c:catAx>
        <c:axId val="159078384"/>
        <c:scaling>
          <c:orientation val="minMax"/>
        </c:scaling>
        <c:delete val="0"/>
        <c:axPos val="b"/>
        <c:numFmt formatCode="General" sourceLinked="1"/>
        <c:majorTickMark val="none"/>
        <c:minorTickMark val="none"/>
        <c:tickLblPos val="nextTo"/>
        <c:spPr>
          <a:noFill/>
          <a:ln w="9512"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12" cap="flat" cmpd="sng" algn="ctr">
              <a:solidFill>
                <a:schemeClr val="tx1">
                  <a:lumMod val="15000"/>
                  <a:lumOff val="85000"/>
                </a:schemeClr>
              </a:solidFill>
              <a:round/>
            </a:ln>
            <a:effectLst/>
          </c:spPr>
        </c:majorGridlines>
        <c:title>
          <c:tx>
            <c:rich>
              <a:bodyPr/>
              <a:lstStyle/>
              <a:p>
                <a:pPr>
                  <a:defRPr sz="1328" b="0" i="0" u="none" strike="noStrike" baseline="0">
                    <a:solidFill>
                      <a:srgbClr val="333333"/>
                    </a:solidFill>
                    <a:latin typeface="Calibri"/>
                    <a:ea typeface="Calibri"/>
                    <a:cs typeface="Calibri"/>
                  </a:defRPr>
                </a:pPr>
                <a:r>
                  <a:rPr lang="fr-CA"/>
                  <a:t>Taux de chômage (en %) </a:t>
                </a:r>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fr-FR"/>
          </a:p>
        </c:txPr>
        <c:crossAx val="159078384"/>
        <c:crosses val="autoZero"/>
        <c:crossBetween val="between"/>
      </c:valAx>
      <c:spPr>
        <a:noFill/>
        <a:ln w="25366">
          <a:noFill/>
        </a:ln>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0702541315427801"/>
          <c:y val="5.6478594047130411E-2"/>
          <c:w val="0.56370251790205095"/>
          <c:h val="0.76589241733754421"/>
        </c:manualLayout>
      </c:layout>
      <c:lineChart>
        <c:grouping val="standard"/>
        <c:varyColors val="0"/>
        <c:ser>
          <c:idx val="0"/>
          <c:order val="0"/>
          <c:tx>
            <c:strRef>
              <c:f>Feuil1!$B$1</c:f>
              <c:strCache>
                <c:ptCount val="1"/>
                <c:pt idx="0">
                  <c:v>Fabrication</c:v>
                </c:pt>
              </c:strCache>
            </c:strRef>
          </c:tx>
          <c:spPr>
            <a:ln w="35734">
              <a:solidFill>
                <a:srgbClr val="666699"/>
              </a:solidFill>
              <a:prstDash val="solid"/>
            </a:ln>
          </c:spPr>
          <c:marker>
            <c:symbol val="none"/>
          </c:marker>
          <c:cat>
            <c:numRef>
              <c:f>Feuil1!$A$2:$A$26</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Feuil1!$B$2:$B$26</c:f>
              <c:numCache>
                <c:formatCode>0.0</c:formatCode>
                <c:ptCount val="25"/>
                <c:pt idx="0">
                  <c:v>41.2</c:v>
                </c:pt>
                <c:pt idx="1">
                  <c:v>39.6</c:v>
                </c:pt>
                <c:pt idx="2">
                  <c:v>40</c:v>
                </c:pt>
                <c:pt idx="3">
                  <c:v>41.7</c:v>
                </c:pt>
                <c:pt idx="4">
                  <c:v>40.299999999999997</c:v>
                </c:pt>
                <c:pt idx="5">
                  <c:v>41</c:v>
                </c:pt>
                <c:pt idx="6">
                  <c:v>42.4</c:v>
                </c:pt>
                <c:pt idx="7">
                  <c:v>40.299999999999997</c:v>
                </c:pt>
                <c:pt idx="8">
                  <c:v>40.799999999999997</c:v>
                </c:pt>
                <c:pt idx="9">
                  <c:v>39.1</c:v>
                </c:pt>
                <c:pt idx="10">
                  <c:v>39.6</c:v>
                </c:pt>
                <c:pt idx="11">
                  <c:v>38.799999999999997</c:v>
                </c:pt>
                <c:pt idx="12">
                  <c:v>37.200000000000003</c:v>
                </c:pt>
                <c:pt idx="13">
                  <c:v>37</c:v>
                </c:pt>
                <c:pt idx="14">
                  <c:v>36.6</c:v>
                </c:pt>
                <c:pt idx="15">
                  <c:v>36.200000000000003</c:v>
                </c:pt>
                <c:pt idx="16">
                  <c:v>37.1</c:v>
                </c:pt>
                <c:pt idx="17">
                  <c:v>35.799999999999997</c:v>
                </c:pt>
                <c:pt idx="18">
                  <c:v>35.6</c:v>
                </c:pt>
                <c:pt idx="19">
                  <c:v>33.9</c:v>
                </c:pt>
                <c:pt idx="20">
                  <c:v>35.299999999999997</c:v>
                </c:pt>
                <c:pt idx="21">
                  <c:v>35.5</c:v>
                </c:pt>
                <c:pt idx="22">
                  <c:v>35.1</c:v>
                </c:pt>
                <c:pt idx="23">
                  <c:v>32.200000000000003</c:v>
                </c:pt>
                <c:pt idx="24">
                  <c:v>33.299999999999997</c:v>
                </c:pt>
              </c:numCache>
            </c:numRef>
          </c:val>
          <c:smooth val="0"/>
          <c:extLst>
            <c:ext xmlns:c16="http://schemas.microsoft.com/office/drawing/2014/chart" uri="{C3380CC4-5D6E-409C-BE32-E72D297353CC}">
              <c16:uniqueId val="{00000000-BF8B-4DA1-9830-8342A17F91AB}"/>
            </c:ext>
          </c:extLst>
        </c:ser>
        <c:ser>
          <c:idx val="1"/>
          <c:order val="1"/>
          <c:tx>
            <c:strRef>
              <c:f>Feuil1!$C$1</c:f>
              <c:strCache>
                <c:ptCount val="1"/>
                <c:pt idx="0">
                  <c:v>Construction</c:v>
                </c:pt>
              </c:strCache>
            </c:strRef>
          </c:tx>
          <c:spPr>
            <a:ln w="35734">
              <a:solidFill>
                <a:srgbClr val="DD2D32"/>
              </a:solidFill>
              <a:prstDash val="solid"/>
            </a:ln>
          </c:spPr>
          <c:marker>
            <c:symbol val="none"/>
          </c:marker>
          <c:cat>
            <c:numRef>
              <c:f>Feuil1!$A$2:$A$26</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Feuil1!$C$2:$C$26</c:f>
              <c:numCache>
                <c:formatCode>0.0</c:formatCode>
                <c:ptCount val="25"/>
                <c:pt idx="0">
                  <c:v>48.4</c:v>
                </c:pt>
                <c:pt idx="1">
                  <c:v>48.2</c:v>
                </c:pt>
                <c:pt idx="2">
                  <c:v>50.5</c:v>
                </c:pt>
                <c:pt idx="3">
                  <c:v>50.2</c:v>
                </c:pt>
                <c:pt idx="4">
                  <c:v>54.3</c:v>
                </c:pt>
                <c:pt idx="5">
                  <c:v>55.7</c:v>
                </c:pt>
                <c:pt idx="6">
                  <c:v>56.2</c:v>
                </c:pt>
                <c:pt idx="7">
                  <c:v>54.8</c:v>
                </c:pt>
                <c:pt idx="8">
                  <c:v>56</c:v>
                </c:pt>
                <c:pt idx="9">
                  <c:v>57.8</c:v>
                </c:pt>
                <c:pt idx="10">
                  <c:v>54</c:v>
                </c:pt>
                <c:pt idx="11">
                  <c:v>57.7</c:v>
                </c:pt>
                <c:pt idx="12">
                  <c:v>58</c:v>
                </c:pt>
                <c:pt idx="13">
                  <c:v>57.6</c:v>
                </c:pt>
                <c:pt idx="14">
                  <c:v>54.6</c:v>
                </c:pt>
                <c:pt idx="15">
                  <c:v>59.4</c:v>
                </c:pt>
                <c:pt idx="16">
                  <c:v>56.4</c:v>
                </c:pt>
                <c:pt idx="17">
                  <c:v>57.5</c:v>
                </c:pt>
                <c:pt idx="18">
                  <c:v>53.8</c:v>
                </c:pt>
                <c:pt idx="19">
                  <c:v>53.7</c:v>
                </c:pt>
                <c:pt idx="20">
                  <c:v>55.3</c:v>
                </c:pt>
                <c:pt idx="21">
                  <c:v>54.4</c:v>
                </c:pt>
                <c:pt idx="22">
                  <c:v>54.6</c:v>
                </c:pt>
                <c:pt idx="23">
                  <c:v>55</c:v>
                </c:pt>
                <c:pt idx="24">
                  <c:v>57.9</c:v>
                </c:pt>
              </c:numCache>
            </c:numRef>
          </c:val>
          <c:smooth val="0"/>
          <c:extLst>
            <c:ext xmlns:c16="http://schemas.microsoft.com/office/drawing/2014/chart" uri="{C3380CC4-5D6E-409C-BE32-E72D297353CC}">
              <c16:uniqueId val="{00000001-BF8B-4DA1-9830-8342A17F91AB}"/>
            </c:ext>
          </c:extLst>
        </c:ser>
        <c:ser>
          <c:idx val="2"/>
          <c:order val="2"/>
          <c:tx>
            <c:strRef>
              <c:f>Feuil1!$D$1</c:f>
              <c:strCache>
                <c:ptCount val="1"/>
                <c:pt idx="0">
                  <c:v>Secteur privé</c:v>
                </c:pt>
              </c:strCache>
            </c:strRef>
          </c:tx>
          <c:spPr>
            <a:ln w="35734">
              <a:solidFill>
                <a:srgbClr val="A2BD90"/>
              </a:solidFill>
              <a:prstDash val="solid"/>
            </a:ln>
          </c:spPr>
          <c:marker>
            <c:symbol val="none"/>
          </c:marker>
          <c:cat>
            <c:numRef>
              <c:f>Feuil1!$A$2:$A$26</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Feuil1!$D$2:$D$26</c:f>
              <c:numCache>
                <c:formatCode>0.0</c:formatCode>
                <c:ptCount val="25"/>
                <c:pt idx="0">
                  <c:v>28.4</c:v>
                </c:pt>
                <c:pt idx="1">
                  <c:v>27.4</c:v>
                </c:pt>
                <c:pt idx="2">
                  <c:v>27</c:v>
                </c:pt>
                <c:pt idx="3">
                  <c:v>27.6</c:v>
                </c:pt>
                <c:pt idx="4">
                  <c:v>27.6</c:v>
                </c:pt>
                <c:pt idx="5">
                  <c:v>27.7</c:v>
                </c:pt>
                <c:pt idx="6">
                  <c:v>28.4</c:v>
                </c:pt>
                <c:pt idx="7">
                  <c:v>26.7</c:v>
                </c:pt>
                <c:pt idx="8">
                  <c:v>27.1</c:v>
                </c:pt>
                <c:pt idx="9">
                  <c:v>27.1</c:v>
                </c:pt>
                <c:pt idx="10">
                  <c:v>26.4</c:v>
                </c:pt>
                <c:pt idx="11">
                  <c:v>26</c:v>
                </c:pt>
                <c:pt idx="12">
                  <c:v>25.9</c:v>
                </c:pt>
                <c:pt idx="13">
                  <c:v>24.9</c:v>
                </c:pt>
                <c:pt idx="14">
                  <c:v>25.3</c:v>
                </c:pt>
                <c:pt idx="15">
                  <c:v>25.8</c:v>
                </c:pt>
                <c:pt idx="16">
                  <c:v>25.6</c:v>
                </c:pt>
                <c:pt idx="17">
                  <c:v>25.1</c:v>
                </c:pt>
                <c:pt idx="18">
                  <c:v>24.7</c:v>
                </c:pt>
                <c:pt idx="19">
                  <c:v>23.6</c:v>
                </c:pt>
                <c:pt idx="20">
                  <c:v>23.2</c:v>
                </c:pt>
                <c:pt idx="21">
                  <c:v>23.5</c:v>
                </c:pt>
                <c:pt idx="22">
                  <c:v>23.8</c:v>
                </c:pt>
                <c:pt idx="23">
                  <c:v>23.5</c:v>
                </c:pt>
                <c:pt idx="24">
                  <c:v>23</c:v>
                </c:pt>
              </c:numCache>
            </c:numRef>
          </c:val>
          <c:smooth val="0"/>
          <c:extLst>
            <c:ext xmlns:c16="http://schemas.microsoft.com/office/drawing/2014/chart" uri="{C3380CC4-5D6E-409C-BE32-E72D297353CC}">
              <c16:uniqueId val="{00000002-BF8B-4DA1-9830-8342A17F91AB}"/>
            </c:ext>
          </c:extLst>
        </c:ser>
        <c:ser>
          <c:idx val="3"/>
          <c:order val="3"/>
          <c:tx>
            <c:strRef>
              <c:f>Feuil1!$E$1</c:f>
              <c:strCache>
                <c:ptCount val="1"/>
                <c:pt idx="0">
                  <c:v>Hébergement/restaurat.</c:v>
                </c:pt>
              </c:strCache>
            </c:strRef>
          </c:tx>
          <c:spPr>
            <a:ln w="35734">
              <a:solidFill>
                <a:srgbClr val="666699"/>
              </a:solidFill>
              <a:prstDash val="solid"/>
            </a:ln>
          </c:spPr>
          <c:marker>
            <c:symbol val="none"/>
          </c:marker>
          <c:cat>
            <c:numRef>
              <c:f>Feuil1!$A$2:$A$26</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Feuil1!$E$2:$E$26</c:f>
              <c:numCache>
                <c:formatCode>0.0</c:formatCode>
                <c:ptCount val="25"/>
                <c:pt idx="0">
                  <c:v>14.1</c:v>
                </c:pt>
                <c:pt idx="1">
                  <c:v>12.9</c:v>
                </c:pt>
                <c:pt idx="2">
                  <c:v>9.9</c:v>
                </c:pt>
                <c:pt idx="3">
                  <c:v>10.8</c:v>
                </c:pt>
                <c:pt idx="4">
                  <c:v>11.5</c:v>
                </c:pt>
                <c:pt idx="5">
                  <c:v>11.7</c:v>
                </c:pt>
                <c:pt idx="6">
                  <c:v>11.2</c:v>
                </c:pt>
                <c:pt idx="7">
                  <c:v>11.3</c:v>
                </c:pt>
                <c:pt idx="8">
                  <c:v>12.8</c:v>
                </c:pt>
                <c:pt idx="9">
                  <c:v>9.1</c:v>
                </c:pt>
                <c:pt idx="10">
                  <c:v>10.7</c:v>
                </c:pt>
                <c:pt idx="11">
                  <c:v>10.4</c:v>
                </c:pt>
                <c:pt idx="12">
                  <c:v>11</c:v>
                </c:pt>
                <c:pt idx="13">
                  <c:v>10.8</c:v>
                </c:pt>
                <c:pt idx="14">
                  <c:v>11.3</c:v>
                </c:pt>
                <c:pt idx="15">
                  <c:v>8.6999999999999993</c:v>
                </c:pt>
                <c:pt idx="16">
                  <c:v>9.3000000000000007</c:v>
                </c:pt>
                <c:pt idx="17">
                  <c:v>8.5</c:v>
                </c:pt>
                <c:pt idx="18">
                  <c:v>9.5</c:v>
                </c:pt>
                <c:pt idx="19">
                  <c:v>8.9</c:v>
                </c:pt>
                <c:pt idx="20">
                  <c:v>10.3</c:v>
                </c:pt>
                <c:pt idx="21">
                  <c:v>7.6</c:v>
                </c:pt>
                <c:pt idx="22">
                  <c:v>8</c:v>
                </c:pt>
                <c:pt idx="23">
                  <c:v>6.7</c:v>
                </c:pt>
                <c:pt idx="24">
                  <c:v>6.1</c:v>
                </c:pt>
              </c:numCache>
            </c:numRef>
          </c:val>
          <c:smooth val="0"/>
          <c:extLst>
            <c:ext xmlns:c16="http://schemas.microsoft.com/office/drawing/2014/chart" uri="{C3380CC4-5D6E-409C-BE32-E72D297353CC}">
              <c16:uniqueId val="{00000003-BF8B-4DA1-9830-8342A17F91AB}"/>
            </c:ext>
          </c:extLst>
        </c:ser>
        <c:ser>
          <c:idx val="4"/>
          <c:order val="4"/>
          <c:tx>
            <c:strRef>
              <c:f>Feuil1!$F$1</c:f>
              <c:strCache>
                <c:ptCount val="1"/>
                <c:pt idx="0">
                  <c:v>Commerce</c:v>
                </c:pt>
              </c:strCache>
            </c:strRef>
          </c:tx>
          <c:spPr>
            <a:ln w="35734">
              <a:solidFill>
                <a:srgbClr val="33CCCC"/>
              </a:solidFill>
              <a:prstDash val="solid"/>
            </a:ln>
          </c:spPr>
          <c:marker>
            <c:symbol val="none"/>
          </c:marker>
          <c:cat>
            <c:numRef>
              <c:f>Feuil1!$A$2:$A$26</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Feuil1!$F$2:$F$26</c:f>
              <c:numCache>
                <c:formatCode>0.0</c:formatCode>
                <c:ptCount val="25"/>
                <c:pt idx="0">
                  <c:v>19.600000000000001</c:v>
                </c:pt>
                <c:pt idx="1">
                  <c:v>20.2</c:v>
                </c:pt>
                <c:pt idx="2">
                  <c:v>18.5</c:v>
                </c:pt>
                <c:pt idx="3">
                  <c:v>20.2</c:v>
                </c:pt>
                <c:pt idx="4">
                  <c:v>19.899999999999999</c:v>
                </c:pt>
                <c:pt idx="5">
                  <c:v>18.7</c:v>
                </c:pt>
                <c:pt idx="6">
                  <c:v>18.3</c:v>
                </c:pt>
                <c:pt idx="7">
                  <c:v>19.100000000000001</c:v>
                </c:pt>
                <c:pt idx="8">
                  <c:v>18.100000000000001</c:v>
                </c:pt>
                <c:pt idx="9">
                  <c:v>19.100000000000001</c:v>
                </c:pt>
                <c:pt idx="10">
                  <c:v>18.399999999999999</c:v>
                </c:pt>
                <c:pt idx="11">
                  <c:v>19.3</c:v>
                </c:pt>
                <c:pt idx="12">
                  <c:v>19.3</c:v>
                </c:pt>
                <c:pt idx="13">
                  <c:v>18.600000000000001</c:v>
                </c:pt>
                <c:pt idx="14">
                  <c:v>19.7</c:v>
                </c:pt>
                <c:pt idx="15">
                  <c:v>20</c:v>
                </c:pt>
                <c:pt idx="16">
                  <c:v>18.7</c:v>
                </c:pt>
                <c:pt idx="17">
                  <c:v>20.5</c:v>
                </c:pt>
                <c:pt idx="18">
                  <c:v>20.3</c:v>
                </c:pt>
                <c:pt idx="19">
                  <c:v>18.100000000000001</c:v>
                </c:pt>
                <c:pt idx="20">
                  <c:v>18.2</c:v>
                </c:pt>
                <c:pt idx="21">
                  <c:v>17.2</c:v>
                </c:pt>
                <c:pt idx="22">
                  <c:v>17.3</c:v>
                </c:pt>
                <c:pt idx="23">
                  <c:v>17.2</c:v>
                </c:pt>
                <c:pt idx="24">
                  <c:v>17.100000000000001</c:v>
                </c:pt>
              </c:numCache>
            </c:numRef>
          </c:val>
          <c:smooth val="0"/>
          <c:extLst>
            <c:ext xmlns:c16="http://schemas.microsoft.com/office/drawing/2014/chart" uri="{C3380CC4-5D6E-409C-BE32-E72D297353CC}">
              <c16:uniqueId val="{00000004-BF8B-4DA1-9830-8342A17F91AB}"/>
            </c:ext>
          </c:extLst>
        </c:ser>
        <c:dLbls>
          <c:showLegendKey val="0"/>
          <c:showVal val="0"/>
          <c:showCatName val="0"/>
          <c:showSerName val="0"/>
          <c:showPercent val="0"/>
          <c:showBubbleSize val="0"/>
        </c:dLbls>
        <c:smooth val="0"/>
        <c:axId val="170225568"/>
        <c:axId val="1"/>
      </c:lineChart>
      <c:catAx>
        <c:axId val="170225568"/>
        <c:scaling>
          <c:orientation val="minMax"/>
        </c:scaling>
        <c:delete val="0"/>
        <c:axPos val="b"/>
        <c:numFmt formatCode="General" sourceLinked="1"/>
        <c:majorTickMark val="none"/>
        <c:minorTickMark val="none"/>
        <c:tickLblPos val="nextTo"/>
        <c:spPr>
          <a:ln w="2978">
            <a:solidFill>
              <a:srgbClr val="808080"/>
            </a:solidFill>
            <a:prstDash val="solid"/>
          </a:ln>
        </c:spPr>
        <c:txPr>
          <a:bodyPr rot="-5400000" vert="horz"/>
          <a:lstStyle/>
          <a:p>
            <a:pPr>
              <a:defRPr/>
            </a:pPr>
            <a:endParaRPr lang="fr-FR"/>
          </a:p>
        </c:txPr>
        <c:crossAx val="1"/>
        <c:crosses val="autoZero"/>
        <c:auto val="1"/>
        <c:lblAlgn val="ctr"/>
        <c:lblOffset val="100"/>
        <c:tickLblSkip val="1"/>
        <c:noMultiLvlLbl val="0"/>
      </c:catAx>
      <c:valAx>
        <c:axId val="1"/>
        <c:scaling>
          <c:orientation val="minMax"/>
        </c:scaling>
        <c:delete val="0"/>
        <c:axPos val="l"/>
        <c:majorGridlines>
          <c:spPr>
            <a:ln w="2978">
              <a:solidFill>
                <a:srgbClr val="808080"/>
              </a:solidFill>
              <a:prstDash val="solid"/>
            </a:ln>
          </c:spPr>
        </c:majorGridlines>
        <c:title>
          <c:tx>
            <c:rich>
              <a:bodyPr/>
              <a:lstStyle/>
              <a:p>
                <a:pPr>
                  <a:defRPr sz="1684" b="1" i="0" u="none" strike="noStrike" baseline="0">
                    <a:solidFill>
                      <a:srgbClr val="000000"/>
                    </a:solidFill>
                    <a:latin typeface="Calibri"/>
                    <a:ea typeface="Calibri"/>
                    <a:cs typeface="Calibri"/>
                  </a:defRPr>
                </a:pPr>
                <a:r>
                  <a:rPr lang="fr-CA"/>
                  <a:t>Taux (en %)</a:t>
                </a:r>
              </a:p>
            </c:rich>
          </c:tx>
          <c:overlay val="0"/>
          <c:spPr>
            <a:noFill/>
            <a:ln w="23823">
              <a:noFill/>
            </a:ln>
          </c:spPr>
        </c:title>
        <c:numFmt formatCode="General" sourceLinked="0"/>
        <c:majorTickMark val="none"/>
        <c:minorTickMark val="none"/>
        <c:tickLblPos val="nextTo"/>
        <c:spPr>
          <a:ln w="2978">
            <a:solidFill>
              <a:srgbClr val="808080"/>
            </a:solidFill>
            <a:prstDash val="solid"/>
          </a:ln>
        </c:spPr>
        <c:crossAx val="170225568"/>
        <c:crosses val="autoZero"/>
        <c:crossBetween val="midCat"/>
      </c:valAx>
      <c:spPr>
        <a:noFill/>
        <a:ln w="24303">
          <a:noFill/>
        </a:ln>
      </c:spPr>
    </c:plotArea>
    <c:legend>
      <c:legendPos val="r"/>
      <c:layout>
        <c:manualLayout>
          <c:xMode val="edge"/>
          <c:yMode val="edge"/>
          <c:x val="0.66774197985077199"/>
          <c:y val="0.27199988588382978"/>
          <c:w val="0.30645164987564333"/>
          <c:h val="0.58133344744950355"/>
        </c:manualLayout>
      </c:layout>
      <c:overlay val="0"/>
      <c:spPr>
        <a:noFill/>
        <a:ln w="23823">
          <a:noFill/>
        </a:ln>
      </c:spPr>
    </c:legend>
    <c:plotVisOnly val="1"/>
    <c:dispBlanksAs val="gap"/>
    <c:showDLblsOverMax val="0"/>
  </c:chart>
  <c:spPr>
    <a:noFill/>
    <a:ln>
      <a:noFill/>
    </a:ln>
  </c:spPr>
  <c:txPr>
    <a:bodyPr/>
    <a:lstStyle/>
    <a:p>
      <a:pPr>
        <a:defRPr sz="1689" b="0" i="0" u="none" strike="noStrike" baseline="0">
          <a:solidFill>
            <a:srgbClr val="000000"/>
          </a:solidFill>
          <a:latin typeface="Calibri"/>
          <a:ea typeface="Calibri"/>
          <a:cs typeface="Calibri"/>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338108882521503"/>
          <c:y val="6.0512929451331611E-2"/>
          <c:w val="0.80372492836676201"/>
          <c:h val="0.71076375815898507"/>
        </c:manualLayout>
      </c:layout>
      <c:lineChart>
        <c:grouping val="standard"/>
        <c:varyColors val="0"/>
        <c:ser>
          <c:idx val="1"/>
          <c:order val="0"/>
          <c:tx>
            <c:strRef>
              <c:f>Sheet1!$A$2</c:f>
              <c:strCache>
                <c:ptCount val="1"/>
                <c:pt idx="0">
                  <c:v>Femmes</c:v>
                </c:pt>
              </c:strCache>
            </c:strRef>
          </c:tx>
          <c:spPr>
            <a:ln w="25341">
              <a:solidFill>
                <a:srgbClr val="F20884"/>
              </a:solidFill>
              <a:prstDash val="solid"/>
            </a:ln>
          </c:spPr>
          <c:marker>
            <c:symbol val="square"/>
            <c:size val="6"/>
            <c:spPr>
              <a:solidFill>
                <a:srgbClr val="FF00FF"/>
              </a:solidFill>
              <a:ln>
                <a:solidFill>
                  <a:srgbClr val="F20884"/>
                </a:solidFill>
                <a:prstDash val="solid"/>
              </a:ln>
            </c:spPr>
          </c:marker>
          <c:cat>
            <c:numRef>
              <c:f>Sheet1!$B$1:$Z$1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Sheet1!$B$2:$Z$2</c:f>
              <c:numCache>
                <c:formatCode>General</c:formatCode>
                <c:ptCount val="25"/>
                <c:pt idx="0">
                  <c:v>38.9</c:v>
                </c:pt>
                <c:pt idx="1">
                  <c:v>37.700000000000003</c:v>
                </c:pt>
                <c:pt idx="2">
                  <c:v>37.799999999999997</c:v>
                </c:pt>
                <c:pt idx="3">
                  <c:v>37.5</c:v>
                </c:pt>
                <c:pt idx="4">
                  <c:v>39</c:v>
                </c:pt>
                <c:pt idx="5">
                  <c:v>38.6</c:v>
                </c:pt>
                <c:pt idx="6">
                  <c:v>38.9</c:v>
                </c:pt>
                <c:pt idx="7">
                  <c:v>38.200000000000003</c:v>
                </c:pt>
                <c:pt idx="8">
                  <c:v>38.700000000000003</c:v>
                </c:pt>
                <c:pt idx="9">
                  <c:v>38.799999999999997</c:v>
                </c:pt>
                <c:pt idx="10">
                  <c:v>38.200000000000003</c:v>
                </c:pt>
                <c:pt idx="11">
                  <c:v>38.4</c:v>
                </c:pt>
                <c:pt idx="12">
                  <c:v>39</c:v>
                </c:pt>
                <c:pt idx="13">
                  <c:v>38.5</c:v>
                </c:pt>
                <c:pt idx="14">
                  <c:v>38.4</c:v>
                </c:pt>
                <c:pt idx="15">
                  <c:v>38.799999999999997</c:v>
                </c:pt>
                <c:pt idx="16">
                  <c:v>39.200000000000003</c:v>
                </c:pt>
                <c:pt idx="17">
                  <c:v>39.200000000000003</c:v>
                </c:pt>
                <c:pt idx="18">
                  <c:v>39.200000000000003</c:v>
                </c:pt>
                <c:pt idx="19">
                  <c:v>39.299999999999997</c:v>
                </c:pt>
                <c:pt idx="20">
                  <c:v>38.799999999999997</c:v>
                </c:pt>
                <c:pt idx="21">
                  <c:v>39</c:v>
                </c:pt>
                <c:pt idx="22">
                  <c:v>39.9</c:v>
                </c:pt>
                <c:pt idx="23">
                  <c:v>41.2</c:v>
                </c:pt>
                <c:pt idx="24">
                  <c:v>41.1</c:v>
                </c:pt>
              </c:numCache>
            </c:numRef>
          </c:val>
          <c:smooth val="0"/>
          <c:extLst>
            <c:ext xmlns:c16="http://schemas.microsoft.com/office/drawing/2014/chart" uri="{C3380CC4-5D6E-409C-BE32-E72D297353CC}">
              <c16:uniqueId val="{00000000-D0DE-496D-A8D3-5374A602F875}"/>
            </c:ext>
          </c:extLst>
        </c:ser>
        <c:ser>
          <c:idx val="3"/>
          <c:order val="1"/>
          <c:tx>
            <c:strRef>
              <c:f>Sheet1!$A$3</c:f>
              <c:strCache>
                <c:ptCount val="1"/>
                <c:pt idx="0">
                  <c:v>Hommes</c:v>
                </c:pt>
              </c:strCache>
            </c:strRef>
          </c:tx>
          <c:spPr>
            <a:ln w="25341">
              <a:solidFill>
                <a:srgbClr val="00CCFF"/>
              </a:solidFill>
              <a:prstDash val="solid"/>
            </a:ln>
          </c:spPr>
          <c:marker>
            <c:symbol val="x"/>
            <c:size val="6"/>
            <c:spPr>
              <a:noFill/>
              <a:ln>
                <a:solidFill>
                  <a:srgbClr val="00FFFF"/>
                </a:solidFill>
                <a:prstDash val="solid"/>
              </a:ln>
            </c:spPr>
          </c:marker>
          <c:cat>
            <c:numRef>
              <c:f>Sheet1!$B$1:$Z$1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Sheet1!$B$3:$Z$3</c:f>
              <c:numCache>
                <c:formatCode>General</c:formatCode>
                <c:ptCount val="25"/>
                <c:pt idx="0">
                  <c:v>43.7</c:v>
                </c:pt>
                <c:pt idx="1">
                  <c:v>42.1</c:v>
                </c:pt>
                <c:pt idx="2">
                  <c:v>41.5</c:v>
                </c:pt>
                <c:pt idx="3">
                  <c:v>42.4</c:v>
                </c:pt>
                <c:pt idx="4">
                  <c:v>42.1</c:v>
                </c:pt>
                <c:pt idx="5">
                  <c:v>42.6</c:v>
                </c:pt>
                <c:pt idx="6">
                  <c:v>43.1</c:v>
                </c:pt>
                <c:pt idx="7">
                  <c:v>41.4</c:v>
                </c:pt>
                <c:pt idx="8">
                  <c:v>41.7</c:v>
                </c:pt>
                <c:pt idx="9">
                  <c:v>41.8</c:v>
                </c:pt>
                <c:pt idx="10">
                  <c:v>41.3</c:v>
                </c:pt>
                <c:pt idx="11">
                  <c:v>40.200000000000003</c:v>
                </c:pt>
                <c:pt idx="12">
                  <c:v>40.4</c:v>
                </c:pt>
                <c:pt idx="13">
                  <c:v>39.5</c:v>
                </c:pt>
                <c:pt idx="14">
                  <c:v>39.700000000000003</c:v>
                </c:pt>
                <c:pt idx="15">
                  <c:v>40.200000000000003</c:v>
                </c:pt>
                <c:pt idx="16">
                  <c:v>40</c:v>
                </c:pt>
                <c:pt idx="17">
                  <c:v>39.5</c:v>
                </c:pt>
                <c:pt idx="18">
                  <c:v>39.5</c:v>
                </c:pt>
                <c:pt idx="19">
                  <c:v>37.9</c:v>
                </c:pt>
                <c:pt idx="20">
                  <c:v>38</c:v>
                </c:pt>
                <c:pt idx="21">
                  <c:v>37.799999999999997</c:v>
                </c:pt>
                <c:pt idx="22">
                  <c:v>38.299999999999997</c:v>
                </c:pt>
                <c:pt idx="23">
                  <c:v>38.799999999999997</c:v>
                </c:pt>
                <c:pt idx="24">
                  <c:v>38.700000000000003</c:v>
                </c:pt>
              </c:numCache>
            </c:numRef>
          </c:val>
          <c:smooth val="0"/>
          <c:extLst>
            <c:ext xmlns:c16="http://schemas.microsoft.com/office/drawing/2014/chart" uri="{C3380CC4-5D6E-409C-BE32-E72D297353CC}">
              <c16:uniqueId val="{00000001-D0DE-496D-A8D3-5374A602F875}"/>
            </c:ext>
          </c:extLst>
        </c:ser>
        <c:dLbls>
          <c:showLegendKey val="0"/>
          <c:showVal val="0"/>
          <c:showCatName val="0"/>
          <c:showSerName val="0"/>
          <c:showPercent val="0"/>
          <c:showBubbleSize val="0"/>
        </c:dLbls>
        <c:marker val="1"/>
        <c:smooth val="0"/>
        <c:axId val="158843776"/>
        <c:axId val="1"/>
      </c:lineChart>
      <c:catAx>
        <c:axId val="158843776"/>
        <c:scaling>
          <c:orientation val="minMax"/>
        </c:scaling>
        <c:delete val="0"/>
        <c:axPos val="b"/>
        <c:numFmt formatCode="General" sourceLinked="1"/>
        <c:majorTickMark val="out"/>
        <c:minorTickMark val="none"/>
        <c:tickLblPos val="nextTo"/>
        <c:spPr>
          <a:ln w="3167">
            <a:solidFill>
              <a:srgbClr val="000000"/>
            </a:solidFill>
            <a:prstDash val="solid"/>
          </a:ln>
        </c:spPr>
        <c:txPr>
          <a:bodyPr rot="0" vert="horz"/>
          <a:lstStyle/>
          <a:p>
            <a:pPr>
              <a:defRPr sz="1643" b="1" i="0" u="none" strike="noStrike" baseline="0">
                <a:solidFill>
                  <a:srgbClr val="000000"/>
                </a:solidFill>
                <a:latin typeface="Calibri"/>
                <a:ea typeface="Calibri"/>
                <a:cs typeface="Calibri"/>
              </a:defRPr>
            </a:pPr>
            <a:endParaRPr lang="fr-FR"/>
          </a:p>
        </c:txPr>
        <c:crossAx val="1"/>
        <c:crosses val="autoZero"/>
        <c:auto val="1"/>
        <c:lblAlgn val="ctr"/>
        <c:lblOffset val="100"/>
        <c:tickMarkSkip val="1"/>
        <c:noMultiLvlLbl val="0"/>
      </c:catAx>
      <c:valAx>
        <c:axId val="1"/>
        <c:scaling>
          <c:orientation val="minMax"/>
          <c:min val="35"/>
        </c:scaling>
        <c:delete val="0"/>
        <c:axPos val="l"/>
        <c:majorGridlines>
          <c:spPr>
            <a:ln w="3167">
              <a:solidFill>
                <a:srgbClr val="000000"/>
              </a:solidFill>
              <a:prstDash val="solid"/>
            </a:ln>
          </c:spPr>
        </c:majorGridlines>
        <c:title>
          <c:tx>
            <c:rich>
              <a:bodyPr/>
              <a:lstStyle/>
              <a:p>
                <a:pPr>
                  <a:defRPr sz="1488" b="1" i="0" u="none" strike="noStrike" baseline="0">
                    <a:solidFill>
                      <a:srgbClr val="000000"/>
                    </a:solidFill>
                    <a:latin typeface="Calibri"/>
                    <a:ea typeface="Calibri"/>
                    <a:cs typeface="Calibri"/>
                  </a:defRPr>
                </a:pPr>
                <a:r>
                  <a:rPr lang="fr-CA"/>
                  <a:t>Taux de présence syndicale (en %)</a:t>
                </a:r>
              </a:p>
            </c:rich>
          </c:tx>
          <c:layout>
            <c:manualLayout>
              <c:xMode val="edge"/>
              <c:yMode val="edge"/>
              <c:x val="1.575935735305814E-2"/>
              <c:y val="3.4574335742278792E-2"/>
            </c:manualLayout>
          </c:layout>
          <c:overlay val="0"/>
          <c:spPr>
            <a:noFill/>
            <a:ln w="25341">
              <a:noFill/>
            </a:ln>
          </c:spPr>
        </c:title>
        <c:numFmt formatCode="General" sourceLinked="1"/>
        <c:majorTickMark val="out"/>
        <c:minorTickMark val="none"/>
        <c:tickLblPos val="nextTo"/>
        <c:spPr>
          <a:ln w="3167">
            <a:solidFill>
              <a:srgbClr val="000000"/>
            </a:solidFill>
            <a:prstDash val="solid"/>
          </a:ln>
        </c:spPr>
        <c:txPr>
          <a:bodyPr rot="0" vert="horz"/>
          <a:lstStyle/>
          <a:p>
            <a:pPr>
              <a:defRPr sz="1643" b="1" i="0" u="none" strike="noStrike" baseline="0">
                <a:solidFill>
                  <a:srgbClr val="000000"/>
                </a:solidFill>
                <a:latin typeface="Calibri"/>
                <a:ea typeface="Calibri"/>
                <a:cs typeface="Calibri"/>
              </a:defRPr>
            </a:pPr>
            <a:endParaRPr lang="fr-FR"/>
          </a:p>
        </c:txPr>
        <c:crossAx val="158843776"/>
        <c:crosses val="autoZero"/>
        <c:crossBetween val="between"/>
        <c:majorUnit val="5"/>
        <c:minorUnit val="2"/>
      </c:valAx>
      <c:dTable>
        <c:showHorzBorder val="1"/>
        <c:showVertBorder val="1"/>
        <c:showOutline val="1"/>
        <c:showKeys val="1"/>
        <c:spPr>
          <a:ln w="3167">
            <a:solidFill>
              <a:srgbClr val="000000"/>
            </a:solidFill>
            <a:prstDash val="solid"/>
          </a:ln>
        </c:spPr>
        <c:txPr>
          <a:bodyPr/>
          <a:lstStyle/>
          <a:p>
            <a:pPr rtl="0">
              <a:defRPr sz="799" b="1" i="0" u="none" strike="noStrike" baseline="0">
                <a:solidFill>
                  <a:srgbClr val="000000"/>
                </a:solidFill>
                <a:latin typeface="Calibri"/>
                <a:ea typeface="Calibri"/>
                <a:cs typeface="Calibri"/>
              </a:defRPr>
            </a:pPr>
            <a:endParaRPr lang="fr-FR"/>
          </a:p>
        </c:txPr>
      </c:dTable>
      <c:spPr>
        <a:solidFill>
          <a:srgbClr val="C0C0C0"/>
        </a:solidFill>
        <a:ln w="3167">
          <a:solidFill>
            <a:srgbClr val="808080"/>
          </a:solidFill>
          <a:prstDash val="solid"/>
        </a:ln>
      </c:spPr>
    </c:plotArea>
    <c:plotVisOnly val="1"/>
    <c:dispBlanksAs val="gap"/>
    <c:showDLblsOverMax val="0"/>
  </c:chart>
  <c:spPr>
    <a:noFill/>
    <a:ln>
      <a:noFill/>
    </a:ln>
  </c:spPr>
  <c:txPr>
    <a:bodyPr/>
    <a:lstStyle/>
    <a:p>
      <a:pPr>
        <a:defRPr sz="1643" b="1" i="0" u="none" strike="noStrike" baseline="0">
          <a:solidFill>
            <a:srgbClr val="000000"/>
          </a:solidFill>
          <a:latin typeface="Calibri"/>
          <a:ea typeface="Calibri"/>
          <a:cs typeface="Calibri"/>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312809395292701"/>
          <c:y val="4.75812568071163E-2"/>
          <c:w val="0.8657538986784713"/>
          <c:h val="0.86099230299220597"/>
        </c:manualLayout>
      </c:layout>
      <c:lineChart>
        <c:grouping val="standard"/>
        <c:varyColors val="0"/>
        <c:ser>
          <c:idx val="0"/>
          <c:order val="0"/>
          <c:tx>
            <c:strRef>
              <c:f>Sheet1!$A$2</c:f>
              <c:strCache>
                <c:ptCount val="1"/>
              </c:strCache>
            </c:strRef>
          </c:tx>
          <c:spPr>
            <a:ln w="24415">
              <a:solidFill>
                <a:srgbClr val="4F81BD"/>
              </a:solidFill>
              <a:prstDash val="solid"/>
            </a:ln>
          </c:spPr>
          <c:marker>
            <c:symbol val="none"/>
          </c:marker>
          <c:cat>
            <c:numRef>
              <c:f>Sheet1!$B$1:$AY$1</c:f>
              <c:numCache>
                <c:formatCode>General</c:formatCode>
                <c:ptCount val="50"/>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numCache>
            </c:numRef>
          </c:cat>
          <c:val>
            <c:numRef>
              <c:f>Sheet1!$B$2:$AY$2</c:f>
              <c:numCache>
                <c:formatCode>General</c:formatCode>
                <c:ptCount val="50"/>
                <c:pt idx="0">
                  <c:v>134</c:v>
                </c:pt>
                <c:pt idx="1">
                  <c:v>147</c:v>
                </c:pt>
                <c:pt idx="2">
                  <c:v>199</c:v>
                </c:pt>
                <c:pt idx="3">
                  <c:v>390</c:v>
                </c:pt>
                <c:pt idx="4">
                  <c:v>363</c:v>
                </c:pt>
                <c:pt idx="5">
                  <c:v>315</c:v>
                </c:pt>
                <c:pt idx="6">
                  <c:v>299</c:v>
                </c:pt>
                <c:pt idx="7">
                  <c:v>354</c:v>
                </c:pt>
                <c:pt idx="8">
                  <c:v>384</c:v>
                </c:pt>
                <c:pt idx="9">
                  <c:v>346</c:v>
                </c:pt>
                <c:pt idx="10">
                  <c:v>359</c:v>
                </c:pt>
                <c:pt idx="11">
                  <c:v>254</c:v>
                </c:pt>
                <c:pt idx="12">
                  <c:v>253</c:v>
                </c:pt>
                <c:pt idx="13">
                  <c:v>323</c:v>
                </c:pt>
                <c:pt idx="14">
                  <c:v>263</c:v>
                </c:pt>
                <c:pt idx="15">
                  <c:v>280</c:v>
                </c:pt>
                <c:pt idx="16">
                  <c:v>291</c:v>
                </c:pt>
                <c:pt idx="17">
                  <c:v>228</c:v>
                </c:pt>
                <c:pt idx="18">
                  <c:v>244</c:v>
                </c:pt>
                <c:pt idx="19">
                  <c:v>189</c:v>
                </c:pt>
                <c:pt idx="20">
                  <c:v>169</c:v>
                </c:pt>
                <c:pt idx="21">
                  <c:v>158</c:v>
                </c:pt>
                <c:pt idx="22">
                  <c:v>167</c:v>
                </c:pt>
                <c:pt idx="23">
                  <c:v>136</c:v>
                </c:pt>
                <c:pt idx="24">
                  <c:v>96</c:v>
                </c:pt>
                <c:pt idx="25">
                  <c:v>104</c:v>
                </c:pt>
                <c:pt idx="26">
                  <c:v>103</c:v>
                </c:pt>
                <c:pt idx="27">
                  <c:v>124</c:v>
                </c:pt>
                <c:pt idx="28">
                  <c:v>155</c:v>
                </c:pt>
                <c:pt idx="29">
                  <c:v>125</c:v>
                </c:pt>
                <c:pt idx="30">
                  <c:v>112</c:v>
                </c:pt>
                <c:pt idx="31">
                  <c:v>109</c:v>
                </c:pt>
                <c:pt idx="32">
                  <c:v>115</c:v>
                </c:pt>
                <c:pt idx="33">
                  <c:v>132</c:v>
                </c:pt>
                <c:pt idx="34">
                  <c:v>130</c:v>
                </c:pt>
                <c:pt idx="35">
                  <c:v>43</c:v>
                </c:pt>
                <c:pt idx="36">
                  <c:v>51</c:v>
                </c:pt>
                <c:pt idx="37">
                  <c:v>86</c:v>
                </c:pt>
                <c:pt idx="38">
                  <c:v>60</c:v>
                </c:pt>
                <c:pt idx="39">
                  <c:v>69</c:v>
                </c:pt>
                <c:pt idx="40">
                  <c:v>58</c:v>
                </c:pt>
                <c:pt idx="41">
                  <c:v>68</c:v>
                </c:pt>
                <c:pt idx="42">
                  <c:v>84</c:v>
                </c:pt>
                <c:pt idx="43">
                  <c:v>99</c:v>
                </c:pt>
                <c:pt idx="44">
                  <c:v>154</c:v>
                </c:pt>
                <c:pt idx="45">
                  <c:v>145</c:v>
                </c:pt>
                <c:pt idx="46">
                  <c:v>197</c:v>
                </c:pt>
                <c:pt idx="47">
                  <c:v>222</c:v>
                </c:pt>
                <c:pt idx="48">
                  <c:v>71</c:v>
                </c:pt>
                <c:pt idx="49">
                  <c:v>34</c:v>
                </c:pt>
              </c:numCache>
            </c:numRef>
          </c:val>
          <c:smooth val="0"/>
          <c:extLst>
            <c:ext xmlns:c16="http://schemas.microsoft.com/office/drawing/2014/chart" uri="{C3380CC4-5D6E-409C-BE32-E72D297353CC}">
              <c16:uniqueId val="{00000000-8603-F142-9065-9472718BB74F}"/>
            </c:ext>
          </c:extLst>
        </c:ser>
        <c:ser>
          <c:idx val="1"/>
          <c:order val="1"/>
          <c:tx>
            <c:strRef>
              <c:f>Sheet1!$A$3</c:f>
              <c:strCache>
                <c:ptCount val="1"/>
              </c:strCache>
            </c:strRef>
          </c:tx>
          <c:spPr>
            <a:ln w="24415">
              <a:solidFill>
                <a:srgbClr val="C0504D"/>
              </a:solidFill>
              <a:prstDash val="solid"/>
            </a:ln>
          </c:spPr>
          <c:marker>
            <c:symbol val="square"/>
            <c:size val="9"/>
            <c:spPr>
              <a:gradFill rotWithShape="0">
                <a:gsLst>
                  <a:gs pos="0">
                    <a:srgbClr val="CE3B37"/>
                  </a:gs>
                  <a:gs pos="20000">
                    <a:srgbClr val="CB3D3A"/>
                  </a:gs>
                  <a:gs pos="100000">
                    <a:srgbClr val="9B2D2A"/>
                  </a:gs>
                </a:gsLst>
                <a:lin ang="5400000"/>
              </a:gradFill>
              <a:ln>
                <a:solidFill>
                  <a:srgbClr val="C0504D"/>
                </a:solidFill>
                <a:prstDash val="solid"/>
              </a:ln>
              <a:effectLst>
                <a:outerShdw dist="35921" dir="2700000" algn="br">
                  <a:srgbClr val="000000"/>
                </a:outerShdw>
              </a:effectLst>
            </c:spPr>
          </c:marker>
          <c:cat>
            <c:numRef>
              <c:f>Sheet1!$B$1:$AY$1</c:f>
              <c:numCache>
                <c:formatCode>General</c:formatCode>
                <c:ptCount val="50"/>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numCache>
            </c:numRef>
          </c:cat>
          <c:val>
            <c:numRef>
              <c:f>Sheet1!$B$3:$AY$3</c:f>
              <c:numCache>
                <c:formatCode>General</c:formatCode>
                <c:ptCount val="50"/>
              </c:numCache>
            </c:numRef>
          </c:val>
          <c:smooth val="0"/>
          <c:extLst>
            <c:ext xmlns:c16="http://schemas.microsoft.com/office/drawing/2014/chart" uri="{C3380CC4-5D6E-409C-BE32-E72D297353CC}">
              <c16:uniqueId val="{00000001-8603-F142-9065-9472718BB74F}"/>
            </c:ext>
          </c:extLst>
        </c:ser>
        <c:ser>
          <c:idx val="2"/>
          <c:order val="2"/>
          <c:tx>
            <c:strRef>
              <c:f>Sheet1!$A$4</c:f>
              <c:strCache>
                <c:ptCount val="1"/>
              </c:strCache>
            </c:strRef>
          </c:tx>
          <c:spPr>
            <a:ln w="24415">
              <a:solidFill>
                <a:srgbClr val="99CC00"/>
              </a:solidFill>
              <a:prstDash val="solid"/>
            </a:ln>
          </c:spPr>
          <c:marker>
            <c:symbol val="triangle"/>
            <c:size val="9"/>
            <c:spPr>
              <a:gradFill rotWithShape="0">
                <a:gsLst>
                  <a:gs pos="0">
                    <a:srgbClr val="9CC746"/>
                  </a:gs>
                  <a:gs pos="20000">
                    <a:srgbClr val="9BC348"/>
                  </a:gs>
                  <a:gs pos="100000">
                    <a:srgbClr val="769535"/>
                  </a:gs>
                </a:gsLst>
                <a:lin ang="5400000"/>
              </a:gradFill>
              <a:ln>
                <a:solidFill>
                  <a:srgbClr val="99CC00"/>
                </a:solidFill>
                <a:prstDash val="solid"/>
              </a:ln>
              <a:effectLst>
                <a:outerShdw dist="35921" dir="2700000" algn="br">
                  <a:srgbClr val="000000"/>
                </a:outerShdw>
              </a:effectLst>
            </c:spPr>
          </c:marker>
          <c:cat>
            <c:numRef>
              <c:f>Sheet1!$B$1:$AY$1</c:f>
              <c:numCache>
                <c:formatCode>General</c:formatCode>
                <c:ptCount val="50"/>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numCache>
            </c:numRef>
          </c:cat>
          <c:val>
            <c:numRef>
              <c:f>Sheet1!$B$4:$AY$4</c:f>
              <c:numCache>
                <c:formatCode>General</c:formatCode>
                <c:ptCount val="50"/>
              </c:numCache>
            </c:numRef>
          </c:val>
          <c:smooth val="0"/>
          <c:extLst>
            <c:ext xmlns:c16="http://schemas.microsoft.com/office/drawing/2014/chart" uri="{C3380CC4-5D6E-409C-BE32-E72D297353CC}">
              <c16:uniqueId val="{00000002-8603-F142-9065-9472718BB74F}"/>
            </c:ext>
          </c:extLst>
        </c:ser>
        <c:dLbls>
          <c:showLegendKey val="0"/>
          <c:showVal val="0"/>
          <c:showCatName val="0"/>
          <c:showSerName val="0"/>
          <c:showPercent val="0"/>
          <c:showBubbleSize val="0"/>
        </c:dLbls>
        <c:smooth val="0"/>
        <c:axId val="1111248079"/>
        <c:axId val="1"/>
      </c:lineChart>
      <c:catAx>
        <c:axId val="1111248079"/>
        <c:scaling>
          <c:orientation val="minMax"/>
        </c:scaling>
        <c:delete val="0"/>
        <c:axPos val="b"/>
        <c:numFmt formatCode="General" sourceLinked="1"/>
        <c:majorTickMark val="none"/>
        <c:minorTickMark val="none"/>
        <c:tickLblPos val="nextTo"/>
        <c:spPr>
          <a:ln w="3052">
            <a:solidFill>
              <a:srgbClr val="808080"/>
            </a:solidFill>
            <a:prstDash val="solid"/>
          </a:ln>
        </c:spPr>
        <c:txPr>
          <a:bodyPr rot="0" vert="horz"/>
          <a:lstStyle/>
          <a:p>
            <a:pPr>
              <a:defRPr sz="766" b="0" i="0" u="none" strike="noStrike" baseline="0">
                <a:solidFill>
                  <a:srgbClr val="000000"/>
                </a:solidFill>
                <a:latin typeface="Calibri"/>
                <a:ea typeface="Calibri"/>
                <a:cs typeface="Calibri"/>
              </a:defRPr>
            </a:pPr>
            <a:endParaRPr lang="fr-FR"/>
          </a:p>
        </c:txPr>
        <c:crossAx val="1"/>
        <c:crosses val="autoZero"/>
        <c:auto val="1"/>
        <c:lblAlgn val="ctr"/>
        <c:lblOffset val="100"/>
        <c:tickLblSkip val="3"/>
        <c:tickMarkSkip val="1"/>
        <c:noMultiLvlLbl val="0"/>
      </c:catAx>
      <c:valAx>
        <c:axId val="1"/>
        <c:scaling>
          <c:orientation val="minMax"/>
        </c:scaling>
        <c:delete val="0"/>
        <c:axPos val="l"/>
        <c:majorGridlines>
          <c:spPr>
            <a:ln w="3052">
              <a:solidFill>
                <a:srgbClr val="808080"/>
              </a:solidFill>
              <a:prstDash val="solid"/>
            </a:ln>
          </c:spPr>
        </c:majorGridlines>
        <c:title>
          <c:tx>
            <c:rich>
              <a:bodyPr/>
              <a:lstStyle/>
              <a:p>
                <a:pPr>
                  <a:defRPr sz="943" b="1" i="0" u="none" strike="noStrike" baseline="0">
                    <a:solidFill>
                      <a:srgbClr val="000000"/>
                    </a:solidFill>
                    <a:latin typeface="Calibri"/>
                    <a:ea typeface="Calibri"/>
                    <a:cs typeface="Calibri"/>
                  </a:defRPr>
                </a:pPr>
                <a:r>
                  <a:rPr lang="en-US"/>
                  <a:t>Nombre par année</a:t>
                </a:r>
              </a:p>
            </c:rich>
          </c:tx>
          <c:overlay val="0"/>
          <c:spPr>
            <a:noFill/>
            <a:ln w="24415">
              <a:noFill/>
            </a:ln>
          </c:spPr>
        </c:title>
        <c:numFmt formatCode="General" sourceLinked="1"/>
        <c:majorTickMark val="none"/>
        <c:minorTickMark val="none"/>
        <c:tickLblPos val="nextTo"/>
        <c:spPr>
          <a:ln w="3052">
            <a:solidFill>
              <a:srgbClr val="808080"/>
            </a:solidFill>
            <a:prstDash val="solid"/>
          </a:ln>
        </c:spPr>
        <c:txPr>
          <a:bodyPr rot="0" vert="horz"/>
          <a:lstStyle/>
          <a:p>
            <a:pPr>
              <a:defRPr sz="958" b="0" i="0" u="none" strike="noStrike" baseline="0">
                <a:solidFill>
                  <a:srgbClr val="000000"/>
                </a:solidFill>
                <a:latin typeface="Calibri"/>
                <a:ea typeface="Calibri"/>
                <a:cs typeface="Calibri"/>
              </a:defRPr>
            </a:pPr>
            <a:endParaRPr lang="fr-FR"/>
          </a:p>
        </c:txPr>
        <c:crossAx val="1111248079"/>
        <c:crosses val="autoZero"/>
        <c:crossBetween val="between"/>
      </c:valAx>
      <c:spPr>
        <a:solidFill>
          <a:srgbClr val="FFFFFF"/>
        </a:solidFill>
        <a:ln w="24415">
          <a:noFill/>
        </a:ln>
      </c:spPr>
    </c:plotArea>
    <c:plotVisOnly val="1"/>
    <c:dispBlanksAs val="gap"/>
    <c:showDLblsOverMax val="0"/>
  </c:chart>
  <c:spPr>
    <a:solidFill>
      <a:srgbClr val="FFFFFF"/>
    </a:solidFill>
    <a:ln w="3052">
      <a:solidFill>
        <a:srgbClr val="808080"/>
      </a:solidFill>
      <a:prstDash val="solid"/>
    </a:ln>
  </c:spPr>
  <c:txPr>
    <a:bodyPr/>
    <a:lstStyle/>
    <a:p>
      <a:pPr>
        <a:defRPr sz="1724" b="0" i="0" u="none" strike="noStrike" baseline="0">
          <a:solidFill>
            <a:srgbClr val="000000"/>
          </a:solidFill>
          <a:latin typeface="Calibri"/>
          <a:ea typeface="Calibri"/>
          <a:cs typeface="Calibri"/>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2694524717036"/>
          <c:y val="4.7117734017342899E-2"/>
          <c:w val="0.61405719070915099"/>
          <c:h val="0.81286564772934999"/>
        </c:manualLayout>
      </c:layout>
      <c:barChart>
        <c:barDir val="col"/>
        <c:grouping val="clustered"/>
        <c:varyColors val="0"/>
        <c:ser>
          <c:idx val="0"/>
          <c:order val="0"/>
          <c:tx>
            <c:strRef>
              <c:f>Sheet1!$A$2</c:f>
              <c:strCache>
                <c:ptCount val="1"/>
                <c:pt idx="0">
                  <c:v>Secteur privé</c:v>
                </c:pt>
              </c:strCache>
            </c:strRef>
          </c:tx>
          <c:spPr>
            <a:ln w="38062">
              <a:solidFill>
                <a:srgbClr val="4F81BD"/>
              </a:solidFill>
              <a:prstDash val="solid"/>
            </a:ln>
          </c:spPr>
          <c:invertIfNegative val="0"/>
          <c:dLbls>
            <c:spPr>
              <a:noFill/>
              <a:ln>
                <a:noFill/>
              </a:ln>
              <a:effectLst/>
            </c:spPr>
            <c:txPr>
              <a:bodyPr wrap="square" lIns="38100" tIns="19050" rIns="38100" bIns="19050" anchor="ctr">
                <a:spAutoFit/>
              </a:bodyPr>
              <a:lstStyle/>
              <a:p>
                <a:pPr>
                  <a:defRPr sz="10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Sheet1!$B$2:$K$2</c:f>
              <c:numCache>
                <c:formatCode>General</c:formatCode>
                <c:ptCount val="10"/>
                <c:pt idx="0">
                  <c:v>79.599999999999994</c:v>
                </c:pt>
                <c:pt idx="1">
                  <c:v>92.4</c:v>
                </c:pt>
                <c:pt idx="2">
                  <c:v>84.5</c:v>
                </c:pt>
                <c:pt idx="3">
                  <c:v>68.7</c:v>
                </c:pt>
                <c:pt idx="4">
                  <c:v>47.4</c:v>
                </c:pt>
                <c:pt idx="5">
                  <c:v>89.6</c:v>
                </c:pt>
                <c:pt idx="6">
                  <c:v>94.9</c:v>
                </c:pt>
                <c:pt idx="7">
                  <c:v>88.1</c:v>
                </c:pt>
                <c:pt idx="8">
                  <c:v>79.099999999999994</c:v>
                </c:pt>
                <c:pt idx="9">
                  <c:v>74.2</c:v>
                </c:pt>
              </c:numCache>
            </c:numRef>
          </c:val>
          <c:extLst>
            <c:ext xmlns:c16="http://schemas.microsoft.com/office/drawing/2014/chart" uri="{C3380CC4-5D6E-409C-BE32-E72D297353CC}">
              <c16:uniqueId val="{00000000-C51B-4019-8185-C30CDEF8B8D0}"/>
            </c:ext>
          </c:extLst>
        </c:ser>
        <c:ser>
          <c:idx val="1"/>
          <c:order val="1"/>
          <c:tx>
            <c:strRef>
              <c:f>Sheet1!$A$3</c:f>
              <c:strCache>
                <c:ptCount val="1"/>
                <c:pt idx="0">
                  <c:v>Secteur public</c:v>
                </c:pt>
              </c:strCache>
            </c:strRef>
          </c:tx>
          <c:invertIfNegative val="0"/>
          <c:dLbls>
            <c:spPr>
              <a:noFill/>
              <a:ln>
                <a:noFill/>
              </a:ln>
              <a:effectLst/>
            </c:spPr>
            <c:txPr>
              <a:bodyPr wrap="square" lIns="38100" tIns="19050" rIns="38100" bIns="19050" anchor="ctr">
                <a:spAutoFit/>
              </a:bodyPr>
              <a:lstStyle/>
              <a:p>
                <a:pPr>
                  <a:defRPr sz="10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Sheet1!$B$3:$K$3</c:f>
              <c:numCache>
                <c:formatCode>General</c:formatCode>
                <c:ptCount val="10"/>
                <c:pt idx="0">
                  <c:v>20.399999999999999</c:v>
                </c:pt>
                <c:pt idx="1">
                  <c:v>7.6</c:v>
                </c:pt>
                <c:pt idx="2">
                  <c:v>15.5</c:v>
                </c:pt>
                <c:pt idx="3">
                  <c:v>31.3</c:v>
                </c:pt>
                <c:pt idx="4">
                  <c:v>52.6</c:v>
                </c:pt>
                <c:pt idx="5">
                  <c:v>10.4</c:v>
                </c:pt>
                <c:pt idx="6">
                  <c:v>5.0999999999999996</c:v>
                </c:pt>
                <c:pt idx="7">
                  <c:v>11.9</c:v>
                </c:pt>
                <c:pt idx="8">
                  <c:v>20.9</c:v>
                </c:pt>
                <c:pt idx="9">
                  <c:v>25.8</c:v>
                </c:pt>
              </c:numCache>
            </c:numRef>
          </c:val>
          <c:extLst>
            <c:ext xmlns:c16="http://schemas.microsoft.com/office/drawing/2014/chart" uri="{C3380CC4-5D6E-409C-BE32-E72D297353CC}">
              <c16:uniqueId val="{00000001-C51B-4019-8185-C30CDEF8B8D0}"/>
            </c:ext>
          </c:extLst>
        </c:ser>
        <c:dLbls>
          <c:showLegendKey val="0"/>
          <c:showVal val="0"/>
          <c:showCatName val="0"/>
          <c:showSerName val="0"/>
          <c:showPercent val="0"/>
          <c:showBubbleSize val="0"/>
        </c:dLbls>
        <c:gapWidth val="150"/>
        <c:axId val="157295696"/>
        <c:axId val="1"/>
      </c:barChart>
      <c:catAx>
        <c:axId val="157295696"/>
        <c:scaling>
          <c:orientation val="minMax"/>
        </c:scaling>
        <c:delete val="0"/>
        <c:axPos val="b"/>
        <c:numFmt formatCode="General" sourceLinked="1"/>
        <c:majorTickMark val="none"/>
        <c:minorTickMark val="none"/>
        <c:tickLblPos val="nextTo"/>
        <c:spPr>
          <a:ln w="3173">
            <a:solidFill>
              <a:srgbClr val="808080"/>
            </a:solidFill>
            <a:prstDash val="solid"/>
          </a:ln>
        </c:spPr>
        <c:txPr>
          <a:bodyPr rot="0" vert="horz"/>
          <a:lstStyle/>
          <a:p>
            <a:pPr>
              <a:defRPr lang="fr-CA" sz="996" baseline="0"/>
            </a:pPr>
            <a:endParaRPr lang="fr-FR"/>
          </a:p>
        </c:txPr>
        <c:crossAx val="1"/>
        <c:crosses val="autoZero"/>
        <c:auto val="1"/>
        <c:lblAlgn val="ctr"/>
        <c:lblOffset val="100"/>
        <c:noMultiLvlLbl val="0"/>
      </c:catAx>
      <c:valAx>
        <c:axId val="1"/>
        <c:scaling>
          <c:orientation val="minMax"/>
        </c:scaling>
        <c:delete val="0"/>
        <c:axPos val="l"/>
        <c:majorGridlines>
          <c:spPr>
            <a:ln w="3173">
              <a:solidFill>
                <a:srgbClr val="808080"/>
              </a:solidFill>
              <a:prstDash val="solid"/>
            </a:ln>
          </c:spPr>
        </c:majorGridlines>
        <c:title>
          <c:tx>
            <c:rich>
              <a:bodyPr/>
              <a:lstStyle/>
              <a:p>
                <a:pPr>
                  <a:defRPr sz="989" b="1" i="0" u="none" strike="noStrike" baseline="0">
                    <a:solidFill>
                      <a:srgbClr val="000000"/>
                    </a:solidFill>
                    <a:latin typeface="Calibri"/>
                    <a:ea typeface="Calibri"/>
                    <a:cs typeface="Calibri"/>
                  </a:defRPr>
                </a:pPr>
                <a:r>
                  <a:rPr lang="fr-CA"/>
                  <a:t>Proportion par année (en %)</a:t>
                </a:r>
              </a:p>
            </c:rich>
          </c:tx>
          <c:overlay val="0"/>
          <c:spPr>
            <a:noFill/>
            <a:ln w="25375">
              <a:noFill/>
            </a:ln>
          </c:spPr>
        </c:title>
        <c:numFmt formatCode="General" sourceLinked="1"/>
        <c:majorTickMark val="none"/>
        <c:minorTickMark val="none"/>
        <c:tickLblPos val="nextTo"/>
        <c:spPr>
          <a:ln w="3173">
            <a:solidFill>
              <a:srgbClr val="808080"/>
            </a:solidFill>
            <a:prstDash val="solid"/>
          </a:ln>
        </c:spPr>
        <c:txPr>
          <a:bodyPr rot="0" vert="horz"/>
          <a:lstStyle/>
          <a:p>
            <a:pPr>
              <a:defRPr lang="fr-CA" sz="996" baseline="0"/>
            </a:pPr>
            <a:endParaRPr lang="fr-FR"/>
          </a:p>
        </c:txPr>
        <c:crossAx val="157295696"/>
        <c:crosses val="autoZero"/>
        <c:crossBetween val="between"/>
      </c:valAx>
      <c:spPr>
        <a:solidFill>
          <a:srgbClr val="FFFFFF"/>
        </a:solidFill>
        <a:ln w="25375">
          <a:noFill/>
        </a:ln>
      </c:spPr>
    </c:plotArea>
    <c:legend>
      <c:legendPos val="r"/>
      <c:layout>
        <c:manualLayout>
          <c:xMode val="edge"/>
          <c:yMode val="edge"/>
          <c:x val="0.75722546778426891"/>
          <c:y val="0.39877290568036794"/>
          <c:w val="0.13570545617281715"/>
          <c:h val="0.1673892139629336"/>
        </c:manualLayout>
      </c:layout>
      <c:overlay val="0"/>
      <c:spPr>
        <a:noFill/>
        <a:ln w="25375">
          <a:noFill/>
        </a:ln>
      </c:spPr>
      <c:txPr>
        <a:bodyPr/>
        <a:lstStyle/>
        <a:p>
          <a:pPr>
            <a:defRPr lang="fr-CA" sz="1196" baseline="0"/>
          </a:pPr>
          <a:endParaRPr lang="fr-FR"/>
        </a:p>
      </c:txPr>
    </c:legend>
    <c:plotVisOnly val="1"/>
    <c:dispBlanksAs val="gap"/>
    <c:showDLblsOverMax val="0"/>
  </c:chart>
  <c:spPr>
    <a:solidFill>
      <a:srgbClr val="FFFFFF"/>
    </a:solidFill>
    <a:ln w="3173">
      <a:solidFill>
        <a:srgbClr val="808080"/>
      </a:solidFill>
      <a:prstDash val="solid"/>
    </a:ln>
  </c:spPr>
  <c:txPr>
    <a:bodyPr/>
    <a:lstStyle/>
    <a:p>
      <a:pPr>
        <a:defRPr sz="1792"/>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146" b="0" i="0" u="none" strike="noStrike" baseline="0">
                    <a:solidFill>
                      <a:srgbClr val="333333"/>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1979-1988</c:v>
                </c:pt>
                <c:pt idx="1">
                  <c:v>1989-1998</c:v>
                </c:pt>
                <c:pt idx="2">
                  <c:v>1999-2008</c:v>
                </c:pt>
                <c:pt idx="3">
                  <c:v>2009-2018</c:v>
                </c:pt>
                <c:pt idx="4">
                  <c:v>2019-2020</c:v>
                </c:pt>
              </c:strCache>
            </c:strRef>
          </c:cat>
          <c:val>
            <c:numRef>
              <c:f>Feuil1!$B$2:$B$6</c:f>
              <c:numCache>
                <c:formatCode>General</c:formatCode>
                <c:ptCount val="5"/>
                <c:pt idx="0">
                  <c:v>38</c:v>
                </c:pt>
                <c:pt idx="1">
                  <c:v>48</c:v>
                </c:pt>
                <c:pt idx="2">
                  <c:v>49</c:v>
                </c:pt>
                <c:pt idx="3">
                  <c:v>60</c:v>
                </c:pt>
                <c:pt idx="4">
                  <c:v>28.5</c:v>
                </c:pt>
              </c:numCache>
            </c:numRef>
          </c:val>
          <c:extLst>
            <c:ext xmlns:c16="http://schemas.microsoft.com/office/drawing/2014/chart" uri="{C3380CC4-5D6E-409C-BE32-E72D297353CC}">
              <c16:uniqueId val="{00000000-6A19-FB42-839D-CB5AA05842F5}"/>
            </c:ext>
          </c:extLst>
        </c:ser>
        <c:dLbls>
          <c:showLegendKey val="0"/>
          <c:showVal val="0"/>
          <c:showCatName val="0"/>
          <c:showSerName val="0"/>
          <c:showPercent val="0"/>
          <c:showBubbleSize val="0"/>
        </c:dLbls>
        <c:gapWidth val="219"/>
        <c:overlap val="-27"/>
        <c:axId val="341189039"/>
        <c:axId val="1"/>
      </c:barChart>
      <c:catAx>
        <c:axId val="341189039"/>
        <c:scaling>
          <c:orientation val="minMax"/>
        </c:scaling>
        <c:delete val="0"/>
        <c:axPos val="b"/>
        <c:numFmt formatCode="General" sourceLinked="1"/>
        <c:majorTickMark val="none"/>
        <c:minorTickMark val="none"/>
        <c:tickLblPos val="nextTo"/>
        <c:spPr>
          <a:noFill/>
          <a:ln w="9132" cap="flat" cmpd="sng" algn="ctr">
            <a:solidFill>
              <a:schemeClr val="tx1">
                <a:lumMod val="15000"/>
                <a:lumOff val="85000"/>
              </a:schemeClr>
            </a:solidFill>
            <a:round/>
          </a:ln>
          <a:effectLst/>
        </c:spPr>
        <c:txPr>
          <a:bodyPr rot="0" vert="horz"/>
          <a:lstStyle/>
          <a:p>
            <a:pPr>
              <a:defRPr sz="1146" b="0" i="0" u="none" strike="noStrike" baseline="0">
                <a:solidFill>
                  <a:srgbClr val="333333"/>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9132" cap="flat" cmpd="sng" algn="ctr">
              <a:solidFill>
                <a:schemeClr val="tx1">
                  <a:lumMod val="15000"/>
                  <a:lumOff val="85000"/>
                </a:schemeClr>
              </a:solidFill>
              <a:round/>
            </a:ln>
            <a:effectLst/>
          </c:spPr>
        </c:majorGridlines>
        <c:title>
          <c:tx>
            <c:rich>
              <a:bodyPr/>
              <a:lstStyle/>
              <a:p>
                <a:pPr>
                  <a:defRPr/>
                </a:pPr>
                <a:r>
                  <a:rPr lang="fr-CA" dirty="0"/>
                  <a:t>Nombre</a:t>
                </a:r>
                <a:r>
                  <a:rPr lang="fr-CA" baseline="0" dirty="0"/>
                  <a:t> de jours ouvrables</a:t>
                </a:r>
                <a:endParaRPr lang="fr-CA" dirty="0"/>
              </a:p>
            </c:rich>
          </c:tx>
          <c:overlay val="0"/>
        </c:title>
        <c:numFmt formatCode="General" sourceLinked="1"/>
        <c:majorTickMark val="none"/>
        <c:minorTickMark val="none"/>
        <c:tickLblPos val="nextTo"/>
        <c:spPr>
          <a:noFill/>
          <a:ln>
            <a:noFill/>
          </a:ln>
          <a:effectLst/>
        </c:spPr>
        <c:txPr>
          <a:bodyPr rot="0" vert="horz"/>
          <a:lstStyle/>
          <a:p>
            <a:pPr>
              <a:defRPr sz="1146" b="0" i="0" u="none" strike="noStrike" baseline="0">
                <a:solidFill>
                  <a:srgbClr val="333333"/>
                </a:solidFill>
                <a:latin typeface="Calibri"/>
                <a:ea typeface="Calibri"/>
                <a:cs typeface="Calibri"/>
              </a:defRPr>
            </a:pPr>
            <a:endParaRPr lang="fr-FR"/>
          </a:p>
        </c:txPr>
        <c:crossAx val="341189039"/>
        <c:crosses val="autoZero"/>
        <c:crossBetween val="between"/>
      </c:valAx>
      <c:spPr>
        <a:noFill/>
        <a:ln w="24352">
          <a:noFill/>
        </a:ln>
      </c:spPr>
    </c:plotArea>
    <c:plotVisOnly val="1"/>
    <c:dispBlanksAs val="gap"/>
    <c:showDLblsOverMax val="0"/>
  </c:chart>
  <c:spPr>
    <a:noFill/>
    <a:ln>
      <a:noFill/>
    </a:ln>
    <a:effectLst/>
  </c:spPr>
  <c:txPr>
    <a:bodyPr/>
    <a:lstStyle/>
    <a:p>
      <a:pPr>
        <a:defRPr sz="1275" b="0" i="0" u="none" strike="noStrike" baseline="0">
          <a:solidFill>
            <a:srgbClr val="000000"/>
          </a:solidFill>
          <a:latin typeface="Calibri"/>
          <a:ea typeface="Calibri"/>
          <a:cs typeface="Calibri"/>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rgbClr val="4F81BD"/>
            </a:solidFill>
            <a:ln w="25349">
              <a:noFill/>
            </a:ln>
          </c:spPr>
          <c:invertIfNegative val="0"/>
          <c:dLbls>
            <c:spPr>
              <a:noFill/>
              <a:ln w="25349">
                <a:noFill/>
              </a:ln>
            </c:spPr>
            <c:txPr>
              <a:bodyPr wrap="square" lIns="38100" tIns="19050" rIns="38100" bIns="19050" anchor="ctr">
                <a:spAutoFit/>
              </a:bodyPr>
              <a:lstStyle/>
              <a:p>
                <a:pPr algn="ctr" rtl="0">
                  <a:defRPr sz="994" b="1" i="0" u="none" strike="noStrike" baseline="0">
                    <a:solidFill>
                      <a:srgbClr val="000000"/>
                    </a:solidFill>
                    <a:latin typeface="Calibri"/>
                    <a:ea typeface="Calibri"/>
                    <a:cs typeface="Calibri"/>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1998-2002</c:v>
                </c:pt>
                <c:pt idx="1">
                  <c:v>2003-2007</c:v>
                </c:pt>
                <c:pt idx="2">
                  <c:v>2008-2012</c:v>
                </c:pt>
                <c:pt idx="3">
                  <c:v>2013-2017</c:v>
                </c:pt>
                <c:pt idx="4">
                  <c:v>2018-2020</c:v>
                </c:pt>
              </c:strCache>
            </c:strRef>
          </c:cat>
          <c:val>
            <c:numRef>
              <c:f>Feuil1!$B$2:$B$6</c:f>
              <c:numCache>
                <c:formatCode>0.0%</c:formatCode>
                <c:ptCount val="5"/>
                <c:pt idx="0">
                  <c:v>0.25333333333333302</c:v>
                </c:pt>
                <c:pt idx="1">
                  <c:v>0.26700251889168763</c:v>
                </c:pt>
                <c:pt idx="2">
                  <c:v>0.28484848484848485</c:v>
                </c:pt>
                <c:pt idx="3">
                  <c:v>0.29899999999999999</c:v>
                </c:pt>
                <c:pt idx="4">
                  <c:v>0.10100000000000001</c:v>
                </c:pt>
              </c:numCache>
            </c:numRef>
          </c:val>
          <c:extLst>
            <c:ext xmlns:c16="http://schemas.microsoft.com/office/drawing/2014/chart" uri="{C3380CC4-5D6E-409C-BE32-E72D297353CC}">
              <c16:uniqueId val="{00000000-F9A7-4FDE-AB5A-4A2253A9F0AE}"/>
            </c:ext>
          </c:extLst>
        </c:ser>
        <c:dLbls>
          <c:showLegendKey val="0"/>
          <c:showVal val="0"/>
          <c:showCatName val="0"/>
          <c:showSerName val="0"/>
          <c:showPercent val="0"/>
          <c:showBubbleSize val="0"/>
        </c:dLbls>
        <c:gapWidth val="150"/>
        <c:axId val="122008248"/>
        <c:axId val="1"/>
      </c:barChart>
      <c:catAx>
        <c:axId val="122008248"/>
        <c:scaling>
          <c:orientation val="minMax"/>
        </c:scaling>
        <c:delete val="0"/>
        <c:axPos val="b"/>
        <c:numFmt formatCode="General" sourceLinked="1"/>
        <c:majorTickMark val="out"/>
        <c:minorTickMark val="none"/>
        <c:tickLblPos val="nextTo"/>
        <c:spPr>
          <a:ln w="3168">
            <a:solidFill>
              <a:srgbClr val="808080"/>
            </a:solidFill>
            <a:prstDash val="solid"/>
          </a:ln>
        </c:spPr>
        <c:txPr>
          <a:bodyPr/>
          <a:lstStyle/>
          <a:p>
            <a:pPr>
              <a:defRPr lang="fr-CA"/>
            </a:pPr>
            <a:endParaRPr lang="fr-FR"/>
          </a:p>
        </c:txPr>
        <c:crossAx val="1"/>
        <c:crosses val="autoZero"/>
        <c:auto val="0"/>
        <c:lblAlgn val="ctr"/>
        <c:lblOffset val="100"/>
        <c:tickLblSkip val="1"/>
        <c:noMultiLvlLbl val="0"/>
      </c:catAx>
      <c:valAx>
        <c:axId val="1"/>
        <c:scaling>
          <c:orientation val="minMax"/>
          <c:min val="0"/>
        </c:scaling>
        <c:delete val="0"/>
        <c:axPos val="l"/>
        <c:majorGridlines>
          <c:spPr>
            <a:ln w="3168">
              <a:solidFill>
                <a:srgbClr val="808080"/>
              </a:solidFill>
              <a:prstDash val="solid"/>
            </a:ln>
          </c:spPr>
        </c:majorGridlines>
        <c:numFmt formatCode="0.0%" sourceLinked="1"/>
        <c:majorTickMark val="out"/>
        <c:minorTickMark val="none"/>
        <c:tickLblPos val="nextTo"/>
        <c:spPr>
          <a:ln w="3168">
            <a:solidFill>
              <a:srgbClr val="808080"/>
            </a:solidFill>
            <a:prstDash val="solid"/>
          </a:ln>
        </c:spPr>
        <c:txPr>
          <a:bodyPr/>
          <a:lstStyle/>
          <a:p>
            <a:pPr>
              <a:defRPr lang="fr-CA" sz="995" baseline="0"/>
            </a:pPr>
            <a:endParaRPr lang="fr-FR"/>
          </a:p>
        </c:txPr>
        <c:crossAx val="122008248"/>
        <c:crosses val="autoZero"/>
        <c:crossBetween val="between"/>
      </c:valAx>
      <c:spPr>
        <a:noFill/>
        <a:ln w="25362">
          <a:noFill/>
        </a:ln>
      </c:spPr>
    </c:plotArea>
    <c:plotVisOnly val="1"/>
    <c:dispBlanksAs val="gap"/>
    <c:showDLblsOverMax val="0"/>
  </c:chart>
  <c:spPr>
    <a:noFill/>
    <a:ln>
      <a:noFill/>
    </a:ln>
  </c:spPr>
  <c:txPr>
    <a:bodyPr/>
    <a:lstStyle/>
    <a:p>
      <a:pPr>
        <a:defRPr sz="1792" b="0" i="0" u="none" strike="noStrike" baseline="0">
          <a:solidFill>
            <a:srgbClr val="000000"/>
          </a:solidFill>
          <a:latin typeface="Calibri"/>
          <a:ea typeface="Calibri"/>
          <a:cs typeface="Calibri"/>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51206386663106"/>
          <c:y val="8.9913756859259633E-2"/>
          <c:w val="0.606562131598125"/>
          <c:h val="0.73264404153506713"/>
        </c:manualLayout>
      </c:layout>
      <c:barChart>
        <c:barDir val="bar"/>
        <c:grouping val="clustered"/>
        <c:varyColors val="0"/>
        <c:ser>
          <c:idx val="0"/>
          <c:order val="0"/>
          <c:tx>
            <c:strRef>
              <c:f>Feuil1!$B$1</c:f>
              <c:strCache>
                <c:ptCount val="1"/>
                <c:pt idx="0">
                  <c:v>1988-1991</c:v>
                </c:pt>
              </c:strCache>
            </c:strRef>
          </c:tx>
          <c:spPr>
            <a:solidFill>
              <a:srgbClr val="4F81BD"/>
            </a:solidFill>
            <a:ln w="25380">
              <a:noFill/>
            </a:ln>
          </c:spPr>
          <c:invertIfNegative val="0"/>
          <c:dLbls>
            <c:spPr>
              <a:noFill/>
              <a:ln w="25380">
                <a:noFill/>
              </a:ln>
            </c:spPr>
            <c:txPr>
              <a:bodyPr/>
              <a:lstStyle/>
              <a:p>
                <a:pPr>
                  <a:defRPr sz="949" baseline="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Feuil1!$A$2:$A$18</c:f>
              <c:strCache>
                <c:ptCount val="17"/>
                <c:pt idx="0">
                  <c:v>Allocation de formation</c:v>
                </c:pt>
                <c:pt idx="1">
                  <c:v>Comité conjoint de formation</c:v>
                </c:pt>
                <c:pt idx="3">
                  <c:v>Sous-traitance: aucune restriction</c:v>
                </c:pt>
                <c:pt idx="5">
                  <c:v>Mises à pied: ancienneté seul critère</c:v>
                </c:pt>
                <c:pt idx="6">
                  <c:v>Promotions: ancienneté non considérée</c:v>
                </c:pt>
                <c:pt idx="7">
                  <c:v>Promotions: ancienneté, seul critère</c:v>
                </c:pt>
                <c:pt idx="9">
                  <c:v>Travailleurs âgés</c:v>
                </c:pt>
                <c:pt idx="10">
                  <c:v>Appl. de toute la c.c. aux salarisé à temps partiel</c:v>
                </c:pt>
                <c:pt idx="12">
                  <c:v>Régime de retraite</c:v>
                </c:pt>
                <c:pt idx="13">
                  <c:v>Rém. des heures supplémentaires en congés</c:v>
                </c:pt>
                <c:pt idx="15">
                  <c:v>Congé de maternité</c:v>
                </c:pt>
                <c:pt idx="16">
                  <c:v>Congé parental</c:v>
                </c:pt>
              </c:strCache>
            </c:strRef>
          </c:cat>
          <c:val>
            <c:numRef>
              <c:f>Feuil1!$B$2:$B$18</c:f>
              <c:numCache>
                <c:formatCode>General</c:formatCode>
                <c:ptCount val="17"/>
                <c:pt idx="0">
                  <c:v>38.9</c:v>
                </c:pt>
                <c:pt idx="1">
                  <c:v>9.8000000000000007</c:v>
                </c:pt>
                <c:pt idx="3">
                  <c:v>47.7</c:v>
                </c:pt>
                <c:pt idx="5">
                  <c:v>42.9</c:v>
                </c:pt>
                <c:pt idx="6">
                  <c:v>8.9</c:v>
                </c:pt>
                <c:pt idx="7">
                  <c:v>15.5</c:v>
                </c:pt>
                <c:pt idx="9">
                  <c:v>10.7</c:v>
                </c:pt>
                <c:pt idx="10">
                  <c:v>11</c:v>
                </c:pt>
                <c:pt idx="12">
                  <c:v>38.4</c:v>
                </c:pt>
                <c:pt idx="13">
                  <c:v>25.3</c:v>
                </c:pt>
                <c:pt idx="15">
                  <c:v>68.3</c:v>
                </c:pt>
                <c:pt idx="16">
                  <c:v>16.5</c:v>
                </c:pt>
              </c:numCache>
            </c:numRef>
          </c:val>
          <c:extLst>
            <c:ext xmlns:c16="http://schemas.microsoft.com/office/drawing/2014/chart" uri="{C3380CC4-5D6E-409C-BE32-E72D297353CC}">
              <c16:uniqueId val="{00000000-51FA-4BD7-8F2B-2E8309ECAAE3}"/>
            </c:ext>
          </c:extLst>
        </c:ser>
        <c:ser>
          <c:idx val="2"/>
          <c:order val="1"/>
          <c:tx>
            <c:strRef>
              <c:f>Feuil1!$C$1</c:f>
              <c:strCache>
                <c:ptCount val="1"/>
                <c:pt idx="0">
                  <c:v>2018</c:v>
                </c:pt>
              </c:strCache>
            </c:strRef>
          </c:tx>
          <c:spPr>
            <a:solidFill>
              <a:srgbClr val="9BBB59"/>
            </a:solidFill>
            <a:ln w="25380">
              <a:noFill/>
            </a:ln>
          </c:spPr>
          <c:invertIfNegative val="0"/>
          <c:dLbls>
            <c:spPr>
              <a:noFill/>
              <a:ln w="25380">
                <a:noFill/>
              </a:ln>
            </c:spPr>
            <c:txPr>
              <a:bodyPr/>
              <a:lstStyle/>
              <a:p>
                <a:pPr>
                  <a:defRPr sz="949" baseline="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Feuil1!$A$2:$A$18</c:f>
              <c:strCache>
                <c:ptCount val="17"/>
                <c:pt idx="0">
                  <c:v>Allocation de formation</c:v>
                </c:pt>
                <c:pt idx="1">
                  <c:v>Comité conjoint de formation</c:v>
                </c:pt>
                <c:pt idx="3">
                  <c:v>Sous-traitance: aucune restriction</c:v>
                </c:pt>
                <c:pt idx="5">
                  <c:v>Mises à pied: ancienneté seul critère</c:v>
                </c:pt>
                <c:pt idx="6">
                  <c:v>Promotions: ancienneté non considérée</c:v>
                </c:pt>
                <c:pt idx="7">
                  <c:v>Promotions: ancienneté, seul critère</c:v>
                </c:pt>
                <c:pt idx="9">
                  <c:v>Travailleurs âgés</c:v>
                </c:pt>
                <c:pt idx="10">
                  <c:v>Appl. de toute la c.c. aux salarisé à temps partiel</c:v>
                </c:pt>
                <c:pt idx="12">
                  <c:v>Régime de retraite</c:v>
                </c:pt>
                <c:pt idx="13">
                  <c:v>Rém. des heures supplémentaires en congés</c:v>
                </c:pt>
                <c:pt idx="15">
                  <c:v>Congé de maternité</c:v>
                </c:pt>
                <c:pt idx="16">
                  <c:v>Congé parental</c:v>
                </c:pt>
              </c:strCache>
            </c:strRef>
          </c:cat>
          <c:val>
            <c:numRef>
              <c:f>Feuil1!$C$2:$C$18</c:f>
              <c:numCache>
                <c:formatCode>General</c:formatCode>
                <c:ptCount val="17"/>
                <c:pt idx="0">
                  <c:v>73.5</c:v>
                </c:pt>
                <c:pt idx="1">
                  <c:v>30.8</c:v>
                </c:pt>
                <c:pt idx="3">
                  <c:v>33.4</c:v>
                </c:pt>
                <c:pt idx="5">
                  <c:v>52</c:v>
                </c:pt>
                <c:pt idx="6">
                  <c:v>12.7</c:v>
                </c:pt>
                <c:pt idx="7">
                  <c:v>2.2000000000000002</c:v>
                </c:pt>
                <c:pt idx="9">
                  <c:v>44.7</c:v>
                </c:pt>
                <c:pt idx="10">
                  <c:v>18</c:v>
                </c:pt>
                <c:pt idx="12">
                  <c:v>71.8</c:v>
                </c:pt>
                <c:pt idx="13">
                  <c:v>56.4</c:v>
                </c:pt>
                <c:pt idx="15">
                  <c:v>86.1</c:v>
                </c:pt>
                <c:pt idx="16">
                  <c:v>79.400000000000006</c:v>
                </c:pt>
              </c:numCache>
            </c:numRef>
          </c:val>
          <c:extLst>
            <c:ext xmlns:c16="http://schemas.microsoft.com/office/drawing/2014/chart" uri="{C3380CC4-5D6E-409C-BE32-E72D297353CC}">
              <c16:uniqueId val="{00000001-51FA-4BD7-8F2B-2E8309ECAAE3}"/>
            </c:ext>
          </c:extLst>
        </c:ser>
        <c:dLbls>
          <c:showLegendKey val="0"/>
          <c:showVal val="0"/>
          <c:showCatName val="0"/>
          <c:showSerName val="0"/>
          <c:showPercent val="0"/>
          <c:showBubbleSize val="0"/>
        </c:dLbls>
        <c:gapWidth val="150"/>
        <c:axId val="169573896"/>
        <c:axId val="1"/>
      </c:barChart>
      <c:catAx>
        <c:axId val="169573896"/>
        <c:scaling>
          <c:orientation val="minMax"/>
        </c:scaling>
        <c:delete val="0"/>
        <c:axPos val="l"/>
        <c:numFmt formatCode="General" sourceLinked="0"/>
        <c:majorTickMark val="none"/>
        <c:minorTickMark val="none"/>
        <c:tickLblPos val="nextTo"/>
        <c:spPr>
          <a:ln w="3172">
            <a:solidFill>
              <a:srgbClr val="808080"/>
            </a:solidFill>
            <a:prstDash val="solid"/>
          </a:ln>
        </c:spPr>
        <c:txPr>
          <a:bodyPr/>
          <a:lstStyle/>
          <a:p>
            <a:pPr>
              <a:defRPr sz="799" baseline="0"/>
            </a:pPr>
            <a:endParaRPr lang="fr-FR"/>
          </a:p>
        </c:txPr>
        <c:crossAx val="1"/>
        <c:crosses val="autoZero"/>
        <c:auto val="1"/>
        <c:lblAlgn val="ctr"/>
        <c:lblOffset val="100"/>
        <c:tickLblSkip val="1"/>
        <c:noMultiLvlLbl val="0"/>
      </c:catAx>
      <c:valAx>
        <c:axId val="1"/>
        <c:scaling>
          <c:orientation val="minMax"/>
        </c:scaling>
        <c:delete val="0"/>
        <c:axPos val="b"/>
        <c:majorGridlines>
          <c:spPr>
            <a:ln w="3172">
              <a:solidFill>
                <a:srgbClr val="808080"/>
              </a:solidFill>
              <a:prstDash val="solid"/>
            </a:ln>
          </c:spPr>
        </c:majorGridlines>
        <c:title>
          <c:tx>
            <c:rich>
              <a:bodyPr/>
              <a:lstStyle/>
              <a:p>
                <a:pPr>
                  <a:defRPr sz="999" b="1" i="0" u="none" strike="noStrike" baseline="0">
                    <a:solidFill>
                      <a:srgbClr val="000000"/>
                    </a:solidFill>
                    <a:latin typeface="Calibri"/>
                    <a:ea typeface="Calibri"/>
                    <a:cs typeface="Calibri"/>
                  </a:defRPr>
                </a:pPr>
                <a:r>
                  <a:rPr lang="fr-CA"/>
                  <a:t>Pourcentage des conventions collectives</a:t>
                </a:r>
              </a:p>
            </c:rich>
          </c:tx>
          <c:overlay val="0"/>
          <c:spPr>
            <a:noFill/>
            <a:ln w="25380">
              <a:noFill/>
            </a:ln>
          </c:spPr>
        </c:title>
        <c:numFmt formatCode="#\ ?/?" sourceLinked="0"/>
        <c:majorTickMark val="none"/>
        <c:minorTickMark val="none"/>
        <c:tickLblPos val="nextTo"/>
        <c:spPr>
          <a:ln w="3172">
            <a:solidFill>
              <a:srgbClr val="808080"/>
            </a:solidFill>
            <a:prstDash val="solid"/>
          </a:ln>
        </c:spPr>
        <c:crossAx val="169573896"/>
        <c:crosses val="autoZero"/>
        <c:crossBetween val="between"/>
      </c:valAx>
      <c:spPr>
        <a:noFill/>
        <a:ln w="25380">
          <a:noFill/>
        </a:ln>
      </c:spPr>
    </c:plotArea>
    <c:legend>
      <c:legendPos val="r"/>
      <c:layout>
        <c:manualLayout>
          <c:xMode val="edge"/>
          <c:yMode val="edge"/>
          <c:x val="0.88081048867699641"/>
          <c:y val="0.46408839779005523"/>
          <c:w val="9.8927294398092974E-2"/>
          <c:h val="0.14640883977900551"/>
        </c:manualLayout>
      </c:layout>
      <c:overlay val="0"/>
      <c:spPr>
        <a:noFill/>
        <a:ln w="25380">
          <a:noFill/>
        </a:ln>
      </c:spPr>
    </c:legend>
    <c:plotVisOnly val="1"/>
    <c:dispBlanksAs val="gap"/>
    <c:showDLblsOverMax val="0"/>
  </c:chart>
  <c:spPr>
    <a:noFill/>
    <a:ln>
      <a:noFill/>
    </a:ln>
  </c:spPr>
  <c:txPr>
    <a:bodyPr/>
    <a:lstStyle/>
    <a:p>
      <a:pPr>
        <a:defRPr sz="999" b="0" i="0" u="none" strike="noStrike" baseline="0">
          <a:solidFill>
            <a:srgbClr val="000000"/>
          </a:solidFill>
          <a:latin typeface="Calibri"/>
          <a:ea typeface="Calibri"/>
          <a:cs typeface="Calibri"/>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00592981432951E-2"/>
          <c:y val="4.5007592598087717E-2"/>
          <c:w val="0.63714724895499208"/>
          <c:h val="0.77106349269833308"/>
        </c:manualLayout>
      </c:layout>
      <c:barChart>
        <c:barDir val="col"/>
        <c:grouping val="clustered"/>
        <c:varyColors val="0"/>
        <c:ser>
          <c:idx val="0"/>
          <c:order val="0"/>
          <c:tx>
            <c:strRef>
              <c:f>Feuil1!$B$1</c:f>
              <c:strCache>
                <c:ptCount val="1"/>
                <c:pt idx="0">
                  <c:v>Croissance nominale</c:v>
                </c:pt>
              </c:strCache>
            </c:strRef>
          </c:tx>
          <c:invertIfNegative val="0"/>
          <c:dLbls>
            <c:numFmt formatCode="0\.0%" sourceLinked="0"/>
            <c:spPr>
              <a:noFill/>
              <a:ln w="2526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Syndiqués</c:v>
                </c:pt>
                <c:pt idx="1">
                  <c:v>Non-syndiqués</c:v>
                </c:pt>
              </c:strCache>
            </c:strRef>
          </c:cat>
          <c:val>
            <c:numRef>
              <c:f>Feuil1!$B$2:$B$3</c:f>
              <c:numCache>
                <c:formatCode>General</c:formatCode>
                <c:ptCount val="2"/>
                <c:pt idx="0">
                  <c:v>6.6920000000000002</c:v>
                </c:pt>
                <c:pt idx="1">
                  <c:v>8.984</c:v>
                </c:pt>
              </c:numCache>
            </c:numRef>
          </c:val>
          <c:extLst>
            <c:ext xmlns:c16="http://schemas.microsoft.com/office/drawing/2014/chart" uri="{C3380CC4-5D6E-409C-BE32-E72D297353CC}">
              <c16:uniqueId val="{00000000-AE0C-42C5-9562-CA46D7F8F93F}"/>
            </c:ext>
          </c:extLst>
        </c:ser>
        <c:ser>
          <c:idx val="1"/>
          <c:order val="1"/>
          <c:tx>
            <c:strRef>
              <c:f>Feuil1!$C$1</c:f>
              <c:strCache>
                <c:ptCount val="1"/>
                <c:pt idx="0">
                  <c:v>Croissance réelle</c:v>
                </c:pt>
              </c:strCache>
            </c:strRef>
          </c:tx>
          <c:spPr>
            <a:solidFill>
              <a:srgbClr val="C0504D"/>
            </a:solidFill>
            <a:ln w="25262">
              <a:noFill/>
            </a:ln>
          </c:spPr>
          <c:invertIfNegative val="0"/>
          <c:dLbls>
            <c:numFmt formatCode="0\.0%" sourceLinked="0"/>
            <c:spPr>
              <a:noFill/>
              <a:ln w="2526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Syndiqués</c:v>
                </c:pt>
                <c:pt idx="1">
                  <c:v>Non-syndiqués</c:v>
                </c:pt>
              </c:strCache>
            </c:strRef>
          </c:cat>
          <c:val>
            <c:numRef>
              <c:f>Feuil1!$C$2:$C$3</c:f>
              <c:numCache>
                <c:formatCode>General</c:formatCode>
                <c:ptCount val="2"/>
                <c:pt idx="0">
                  <c:v>3.1520000000000001</c:v>
                </c:pt>
                <c:pt idx="1">
                  <c:v>5.44</c:v>
                </c:pt>
              </c:numCache>
            </c:numRef>
          </c:val>
          <c:extLst>
            <c:ext xmlns:c16="http://schemas.microsoft.com/office/drawing/2014/chart" uri="{C3380CC4-5D6E-409C-BE32-E72D297353CC}">
              <c16:uniqueId val="{00000001-AE0C-42C5-9562-CA46D7F8F93F}"/>
            </c:ext>
          </c:extLst>
        </c:ser>
        <c:dLbls>
          <c:showLegendKey val="0"/>
          <c:showVal val="0"/>
          <c:showCatName val="0"/>
          <c:showSerName val="0"/>
          <c:showPercent val="0"/>
          <c:showBubbleSize val="0"/>
        </c:dLbls>
        <c:gapWidth val="150"/>
        <c:axId val="128159712"/>
        <c:axId val="1"/>
      </c:barChart>
      <c:catAx>
        <c:axId val="128159712"/>
        <c:scaling>
          <c:orientation val="minMax"/>
        </c:scaling>
        <c:delete val="0"/>
        <c:axPos val="b"/>
        <c:numFmt formatCode="General" sourceLinked="0"/>
        <c:majorTickMark val="out"/>
        <c:minorTickMark val="none"/>
        <c:tickLblPos val="nextTo"/>
        <c:spPr>
          <a:ln w="3157">
            <a:solidFill>
              <a:srgbClr val="808080"/>
            </a:solidFill>
            <a:prstDash val="solid"/>
          </a:ln>
        </c:spPr>
        <c:crossAx val="1"/>
        <c:crosses val="autoZero"/>
        <c:auto val="1"/>
        <c:lblAlgn val="ctr"/>
        <c:lblOffset val="100"/>
        <c:noMultiLvlLbl val="0"/>
      </c:catAx>
      <c:valAx>
        <c:axId val="1"/>
        <c:scaling>
          <c:orientation val="minMax"/>
        </c:scaling>
        <c:delete val="0"/>
        <c:axPos val="l"/>
        <c:majorGridlines>
          <c:spPr>
            <a:ln w="3157">
              <a:solidFill>
                <a:srgbClr val="99CCFF"/>
              </a:solidFill>
              <a:prstDash val="solid"/>
            </a:ln>
          </c:spPr>
        </c:majorGridlines>
        <c:numFmt formatCode="0\.0%" sourceLinked="0"/>
        <c:majorTickMark val="out"/>
        <c:minorTickMark val="none"/>
        <c:tickLblPos val="nextTo"/>
        <c:spPr>
          <a:ln w="3157">
            <a:solidFill>
              <a:srgbClr val="808080"/>
            </a:solidFill>
            <a:prstDash val="solid"/>
          </a:ln>
        </c:spPr>
        <c:crossAx val="128159712"/>
        <c:crosses val="autoZero"/>
        <c:crossBetween val="between"/>
      </c:valAx>
      <c:spPr>
        <a:noFill/>
        <a:ln w="25362">
          <a:noFill/>
        </a:ln>
      </c:spPr>
    </c:plotArea>
    <c:legend>
      <c:legendPos val="r"/>
      <c:layout>
        <c:manualLayout>
          <c:xMode val="edge"/>
          <c:yMode val="edge"/>
          <c:x val="0.70867052023121391"/>
          <c:y val="0.40501779302127111"/>
          <c:w val="0.27398843930635841"/>
          <c:h val="0.27956974703315457"/>
        </c:manualLayout>
      </c:layout>
      <c:overlay val="0"/>
      <c:spPr>
        <a:noFill/>
        <a:ln w="25262">
          <a:noFill/>
        </a:ln>
      </c:spPr>
    </c:legend>
    <c:plotVisOnly val="1"/>
    <c:dispBlanksAs val="gap"/>
    <c:showDLblsOverMax val="0"/>
  </c:chart>
  <c:spPr>
    <a:noFill/>
    <a:ln>
      <a:noFill/>
    </a:ln>
  </c:spPr>
  <c:txPr>
    <a:bodyPr/>
    <a:lstStyle/>
    <a:p>
      <a:pPr>
        <a:defRPr sz="1782" b="0" i="0" u="none" strike="noStrike" baseline="0">
          <a:solidFill>
            <a:srgbClr val="000000"/>
          </a:solidFill>
          <a:latin typeface="Calibri"/>
          <a:ea typeface="Calibri"/>
          <a:cs typeface="Calibri"/>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0.84087</cdr:y>
    </cdr:from>
    <cdr:to>
      <cdr:x>1</cdr:x>
      <cdr:y>1</cdr:y>
    </cdr:to>
    <cdr:sp macro="" textlink="">
      <cdr:nvSpPr>
        <cdr:cNvPr id="2" name="ZoneTexte 6">
          <a:extLst xmlns:a="http://schemas.openxmlformats.org/drawingml/2006/main">
            <a:ext uri="{FF2B5EF4-FFF2-40B4-BE49-F238E27FC236}">
              <a16:creationId xmlns:a16="http://schemas.microsoft.com/office/drawing/2014/main" id="{C2C22540-6793-2B48-82C8-A56803F1CC5E}"/>
            </a:ext>
          </a:extLst>
        </cdr:cNvPr>
        <cdr:cNvSpPr txBox="1">
          <a:spLocks xmlns:a="http://schemas.openxmlformats.org/drawingml/2006/main" noChangeArrowheads="1"/>
        </cdr:cNvSpPr>
      </cdr:nvSpPr>
      <cdr:spPr bwMode="auto">
        <a:xfrm xmlns:a="http://schemas.openxmlformats.org/drawingml/2006/main">
          <a:off x="0" y="2927389"/>
          <a:ext cx="7870088" cy="55399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ct val="0"/>
            </a:spcBef>
          </a:pPr>
          <a:r>
            <a:rPr lang="fr-CA" altLang="fr-FR" sz="1200" dirty="0"/>
            <a:t>Source : Ministère du Travail, de l'Emploi et de la Solidarité sociale du Québec.						</a:t>
          </a:r>
        </a:p>
        <a:p xmlns:a="http://schemas.openxmlformats.org/drawingml/2006/main">
          <a:pPr>
            <a:spcBef>
              <a:spcPct val="0"/>
            </a:spcBef>
          </a:pPr>
          <a:r>
            <a:rPr lang="fr-CA" altLang="fr-FR" sz="1200" dirty="0"/>
            <a:t>Compilation : Institut de la statistique du Québec, Direction des statistiques du travail et de la rémunération</a:t>
          </a:r>
          <a:r>
            <a:rPr lang="fr-CA" altLang="fr-FR" dirty="0"/>
            <a:t>.						</a:t>
          </a:r>
          <a:endParaRPr lang="fr-CA" altLang="fr-FR"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C8D18E60-4300-4729-A0D7-6AB984C3922D}" type="datetimeFigureOut">
              <a:rPr lang="en-US" smtClean="0"/>
              <a:t>6/13/2022</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AF533E96-F078-4B3D-A8F4-F1AF21EBC357}" type="slidenum">
              <a:rPr lang="en-US" smtClean="0"/>
              <a:t>‹N°›</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1</a:t>
            </a:fld>
            <a:endParaRPr lang="en-US"/>
          </a:p>
        </p:txBody>
      </p:sp>
    </p:spTree>
    <p:extLst>
      <p:ext uri="{BB962C8B-B14F-4D97-AF65-F5344CB8AC3E}">
        <p14:creationId xmlns:p14="http://schemas.microsoft.com/office/powerpoint/2010/main" val="5249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248CE81A-8E6D-9446-AFD2-5F7EFDF4CF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a:extLst>
              <a:ext uri="{FF2B5EF4-FFF2-40B4-BE49-F238E27FC236}">
                <a16:creationId xmlns:a16="http://schemas.microsoft.com/office/drawing/2014/main" id="{457CCB9B-A9A6-994C-83CD-B21E21EADF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1100" dirty="0"/>
              <a:t>Ici encore, l’analyse des arrêts de travail gagne à être approfondie sur la base d’une distinction entre le secteur public et le secteur privé. </a:t>
            </a:r>
          </a:p>
          <a:p>
            <a:endParaRPr lang="fr-CA" altLang="fr-FR" sz="1100" dirty="0"/>
          </a:p>
          <a:p>
            <a:r>
              <a:rPr lang="fr-CA" altLang="fr-FR" sz="1100" dirty="0"/>
              <a:t>La </a:t>
            </a:r>
            <a:r>
              <a:rPr lang="fr-CA" altLang="fr-FR" sz="1100" dirty="0" err="1"/>
              <a:t>ﬁgure</a:t>
            </a:r>
            <a:r>
              <a:rPr lang="fr-CA" altLang="fr-FR" sz="1100" dirty="0"/>
              <a:t> montre que la majorité des arrêts de travail se produisent dans le secteur privé. </a:t>
            </a:r>
          </a:p>
          <a:p>
            <a:endParaRPr lang="fr-CA" altLang="fr-FR" sz="1100" dirty="0"/>
          </a:p>
          <a:p>
            <a:r>
              <a:rPr lang="fr-CA" altLang="fr-FR" sz="1100" dirty="0"/>
              <a:t>Ces données illustrent clairement qu’au cours de la dernière décennie, </a:t>
            </a:r>
            <a:r>
              <a:rPr lang="fr-CA" altLang="fr-FR" sz="1100" b="1" dirty="0"/>
              <a:t>les </a:t>
            </a:r>
            <a:r>
              <a:rPr lang="fr-CA" altLang="fr-FR" sz="1100" b="1" dirty="0" err="1"/>
              <a:t>conﬂits</a:t>
            </a:r>
            <a:r>
              <a:rPr lang="fr-CA" altLang="fr-FR" sz="1100" b="1" dirty="0"/>
              <a:t> de travail ont surtout été l’affaire du secteur privé plutôt que du secteur public, contrairement à une impression persistante</a:t>
            </a:r>
            <a:r>
              <a:rPr lang="fr-CA" altLang="fr-FR" sz="1100" dirty="0"/>
              <a:t>. [même chose pour la décennie précédente]</a:t>
            </a:r>
          </a:p>
          <a:p>
            <a:endParaRPr lang="fr-CA" altLang="fr-FR" sz="1100" dirty="0"/>
          </a:p>
          <a:p>
            <a:r>
              <a:rPr lang="fr-CA" altLang="fr-FR" sz="1100" dirty="0"/>
              <a:t>En fait, lors de la période étudiée, le secteur public a rejoint et dépassé le secteur privé au cours d’une seule année, en 2015, alors que s’amorçait la négociation du renouvellement des conventions collectives de la fonction publique et des réseaux de l’éducation et de la santé.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09D1C034-B629-D54C-BD57-08CB43A67051}"/>
              </a:ext>
            </a:extLst>
          </p:cNvPr>
          <p:cNvSpPr>
            <a:spLocks noGrp="1" noRot="1" noChangeAspect="1" noTextEdit="1"/>
          </p:cNvSpPr>
          <p:nvPr>
            <p:ph type="sldImg"/>
          </p:nvPr>
        </p:nvSpPr>
        <p:spPr bwMode="auto">
          <a:xfrm>
            <a:off x="179388" y="784225"/>
            <a:ext cx="6956425" cy="3913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a:extLst>
              <a:ext uri="{FF2B5EF4-FFF2-40B4-BE49-F238E27FC236}">
                <a16:creationId xmlns:a16="http://schemas.microsoft.com/office/drawing/2014/main" id="{9862E6D9-7011-6046-8E6F-0875CAFD45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z="1100" dirty="0"/>
              <a:t>Si la tendance relative au nombre des arrêts de travail a varié au cours des dernières décennies (diminution générale et récente résurgence), </a:t>
            </a:r>
            <a:r>
              <a:rPr lang="fr-CA" altLang="fr-FR" sz="1100" b="1" dirty="0"/>
              <a:t>celle relative à leur gravité est tout à fait claire</a:t>
            </a:r>
            <a:r>
              <a:rPr lang="fr-CA" altLang="fr-FR" sz="1100" dirty="0"/>
              <a:t>, du moins si on se fie à l’évolution de la durée moyenne des conflits qu’illustre le graphique.</a:t>
            </a:r>
          </a:p>
          <a:p>
            <a:pPr eaLnBrk="1" hangingPunct="1">
              <a:spcBef>
                <a:spcPct val="0"/>
              </a:spcBef>
            </a:pPr>
            <a:endParaRPr lang="fr-CA" altLang="fr-FR" sz="1100" dirty="0"/>
          </a:p>
          <a:p>
            <a:pPr eaLnBrk="1" hangingPunct="1">
              <a:spcBef>
                <a:spcPct val="0"/>
              </a:spcBef>
            </a:pPr>
            <a:r>
              <a:rPr lang="fr-CA" altLang="fr-FR" sz="1100" dirty="0"/>
              <a:t>Entre 1979-1988, celle-ci était de 38 jours ouvrables, pour passer à 43 jours ouvrables entre 1989-1998 et à 49 entre 1998-2008. Cette augmentation est encore plus marquée au cours des dernières années, le nombre de jours ouvrables perdus en moyenne par </a:t>
            </a:r>
            <a:r>
              <a:rPr lang="fr-CA" altLang="fr-FR" sz="1100" dirty="0" err="1"/>
              <a:t>conﬂit</a:t>
            </a:r>
            <a:r>
              <a:rPr lang="fr-CA" altLang="fr-FR" sz="1100" dirty="0"/>
              <a:t> étant de 60 jours ouvrables. </a:t>
            </a:r>
          </a:p>
          <a:p>
            <a:pPr eaLnBrk="1" hangingPunct="1">
              <a:spcBef>
                <a:spcPct val="0"/>
              </a:spcBef>
            </a:pPr>
            <a:endParaRPr lang="fr-CA" altLang="fr-FR" sz="1100" dirty="0"/>
          </a:p>
          <a:p>
            <a:pPr eaLnBrk="1" hangingPunct="1">
              <a:spcBef>
                <a:spcPct val="0"/>
              </a:spcBef>
            </a:pPr>
            <a:r>
              <a:rPr lang="fr-CA" altLang="fr-FR" sz="1100" dirty="0"/>
              <a:t>Ces données sont certes marquées par des conflits comme le lock-out chez les concessionnaires automobiles du Saguenay-Lac-Saint-Jean, dont la durée de 34 mois (mars 2013 à janvier 2016) en fait un des plus longs conflits jamais survenus au Québec. </a:t>
            </a:r>
          </a:p>
          <a:p>
            <a:pPr eaLnBrk="1" hangingPunct="1">
              <a:spcBef>
                <a:spcPct val="0"/>
              </a:spcBef>
            </a:pPr>
            <a:endParaRPr lang="fr-CA" altLang="fr-FR" sz="1100" dirty="0"/>
          </a:p>
          <a:p>
            <a:pPr eaLnBrk="1" hangingPunct="1">
              <a:spcBef>
                <a:spcPct val="0"/>
              </a:spcBef>
            </a:pPr>
            <a:r>
              <a:rPr lang="fr-CA" altLang="fr-FR" sz="1100" dirty="0"/>
              <a:t>Début de la décennie 2019-20: pas très représentatives [Covid-19, 2 ans seulement]; difficile de conclure à un renversement de tendance [2020=29 jours; 2021=28 jours]</a:t>
            </a:r>
          </a:p>
          <a:p>
            <a:pPr eaLnBrk="1" hangingPunct="1">
              <a:spcBef>
                <a:spcPct val="0"/>
              </a:spcBef>
            </a:pPr>
            <a:endParaRPr lang="fr-CA" altLang="fr-FR" sz="1100" dirty="0"/>
          </a:p>
          <a:p>
            <a:pPr eaLnBrk="1" hangingPunct="1">
              <a:spcBef>
                <a:spcPct val="0"/>
              </a:spcBef>
            </a:pPr>
            <a:r>
              <a:rPr lang="fr-CA" altLang="fr-FR" sz="1100" dirty="0"/>
              <a:t>Cependant, la tendance de 40 ans demeure : il y a indiscutablement une aggravation des </a:t>
            </a:r>
            <a:r>
              <a:rPr lang="fr-CA" altLang="fr-FR" sz="1100" dirty="0" err="1"/>
              <a:t>conﬂits</a:t>
            </a:r>
            <a:r>
              <a:rPr lang="fr-CA" altLang="fr-FR" sz="1100" dirty="0"/>
              <a:t>, </a:t>
            </a:r>
            <a:r>
              <a:rPr lang="fr-CA" altLang="fr-FR" sz="1100" b="1" dirty="0"/>
              <a:t>ce qui suggère une </a:t>
            </a:r>
            <a:r>
              <a:rPr lang="fr-CA" altLang="fr-FR" sz="1100" b="1" dirty="0" err="1"/>
              <a:t>complexiﬁcation</a:t>
            </a:r>
            <a:r>
              <a:rPr lang="fr-CA" altLang="fr-FR" sz="1100" b="1" dirty="0"/>
              <a:t> des enjeux de négociation et le développement de dynamiques </a:t>
            </a:r>
            <a:r>
              <a:rPr lang="fr-CA" altLang="fr-FR" sz="1100" b="1" dirty="0" err="1"/>
              <a:t>conﬂictuelles</a:t>
            </a:r>
            <a:r>
              <a:rPr lang="fr-CA" altLang="fr-FR" sz="1100" b="1" dirty="0"/>
              <a:t> plus </a:t>
            </a:r>
            <a:r>
              <a:rPr lang="fr-CA" altLang="fr-FR" sz="1100" b="1" dirty="0" err="1"/>
              <a:t>afﬁrmées</a:t>
            </a:r>
            <a:r>
              <a:rPr lang="fr-CA" altLang="fr-FR" sz="1100" dirty="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0E3E2F11-7873-004C-B696-38DB0F01CD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a:extLst>
              <a:ext uri="{FF2B5EF4-FFF2-40B4-BE49-F238E27FC236}">
                <a16:creationId xmlns:a16="http://schemas.microsoft.com/office/drawing/2014/main" id="{5CE16D9F-1E5E-4549-856C-DBB1F5D2AE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z="1000" dirty="0"/>
              <a:t>Par ailleurs, le recours accru au lock-out par les employeurs que la </a:t>
            </a:r>
            <a:r>
              <a:rPr lang="fr-CA" altLang="fr-FR" sz="1000" dirty="0" err="1"/>
              <a:t>ﬁgure</a:t>
            </a:r>
            <a:r>
              <a:rPr lang="fr-CA" altLang="fr-FR" sz="1000" dirty="0"/>
              <a:t> illustre, représente une évolution importante de la dynamique des négociations collectives au Québec. </a:t>
            </a:r>
          </a:p>
          <a:p>
            <a:pPr eaLnBrk="1" hangingPunct="1">
              <a:spcBef>
                <a:spcPct val="0"/>
              </a:spcBef>
            </a:pPr>
            <a:endParaRPr lang="fr-CA" altLang="fr-FR" sz="1000" dirty="0"/>
          </a:p>
          <a:p>
            <a:pPr eaLnBrk="1" hangingPunct="1">
              <a:spcBef>
                <a:spcPct val="0"/>
              </a:spcBef>
            </a:pPr>
            <a:r>
              <a:rPr lang="fr-CA" altLang="fr-FR" sz="1000" dirty="0"/>
              <a:t>Ainsi, la part des lock-out dans les arrêts de travail déclenchés entre 1998 et 2012 a sensiblement augmenté. </a:t>
            </a:r>
          </a:p>
          <a:p>
            <a:pPr eaLnBrk="1" hangingPunct="1">
              <a:spcBef>
                <a:spcPct val="0"/>
              </a:spcBef>
            </a:pPr>
            <a:endParaRPr lang="fr-CA" altLang="fr-FR" sz="1000" dirty="0"/>
          </a:p>
          <a:p>
            <a:pPr eaLnBrk="1" hangingPunct="1">
              <a:spcBef>
                <a:spcPct val="0"/>
              </a:spcBef>
            </a:pPr>
            <a:r>
              <a:rPr lang="fr-CA" altLang="fr-FR" sz="1000" dirty="0"/>
              <a:t>Les données montrent en effet que cette proportion est passée graduellement de 25,3% à 29,9% en une vingtaine d’années. Retour récent vers des proportion similaire à qui était observé au début de la période</a:t>
            </a:r>
          </a:p>
          <a:p>
            <a:pPr eaLnBrk="1" hangingPunct="1">
              <a:spcBef>
                <a:spcPct val="0"/>
              </a:spcBef>
            </a:pPr>
            <a:endParaRPr lang="fr-CA" altLang="fr-FR" sz="1000" dirty="0"/>
          </a:p>
          <a:p>
            <a:pPr eaLnBrk="1" hangingPunct="1">
              <a:spcBef>
                <a:spcPct val="0"/>
              </a:spcBef>
            </a:pPr>
            <a:r>
              <a:rPr lang="fr-CA" altLang="fr-FR" sz="1000" b="1" dirty="0"/>
              <a:t>Ce phénomène témoigne de la volonté des employeurs d’imposer leurs conditions plutôt que de subir les arrêts de travail, ceux-ci souhaitant notamment , comme il ressort de notre livre, récupérer plus de </a:t>
            </a:r>
            <a:r>
              <a:rPr lang="fr-CA" altLang="fr-FR" sz="1000" b="1" dirty="0" err="1"/>
              <a:t>ﬂexibilité</a:t>
            </a:r>
            <a:r>
              <a:rPr lang="fr-CA" altLang="fr-FR" sz="1000" b="1" dirty="0"/>
              <a:t> dans leur convention collective de manière à mieux s’adapter aux changements auxquels ils font face. </a:t>
            </a:r>
          </a:p>
          <a:p>
            <a:pPr eaLnBrk="1" hangingPunct="1">
              <a:spcBef>
                <a:spcPct val="0"/>
              </a:spcBef>
            </a:pPr>
            <a:endParaRPr lang="fr-CA" altLang="fr-FR" sz="1000" b="1" dirty="0"/>
          </a:p>
          <a:p>
            <a:pPr eaLnBrk="1" hangingPunct="1">
              <a:spcBef>
                <a:spcPct val="0"/>
              </a:spcBef>
            </a:pPr>
            <a:r>
              <a:rPr lang="fr-CA" altLang="fr-FR" sz="1000" b="1" dirty="0"/>
              <a:t>Début de la décennie 2019-20: pas très représentatives [Covid-19, 3 ans/5 seulement]; difficile de conclure à un renversement de tendance [2020 =20,6%; 2019=12,6%;2018=7,7%]</a:t>
            </a:r>
          </a:p>
          <a:p>
            <a:pPr eaLnBrk="1" hangingPunct="1">
              <a:spcBef>
                <a:spcPct val="0"/>
              </a:spcBef>
            </a:pPr>
            <a:endParaRPr lang="fr-CA" altLang="fr-FR" sz="1000" b="1" dirty="0"/>
          </a:p>
          <a:p>
            <a:pPr eaLnBrk="1" hangingPunct="1">
              <a:spcBef>
                <a:spcPct val="0"/>
              </a:spcBef>
            </a:pPr>
            <a:r>
              <a:rPr lang="fr-CA" altLang="fr-FR" sz="1000" dirty="0"/>
              <a:t>CONSTAT: Résurgence, aggravation et complexification des conflits (+ initiative</a:t>
            </a:r>
            <a:r>
              <a:rPr lang="fr-CA" altLang="fr-FR" sz="1000" baseline="0" dirty="0"/>
              <a:t> patronale)</a:t>
            </a:r>
            <a:endParaRPr lang="fr-CA" altLang="fr-FR" sz="1000" dirty="0"/>
          </a:p>
          <a:p>
            <a:pPr eaLnBrk="1" hangingPunct="1">
              <a:spcBef>
                <a:spcPct val="0"/>
              </a:spcBef>
            </a:pPr>
            <a:r>
              <a:rPr lang="fr-CA" altLang="fr-FR" sz="1000" dirty="0"/>
              <a:t>Besoin maintenant de relativiser l’importance des arrêts de travail: Rare ou fréquent?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F58ED433-0E5A-E943-896E-02172A4CBB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notes 2">
            <a:extLst>
              <a:ext uri="{FF2B5EF4-FFF2-40B4-BE49-F238E27FC236}">
                <a16:creationId xmlns:a16="http://schemas.microsoft.com/office/drawing/2014/main" id="{62B9D312-2A79-6449-83A7-E2C1CBE470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dirty="0"/>
              <a:t>Étapes où survient un règlement</a:t>
            </a:r>
          </a:p>
          <a:p>
            <a:pPr eaLnBrk="1" hangingPunct="1">
              <a:spcBef>
                <a:spcPct val="0"/>
              </a:spcBef>
            </a:pPr>
            <a:endParaRPr lang="fr-CA" altLang="fr-FR" dirty="0"/>
          </a:p>
          <a:p>
            <a:pPr eaLnBrk="1" hangingPunct="1">
              <a:spcBef>
                <a:spcPct val="0"/>
              </a:spcBef>
            </a:pPr>
            <a:endParaRPr lang="fr-CA" altLang="fr-FR" dirty="0"/>
          </a:p>
          <a:p>
            <a:pPr eaLnBrk="1" hangingPunct="1">
              <a:spcBef>
                <a:spcPct val="0"/>
              </a:spcBef>
            </a:pPr>
            <a:endParaRPr lang="fr-CA" altLang="fr-FR" dirty="0"/>
          </a:p>
          <a:p>
            <a:pPr eaLnBrk="1" hangingPunct="1">
              <a:spcBef>
                <a:spcPct val="0"/>
              </a:spcBef>
            </a:pPr>
            <a:r>
              <a:rPr lang="fr-CA" altLang="fr-FR" dirty="0"/>
              <a:t>Conclusion de la partie</a:t>
            </a:r>
            <a:r>
              <a:rPr lang="fr-CA" altLang="fr-FR" baseline="0" dirty="0"/>
              <a:t> de PJ</a:t>
            </a:r>
          </a:p>
          <a:p>
            <a:pPr eaLnBrk="1" hangingPunct="1">
              <a:spcBef>
                <a:spcPct val="0"/>
              </a:spcBef>
            </a:pPr>
            <a:endParaRPr lang="fr-CA" altLang="fr-FR" baseline="0" dirty="0"/>
          </a:p>
          <a:p>
            <a:pPr eaLnBrk="1" hangingPunct="1">
              <a:spcBef>
                <a:spcPct val="0"/>
              </a:spcBef>
            </a:pPr>
            <a:r>
              <a:rPr lang="fr-CA" altLang="fr-FR" baseline="0" dirty="0"/>
              <a:t>Constats :	système fonctionne, peut-être moins au cours des dernières années</a:t>
            </a:r>
          </a:p>
          <a:p>
            <a:pPr eaLnBrk="1" hangingPunct="1">
              <a:spcBef>
                <a:spcPct val="0"/>
              </a:spcBef>
            </a:pPr>
            <a:endParaRPr lang="fr-CA" altLang="fr-FR" baseline="0" dirty="0"/>
          </a:p>
          <a:p>
            <a:pPr eaLnBrk="1" hangingPunct="1">
              <a:spcBef>
                <a:spcPct val="0"/>
              </a:spcBef>
            </a:pPr>
            <a:endParaRPr lang="fr-CA" altLang="fr-FR" baseline="0" dirty="0"/>
          </a:p>
          <a:p>
            <a:pPr eaLnBrk="1" hangingPunct="1">
              <a:spcBef>
                <a:spcPct val="0"/>
              </a:spcBef>
            </a:pPr>
            <a:r>
              <a:rPr lang="fr-CA" altLang="fr-FR" baseline="0" dirty="0"/>
              <a:t>Mélanie va approfondir la question du processus de négociation en examinant la transformation du métier de négociateur</a:t>
            </a:r>
            <a:endParaRPr lang="fr-CA" alt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C0C5C1F9-831B-8143-B03A-050D415B12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a:extLst>
              <a:ext uri="{FF2B5EF4-FFF2-40B4-BE49-F238E27FC236}">
                <a16:creationId xmlns:a16="http://schemas.microsoft.com/office/drawing/2014/main" id="{24B27E6C-4E7F-954F-AEFE-4306A09B34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z="1000" dirty="0"/>
              <a:t>Surtout besoin de relativiser l’occurrence des grèves</a:t>
            </a:r>
          </a:p>
          <a:p>
            <a:pPr eaLnBrk="1" hangingPunct="1">
              <a:spcBef>
                <a:spcPct val="0"/>
              </a:spcBef>
            </a:pPr>
            <a:endParaRPr lang="fr-CA" altLang="fr-FR" sz="1000" dirty="0"/>
          </a:p>
          <a:p>
            <a:pPr eaLnBrk="1" hangingPunct="1">
              <a:spcBef>
                <a:spcPct val="0"/>
              </a:spcBef>
            </a:pPr>
            <a:r>
              <a:rPr lang="fr-CA" altLang="fr-FR" sz="1000" dirty="0"/>
              <a:t>En ce qui concerne la négociation des conventions collectives, les données du Secrétariat du Travail  permettent de constater qu’au cours  de trois périodes sur quatre, les parties ont réussi à conclure une entente par la voie de la négociation directe dans au moins 4 cas sur 5, ce qui témoigne d’une bonne performance du système de relations du travail au Québec. Cependant, dans la période plus récente, cette performance a régressé (8 sur 10 à 7 sur 10).</a:t>
            </a:r>
          </a:p>
          <a:p>
            <a:pPr eaLnBrk="1" hangingPunct="1">
              <a:spcBef>
                <a:spcPct val="0"/>
              </a:spcBef>
            </a:pPr>
            <a:endParaRPr lang="fr-CA" altLang="fr-FR" sz="1000" dirty="0"/>
          </a:p>
          <a:p>
            <a:pPr eaLnBrk="1" hangingPunct="1">
              <a:spcBef>
                <a:spcPct val="0"/>
              </a:spcBef>
            </a:pPr>
            <a:r>
              <a:rPr lang="fr-CA" altLang="fr-FR" sz="1000" dirty="0"/>
              <a:t>Il semble y avoir un moindre recours à la conciliation au cours des années plus récente (bonne chose quand cela est dû à plus de </a:t>
            </a:r>
            <a:r>
              <a:rPr lang="fr-CA" altLang="fr-FR" sz="1000" dirty="0" err="1"/>
              <a:t>c.c</a:t>
            </a:r>
            <a:r>
              <a:rPr lang="fr-CA" altLang="fr-FR" sz="1000" dirty="0"/>
              <a:t>. conclues à l’étape de la négociation directe (2009-2013) mais mauvaise chose quand accroissement des arrêts de travail (2012-2018). Ces résultats peuvent suggérer un </a:t>
            </a:r>
            <a:r>
              <a:rPr lang="fr-CA" altLang="fr-FR" sz="1000" b="1" dirty="0"/>
              <a:t>effet de la crise: </a:t>
            </a:r>
            <a:r>
              <a:rPr lang="fr-CA" altLang="fr-FR" sz="1000" dirty="0"/>
              <a:t>les compromis se sont faits facilement lors de la crise  mais que les compromis aient été plus difficiles à conclure une fois la crise financière estompée et que les travailleurs ont voulu revenir sur certaines concessions consenties à l’employeur durant la crise. </a:t>
            </a:r>
          </a:p>
          <a:p>
            <a:pPr eaLnBrk="1" hangingPunct="1">
              <a:spcBef>
                <a:spcPct val="0"/>
              </a:spcBef>
            </a:pPr>
            <a:endParaRPr lang="fr-CA" altLang="fr-FR" sz="1000" dirty="0"/>
          </a:p>
          <a:p>
            <a:pPr eaLnBrk="1" hangingPunct="1">
              <a:spcBef>
                <a:spcPct val="0"/>
              </a:spcBef>
            </a:pPr>
            <a:r>
              <a:rPr lang="fr-CA" altLang="fr-FR" sz="1000" dirty="0"/>
              <a:t>Enfin, prises ensemble, ces données sur la négociation directe et la conciliation-arbitrage indiquent que 95-97% [arrêts de travail=2,5% des cas] des négociations se concluent sans impliquer un arrêt de travail au cours des trois premières périodes. Cette proportion chute à 84.3% plus récemment.</a:t>
            </a:r>
          </a:p>
          <a:p>
            <a:pPr eaLnBrk="1" hangingPunct="1">
              <a:spcBef>
                <a:spcPct val="0"/>
              </a:spcBef>
            </a:pPr>
            <a:endParaRPr lang="fr-CA" altLang="fr-FR" sz="1000" dirty="0"/>
          </a:p>
          <a:p>
            <a:pPr eaLnBrk="1" hangingPunct="1">
              <a:spcBef>
                <a:spcPct val="0"/>
              </a:spcBef>
            </a:pPr>
            <a:r>
              <a:rPr lang="fr-CA" altLang="fr-FR" sz="1000" dirty="0"/>
              <a:t>Important de dire que les données 2001-2008 couvrent le privé et quelques organismes gouvernementaux alors qu’à partir de 2009 elles incluent aussi le secteur public (effet en tout ou en partie attribuable au secteur public?)</a:t>
            </a:r>
          </a:p>
          <a:p>
            <a:pPr eaLnBrk="1" hangingPunct="1">
              <a:spcBef>
                <a:spcPct val="0"/>
              </a:spcBef>
            </a:pPr>
            <a:endParaRPr lang="fr-CA" altLang="fr-FR" sz="1100" dirty="0"/>
          </a:p>
          <a:p>
            <a:pPr eaLnBrk="1" hangingPunct="1">
              <a:spcBef>
                <a:spcPct val="0"/>
              </a:spcBef>
            </a:pPr>
            <a:endParaRPr lang="fr-CA" altLang="fr-FR" sz="11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Mélanie </a:t>
            </a:r>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15</a:t>
            </a:fld>
            <a:endParaRPr lang="en-US"/>
          </a:p>
        </p:txBody>
      </p:sp>
    </p:spTree>
    <p:extLst>
      <p:ext uri="{BB962C8B-B14F-4D97-AF65-F5344CB8AC3E}">
        <p14:creationId xmlns:p14="http://schemas.microsoft.com/office/powerpoint/2010/main" val="2536695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F533E96-F078-4B3D-A8F4-F1AF21EBC357}" type="slidenum">
              <a:rPr lang="en-US" smtClean="0"/>
              <a:t>16</a:t>
            </a:fld>
            <a:endParaRPr lang="en-US"/>
          </a:p>
        </p:txBody>
      </p:sp>
    </p:spTree>
    <p:extLst>
      <p:ext uri="{BB962C8B-B14F-4D97-AF65-F5344CB8AC3E}">
        <p14:creationId xmlns:p14="http://schemas.microsoft.com/office/powerpoint/2010/main" val="3140149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F533E96-F078-4B3D-A8F4-F1AF21EBC357}" type="slidenum">
              <a:rPr lang="en-US" smtClean="0"/>
              <a:t>17</a:t>
            </a:fld>
            <a:endParaRPr lang="en-US"/>
          </a:p>
        </p:txBody>
      </p:sp>
    </p:spTree>
    <p:extLst>
      <p:ext uri="{BB962C8B-B14F-4D97-AF65-F5344CB8AC3E}">
        <p14:creationId xmlns:p14="http://schemas.microsoft.com/office/powerpoint/2010/main" val="1421931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257175" indent="-257175" algn="just">
              <a:lnSpc>
                <a:spcPct val="90000"/>
              </a:lnSpc>
            </a:pPr>
            <a:r>
              <a:rPr lang="en-CA" altLang="fr-FR" sz="1400" b="1" dirty="0"/>
              <a:t>Nouvelle configuration des </a:t>
            </a:r>
            <a:r>
              <a:rPr lang="en-CA" altLang="fr-FR" sz="1400" b="1" dirty="0" err="1"/>
              <a:t>entreprises</a:t>
            </a:r>
            <a:r>
              <a:rPr lang="en-CA" altLang="fr-FR" sz="1400" b="1" dirty="0"/>
              <a:t> et nouvelle structure de </a:t>
            </a:r>
            <a:r>
              <a:rPr lang="en-CA" altLang="fr-FR" sz="1400" b="1" dirty="0" err="1"/>
              <a:t>pouvoir</a:t>
            </a:r>
            <a:r>
              <a:rPr lang="en-CA" altLang="fr-FR" sz="1400" b="1" dirty="0"/>
              <a:t> (tendance </a:t>
            </a:r>
            <a:r>
              <a:rPr lang="en-CA" altLang="fr-FR" sz="1400" b="1" dirty="0" err="1"/>
              <a:t>à</a:t>
            </a:r>
            <a:r>
              <a:rPr lang="en-CA" altLang="fr-FR" sz="1400" b="1" dirty="0"/>
              <a:t> la </a:t>
            </a:r>
            <a:r>
              <a:rPr lang="en-CA" altLang="fr-FR" sz="1400" b="1" dirty="0" err="1"/>
              <a:t>centraliation</a:t>
            </a:r>
            <a:r>
              <a:rPr lang="en-CA" altLang="fr-FR" sz="1400" b="1" dirty="0"/>
              <a:t>) : </a:t>
            </a:r>
            <a:r>
              <a:rPr lang="en-CA" altLang="fr-FR" sz="1400" b="1" dirty="0" err="1"/>
              <a:t>où</a:t>
            </a:r>
            <a:r>
              <a:rPr lang="en-CA" altLang="fr-FR" sz="1400" b="1" dirty="0"/>
              <a:t> </a:t>
            </a:r>
            <a:r>
              <a:rPr lang="en-CA" altLang="fr-FR" sz="1400" b="1" dirty="0" err="1"/>
              <a:t>est</a:t>
            </a:r>
            <a:r>
              <a:rPr lang="en-CA" altLang="fr-FR" sz="1400" b="1" dirty="0"/>
              <a:t> </a:t>
            </a:r>
            <a:r>
              <a:rPr lang="en-CA" altLang="fr-FR" sz="1400" b="1" dirty="0" err="1"/>
              <a:t>l’interlocuteur</a:t>
            </a:r>
            <a:r>
              <a:rPr lang="en-CA" altLang="fr-FR" sz="1400" b="1" dirty="0"/>
              <a:t> </a:t>
            </a:r>
            <a:r>
              <a:rPr lang="en-CA" altLang="fr-FR" sz="1400" b="1" dirty="0" err="1"/>
              <a:t>valable</a:t>
            </a:r>
            <a:r>
              <a:rPr lang="en-CA" altLang="fr-FR" sz="1400" b="1" dirty="0"/>
              <a:t>?</a:t>
            </a:r>
          </a:p>
          <a:p>
            <a:pPr marL="312738" indent="-38100" algn="just">
              <a:lnSpc>
                <a:spcPct val="90000"/>
              </a:lnSpc>
              <a:buNone/>
            </a:pPr>
            <a:r>
              <a:rPr lang="fr-FR" altLang="fr-FR" sz="1200" dirty="0"/>
              <a:t>« </a:t>
            </a:r>
            <a:r>
              <a:rPr lang="fr-FR" altLang="fr-FR" sz="1200" i="1" dirty="0"/>
              <a:t>T'sais anciennement, tu négociais avec ton propriétaire qui avait une influence sur son milieu de travail et sur son usine. Et maintenant dans des entreprises mondialisées, c'est très très fréquent que nos vis-à-vis ont aucun pouvoir décisionnel.». </a:t>
            </a:r>
            <a:r>
              <a:rPr lang="fr-FR" altLang="fr-FR" sz="1200" dirty="0"/>
              <a:t>(Groupe de discussion no  1, </a:t>
            </a:r>
            <a:r>
              <a:rPr lang="fr-FR" altLang="fr-FR" sz="1200" dirty="0" err="1"/>
              <a:t>Qc</a:t>
            </a:r>
            <a:r>
              <a:rPr lang="fr-FR" altLang="fr-FR" sz="1200" dirty="0"/>
              <a:t>, syndical).</a:t>
            </a:r>
            <a:endParaRPr lang="fr-CA" altLang="fr-FR" sz="1200" dirty="0"/>
          </a:p>
          <a:p>
            <a:pPr algn="just">
              <a:lnSpc>
                <a:spcPct val="90000"/>
              </a:lnSpc>
            </a:pPr>
            <a:endParaRPr lang="en-CA" altLang="fr-FR" sz="500" dirty="0"/>
          </a:p>
          <a:p>
            <a:pPr marL="214313" indent="-214313" algn="just">
              <a:lnSpc>
                <a:spcPct val="90000"/>
              </a:lnSpc>
            </a:pPr>
            <a:r>
              <a:rPr lang="en-CA" altLang="fr-FR" sz="1400" b="1" dirty="0" err="1"/>
              <a:t>Comparasion</a:t>
            </a:r>
            <a:r>
              <a:rPr lang="en-CA" altLang="fr-FR" sz="1400" b="1" dirty="0"/>
              <a:t> </a:t>
            </a:r>
            <a:r>
              <a:rPr lang="en-CA" altLang="fr-FR" sz="1400" b="1" dirty="0" err="1"/>
              <a:t>coercitives</a:t>
            </a:r>
            <a:endParaRPr lang="en-CA" altLang="fr-FR" sz="1400" b="1" dirty="0"/>
          </a:p>
          <a:p>
            <a:pPr marL="222250" indent="0" algn="just">
              <a:lnSpc>
                <a:spcPct val="90000"/>
              </a:lnSpc>
              <a:buNone/>
            </a:pPr>
            <a:r>
              <a:rPr lang="fr-FR" altLang="fr-FR" sz="1200" dirty="0"/>
              <a:t>«</a:t>
            </a:r>
            <a:r>
              <a:rPr lang="fr-FR" altLang="fr-FR" sz="1200" i="1" dirty="0"/>
              <a:t> D'où l'importance d'élargir notre oreille, d'agrandir, de tenter d'aller chercher des alliances les plus larges possibles</a:t>
            </a:r>
            <a:r>
              <a:rPr lang="fr-FR" altLang="fr-FR" sz="1200" dirty="0"/>
              <a:t> » (Groupe de discussion no  1,Qc, syndical).</a:t>
            </a:r>
            <a:endParaRPr lang="en-CA" altLang="fr-FR" sz="1200" b="1" dirty="0"/>
          </a:p>
          <a:p>
            <a:pPr marL="0" indent="0" algn="just">
              <a:lnSpc>
                <a:spcPct val="90000"/>
              </a:lnSpc>
              <a:buNone/>
            </a:pPr>
            <a:endParaRPr lang="en-CA" altLang="fr-FR" sz="500" b="1" dirty="0"/>
          </a:p>
          <a:p>
            <a:pPr marL="214313" indent="-214313" algn="just">
              <a:lnSpc>
                <a:spcPct val="90000"/>
              </a:lnSpc>
            </a:pPr>
            <a:r>
              <a:rPr lang="en-CA" altLang="fr-FR" sz="1400" b="1" dirty="0" err="1"/>
              <a:t>Multinationalisation</a:t>
            </a:r>
            <a:r>
              <a:rPr lang="en-CA" altLang="fr-FR" sz="1400" b="1" dirty="0"/>
              <a:t> :</a:t>
            </a:r>
            <a:r>
              <a:rPr lang="en-CA" altLang="fr-FR" sz="1400" dirty="0"/>
              <a:t> plus </a:t>
            </a:r>
            <a:r>
              <a:rPr lang="en-CA" altLang="fr-FR" sz="1400" dirty="0" err="1"/>
              <a:t>d’acteurs</a:t>
            </a:r>
            <a:r>
              <a:rPr lang="en-CA" altLang="fr-FR" sz="1400" dirty="0"/>
              <a:t> </a:t>
            </a:r>
            <a:r>
              <a:rPr lang="en-CA" altLang="fr-FR" sz="1400" dirty="0" err="1"/>
              <a:t>concernés</a:t>
            </a:r>
            <a:r>
              <a:rPr lang="en-CA" altLang="fr-FR" sz="1400" dirty="0"/>
              <a:t> par le </a:t>
            </a:r>
            <a:r>
              <a:rPr lang="en-CA" altLang="fr-FR" sz="1400" dirty="0" err="1"/>
              <a:t>processus</a:t>
            </a:r>
            <a:r>
              <a:rPr lang="en-CA" altLang="fr-FR" sz="1400" dirty="0"/>
              <a:t> de </a:t>
            </a:r>
            <a:r>
              <a:rPr lang="en-CA" altLang="fr-FR" sz="1400" dirty="0" err="1"/>
              <a:t>négociation</a:t>
            </a:r>
            <a:r>
              <a:rPr lang="en-CA" altLang="fr-FR" sz="1400" dirty="0"/>
              <a:t> </a:t>
            </a:r>
          </a:p>
          <a:p>
            <a:pPr marL="214313" indent="-214313" algn="just">
              <a:lnSpc>
                <a:spcPct val="90000"/>
              </a:lnSpc>
            </a:pPr>
            <a:endParaRPr lang="en-CA" altLang="fr-FR" sz="1400" dirty="0"/>
          </a:p>
          <a:p>
            <a:pPr marL="214313" indent="-214313" algn="just">
              <a:lnSpc>
                <a:spcPct val="90000"/>
              </a:lnSpc>
            </a:pPr>
            <a:r>
              <a:rPr lang="en-CA" altLang="fr-FR" sz="1400" b="1" dirty="0"/>
              <a:t>Diversification du </a:t>
            </a:r>
            <a:r>
              <a:rPr lang="en-CA" altLang="fr-FR" sz="1400" b="1" dirty="0" err="1"/>
              <a:t>profil</a:t>
            </a:r>
            <a:r>
              <a:rPr lang="en-CA" altLang="fr-FR" sz="1400" b="1" dirty="0"/>
              <a:t> de la main-d’oeuvre</a:t>
            </a:r>
            <a:r>
              <a:rPr lang="en-CA" altLang="fr-FR" sz="1400" dirty="0"/>
              <a:t> : multiplication des </a:t>
            </a:r>
            <a:r>
              <a:rPr lang="en-CA" altLang="fr-FR" sz="1400" dirty="0" err="1"/>
              <a:t>intérêts</a:t>
            </a:r>
            <a:r>
              <a:rPr lang="en-CA" altLang="fr-FR" sz="1400" dirty="0"/>
              <a:t> </a:t>
            </a:r>
            <a:r>
              <a:rPr lang="en-CA" altLang="fr-FR" sz="1400" dirty="0" err="1"/>
              <a:t>à</a:t>
            </a:r>
            <a:r>
              <a:rPr lang="en-CA" altLang="fr-FR" sz="1400" dirty="0"/>
              <a:t> </a:t>
            </a:r>
            <a:r>
              <a:rPr lang="en-CA" altLang="fr-FR" sz="1400" dirty="0" err="1"/>
              <a:t>satisfaire</a:t>
            </a:r>
            <a:r>
              <a:rPr lang="en-CA" altLang="fr-FR" sz="1400" dirty="0"/>
              <a:t>, </a:t>
            </a:r>
            <a:r>
              <a:rPr lang="en-CA" altLang="fr-FR" sz="1400" dirty="0" err="1"/>
              <a:t>conflits</a:t>
            </a:r>
            <a:r>
              <a:rPr lang="en-CA" altLang="fr-FR" sz="1400" dirty="0"/>
              <a:t> </a:t>
            </a:r>
            <a:r>
              <a:rPr lang="en-CA" altLang="fr-FR" sz="1400" dirty="0" err="1"/>
              <a:t>intergroupes</a:t>
            </a:r>
            <a:r>
              <a:rPr lang="en-CA" altLang="fr-FR" sz="1400" dirty="0"/>
              <a:t> </a:t>
            </a:r>
            <a:r>
              <a:rPr lang="en-CA" altLang="fr-FR" sz="1400" dirty="0" err="1"/>
              <a:t>possibles</a:t>
            </a:r>
            <a:r>
              <a:rPr lang="en-CA" altLang="fr-FR" sz="1400" dirty="0"/>
              <a:t> : “</a:t>
            </a:r>
            <a:r>
              <a:rPr lang="en-CA" altLang="fr-FR" sz="1400" dirty="0" err="1"/>
              <a:t>Satisfaire</a:t>
            </a:r>
            <a:r>
              <a:rPr lang="en-CA" altLang="fr-FR" sz="1400" dirty="0"/>
              <a:t> tout le monde </a:t>
            </a:r>
            <a:r>
              <a:rPr lang="en-CA" altLang="fr-FR" sz="1400" dirty="0" err="1"/>
              <a:t>est</a:t>
            </a:r>
            <a:r>
              <a:rPr lang="en-CA" altLang="fr-FR" sz="1400" dirty="0"/>
              <a:t> </a:t>
            </a:r>
            <a:r>
              <a:rPr lang="en-CA" altLang="fr-FR" sz="1400" dirty="0" err="1"/>
              <a:t>devenu</a:t>
            </a:r>
            <a:r>
              <a:rPr lang="is-IS" altLang="fr-FR" sz="1400" dirty="0"/>
              <a:t>… “compliqué”!“.</a:t>
            </a:r>
          </a:p>
          <a:p>
            <a:pPr algn="just">
              <a:lnSpc>
                <a:spcPct val="90000"/>
              </a:lnSpc>
            </a:pPr>
            <a:endParaRPr lang="en-CA" altLang="fr-FR" sz="1400" dirty="0"/>
          </a:p>
          <a:p>
            <a:pPr marL="214313" indent="-214313" algn="just">
              <a:lnSpc>
                <a:spcPct val="90000"/>
              </a:lnSpc>
            </a:pPr>
            <a:r>
              <a:rPr lang="en-CA" altLang="fr-FR" sz="1400" b="1" dirty="0"/>
              <a:t>Localisation </a:t>
            </a:r>
            <a:r>
              <a:rPr lang="en-CA" altLang="fr-FR" sz="1400" b="1" dirty="0" err="1"/>
              <a:t>géographique</a:t>
            </a:r>
            <a:r>
              <a:rPr lang="en-CA" altLang="fr-FR" sz="1400" b="1" dirty="0"/>
              <a:t> </a:t>
            </a:r>
            <a:r>
              <a:rPr lang="en-CA" altLang="fr-FR" sz="1400" dirty="0"/>
              <a:t>: Montréal et le </a:t>
            </a:r>
            <a:r>
              <a:rPr lang="en-CA" altLang="fr-FR" sz="1400" dirty="0" err="1"/>
              <a:t>reste</a:t>
            </a:r>
            <a:r>
              <a:rPr lang="is-IS" altLang="fr-FR" sz="1400" dirty="0"/>
              <a:t>…</a:t>
            </a:r>
          </a:p>
          <a:p>
            <a:pPr marL="222250" indent="0" algn="just">
              <a:lnSpc>
                <a:spcPct val="90000"/>
              </a:lnSpc>
              <a:buNone/>
            </a:pPr>
            <a:r>
              <a:rPr lang="fr-FR" altLang="fr-FR" sz="1200" i="1" dirty="0"/>
              <a:t>«  [</a:t>
            </a:r>
            <a:r>
              <a:rPr lang="is-IS" altLang="fr-FR" sz="1200" i="1" dirty="0"/>
              <a:t>…] </a:t>
            </a:r>
            <a:r>
              <a:rPr lang="fr-FR" altLang="fr-FR" sz="1200" i="1" dirty="0"/>
              <a:t>Quand tu vas à Joliette ou à </a:t>
            </a:r>
            <a:r>
              <a:rPr lang="fr-FR" altLang="fr-FR" sz="1200" i="1" dirty="0" err="1"/>
              <a:t>Lachute</a:t>
            </a:r>
            <a:r>
              <a:rPr lang="fr-FR" altLang="fr-FR" sz="1200" i="1" dirty="0"/>
              <a:t>, bien ils viennent tous des mêmes racines, c'est des familles longuement établies donc ils pensent à peu près tous la même chose, là .Y'a un impact vraiment important, j'ai toujours dit "Montréal, c'est Montréal, l'extérieur de Montréal, c'est d'autre chose »</a:t>
            </a:r>
            <a:r>
              <a:rPr lang="fr-FR" altLang="fr-FR" sz="1200" dirty="0"/>
              <a:t>. (Groupe de discussion no 3, syndical). </a:t>
            </a:r>
            <a:endParaRPr lang="en-CA" altLang="fr-FR" sz="1400" dirty="0"/>
          </a:p>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18</a:t>
            </a:fld>
            <a:endParaRPr lang="en-US"/>
          </a:p>
        </p:txBody>
      </p:sp>
    </p:spTree>
    <p:extLst>
      <p:ext uri="{BB962C8B-B14F-4D97-AF65-F5344CB8AC3E}">
        <p14:creationId xmlns:p14="http://schemas.microsoft.com/office/powerpoint/2010/main" val="355993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19</a:t>
            </a:fld>
            <a:endParaRPr lang="en-US"/>
          </a:p>
        </p:txBody>
      </p:sp>
    </p:spTree>
    <p:extLst>
      <p:ext uri="{BB962C8B-B14F-4D97-AF65-F5344CB8AC3E}">
        <p14:creationId xmlns:p14="http://schemas.microsoft.com/office/powerpoint/2010/main" val="355203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65374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20</a:t>
            </a:fld>
            <a:endParaRPr lang="en-US"/>
          </a:p>
        </p:txBody>
      </p:sp>
    </p:spTree>
    <p:extLst>
      <p:ext uri="{BB962C8B-B14F-4D97-AF65-F5344CB8AC3E}">
        <p14:creationId xmlns:p14="http://schemas.microsoft.com/office/powerpoint/2010/main" val="2615305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21</a:t>
            </a:fld>
            <a:endParaRPr lang="en-US"/>
          </a:p>
        </p:txBody>
      </p:sp>
    </p:spTree>
    <p:extLst>
      <p:ext uri="{BB962C8B-B14F-4D97-AF65-F5344CB8AC3E}">
        <p14:creationId xmlns:p14="http://schemas.microsoft.com/office/powerpoint/2010/main" val="3714446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22</a:t>
            </a:fld>
            <a:endParaRPr lang="en-US"/>
          </a:p>
        </p:txBody>
      </p:sp>
    </p:spTree>
    <p:extLst>
      <p:ext uri="{BB962C8B-B14F-4D97-AF65-F5344CB8AC3E}">
        <p14:creationId xmlns:p14="http://schemas.microsoft.com/office/powerpoint/2010/main" val="3378403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214313" indent="-214313"/>
            <a:r>
              <a:rPr lang="fr-CA" altLang="fr-FR" sz="1400" b="1" dirty="0">
                <a:latin typeface="Poppins SemiBold" pitchFamily="2" charset="77"/>
              </a:rPr>
              <a:t>Les employeurs sont mieux préparés qu’avant et sont davantage offensifs que défensifs</a:t>
            </a:r>
            <a:r>
              <a:rPr lang="fr-CA" altLang="fr-FR" sz="1400" dirty="0">
                <a:latin typeface="Poppins SemiBold" pitchFamily="2" charset="77"/>
              </a:rPr>
              <a:t>. </a:t>
            </a:r>
            <a:r>
              <a:rPr lang="fr-CA" altLang="fr-FR" sz="1400" b="1" dirty="0">
                <a:latin typeface="Poppins SemiBold" pitchFamily="2" charset="77"/>
              </a:rPr>
              <a:t>Repli syndical en stratégie défensive</a:t>
            </a:r>
            <a:r>
              <a:rPr lang="fr-FR" altLang="fr-FR" sz="1400" b="1" dirty="0">
                <a:solidFill>
                  <a:srgbClr val="000000"/>
                </a:solidFill>
                <a:latin typeface="Arial" panose="020B0604020202020204" pitchFamily="34" charset="0"/>
                <a:cs typeface="Arial" panose="020B0604020202020204" pitchFamily="34" charset="0"/>
              </a:rPr>
              <a:t> </a:t>
            </a:r>
            <a:endParaRPr lang="fr-FR" altLang="fr-FR" sz="1400" b="1" i="1" dirty="0">
              <a:solidFill>
                <a:srgbClr val="000000"/>
              </a:solidFill>
              <a:latin typeface="Arial" panose="020B0604020202020204" pitchFamily="34" charset="0"/>
              <a:cs typeface="Arial" panose="020B0604020202020204" pitchFamily="34" charset="0"/>
            </a:endParaRPr>
          </a:p>
          <a:p>
            <a:pPr marL="214313" indent="-214313"/>
            <a:endParaRPr lang="fr-CA" altLang="fr-FR" sz="1400" dirty="0">
              <a:latin typeface="Poppins SemiBold" pitchFamily="2" charset="77"/>
            </a:endParaRPr>
          </a:p>
          <a:p>
            <a:pPr marL="214313" indent="-214313"/>
            <a:r>
              <a:rPr lang="fr-CA" altLang="fr-FR" sz="1400" b="1" dirty="0">
                <a:latin typeface="Poppins SemiBold" pitchFamily="2" charset="77"/>
              </a:rPr>
              <a:t>Intervention d’experts dans la négociation </a:t>
            </a:r>
          </a:p>
          <a:p>
            <a:pPr marL="222250" indent="0">
              <a:buNone/>
            </a:pPr>
            <a:r>
              <a:rPr lang="fr-CA" altLang="fr-FR" sz="1200" i="1" dirty="0"/>
              <a:t>« Aujourd’hui, ce qui est manifeste c’est qu’on ne prête foi qu’aux voix des spécialistes. Quand t’es pas super diplômé en économie, tu peux pas parler d’argent, si t’es pas diplômé en finances, tu peux pas parler de fonds de pension, si t’es pas actuaire, tu peux pas négocier. Nous autres, comme négociateurs, faut qu’on soit des bons généralistes, un peu bon dans tout, mais malheureusement, spécialistes en rien. Et c’est là qu’il faut s’adjoindre toujours des gens qui vont avoir une autorité…(Groupe de discussion no 3, syndical</a:t>
            </a:r>
            <a:r>
              <a:rPr lang="fr-FR" altLang="fr-FR" sz="1200" i="1" dirty="0"/>
              <a:t>).</a:t>
            </a:r>
            <a:endParaRPr lang="fr-CA" altLang="fr-FR" sz="1200" i="1" dirty="0"/>
          </a:p>
          <a:p>
            <a:endParaRPr lang="fr-FR" dirty="0"/>
          </a:p>
          <a:p>
            <a:pPr marL="214313" indent="-214313"/>
            <a:r>
              <a:rPr lang="fr-CA" altLang="fr-FR" sz="1400" b="1" dirty="0">
                <a:latin typeface="Poppins SemiBold" pitchFamily="2" charset="77"/>
              </a:rPr>
              <a:t>Négociation continue  </a:t>
            </a:r>
            <a:endParaRPr lang="fr-FR" altLang="fr-FR" sz="1400" dirty="0">
              <a:solidFill>
                <a:srgbClr val="000000"/>
              </a:solidFill>
              <a:latin typeface="Arial" panose="020B0604020202020204" pitchFamily="34" charset="0"/>
              <a:cs typeface="Arial" panose="020B0604020202020204" pitchFamily="34" charset="0"/>
            </a:endParaRPr>
          </a:p>
          <a:p>
            <a:pPr marL="222250" indent="0">
              <a:buNone/>
            </a:pPr>
            <a:r>
              <a:rPr lang="fr-FR" altLang="fr-FR" sz="1200" dirty="0">
                <a:solidFill>
                  <a:srgbClr val="000000"/>
                </a:solidFill>
                <a:latin typeface="Arial" panose="020B0604020202020204" pitchFamily="34" charset="0"/>
                <a:cs typeface="Arial" panose="020B0604020202020204" pitchFamily="34" charset="0"/>
              </a:rPr>
              <a:t>«</a:t>
            </a:r>
            <a:r>
              <a:rPr lang="fr-FR" altLang="fr-FR" sz="1200" i="1" dirty="0">
                <a:solidFill>
                  <a:srgbClr val="000000"/>
                </a:solidFill>
                <a:latin typeface="Arial" panose="020B0604020202020204" pitchFamily="34" charset="0"/>
                <a:cs typeface="Arial" panose="020B0604020202020204" pitchFamily="34" charset="0"/>
              </a:rPr>
              <a:t> Maintenant on est en négociation permanente. Dans le secteur public, là, les comités de travail qui sont créés, y’en a facilement une vingtaine qui touchent à des préoccupations, des enjeux »</a:t>
            </a:r>
            <a:r>
              <a:rPr lang="fr-FR" altLang="fr-FR" sz="1200" dirty="0">
                <a:solidFill>
                  <a:srgbClr val="000000"/>
                </a:solidFill>
                <a:latin typeface="Arial" panose="020B0604020202020204" pitchFamily="34" charset="0"/>
                <a:cs typeface="Arial" panose="020B0604020202020204" pitchFamily="34" charset="0"/>
              </a:rPr>
              <a:t>. (Groupe de discussion, </a:t>
            </a:r>
            <a:r>
              <a:rPr lang="fr-FR" altLang="fr-FR" sz="1200" dirty="0" err="1">
                <a:solidFill>
                  <a:srgbClr val="000000"/>
                </a:solidFill>
                <a:latin typeface="Arial" panose="020B0604020202020204" pitchFamily="34" charset="0"/>
                <a:cs typeface="Arial" panose="020B0604020202020204" pitchFamily="34" charset="0"/>
              </a:rPr>
              <a:t>Qc</a:t>
            </a:r>
            <a:r>
              <a:rPr lang="fr-FR" altLang="fr-FR" sz="1200" dirty="0">
                <a:solidFill>
                  <a:srgbClr val="000000"/>
                </a:solidFill>
                <a:latin typeface="Arial" panose="020B0604020202020204" pitchFamily="34" charset="0"/>
                <a:cs typeface="Arial" panose="020B0604020202020204" pitchFamily="34" charset="0"/>
              </a:rPr>
              <a:t>, syndicat 3)</a:t>
            </a:r>
          </a:p>
          <a:p>
            <a:endParaRPr lang="fr-FR" dirty="0"/>
          </a:p>
          <a:p>
            <a:pPr marL="222250" indent="-209550">
              <a:buFont typeface="Arial" panose="020B0604020202020204" pitchFamily="34" charset="0"/>
              <a:buChar char="•"/>
            </a:pPr>
            <a:r>
              <a:rPr lang="fr-CA" altLang="fr-FR" sz="1400" b="1" dirty="0">
                <a:latin typeface="Poppins SemiBold" pitchFamily="2" charset="77"/>
              </a:rPr>
              <a:t>Utilisation de la NBI pour certaines clauses spécifiques</a:t>
            </a:r>
          </a:p>
          <a:p>
            <a:pPr marL="222250" indent="0">
              <a:buNone/>
            </a:pPr>
            <a:r>
              <a:rPr lang="fr-FR" altLang="fr-FR" sz="1200" dirty="0">
                <a:solidFill>
                  <a:srgbClr val="000000"/>
                </a:solidFill>
                <a:latin typeface="Arial" panose="020B0604020202020204" pitchFamily="34" charset="0"/>
                <a:cs typeface="Arial" panose="020B0604020202020204" pitchFamily="34" charset="0"/>
              </a:rPr>
              <a:t>« </a:t>
            </a:r>
            <a:r>
              <a:rPr lang="fr-FR" altLang="fr-FR" sz="1200" i="1" dirty="0">
                <a:solidFill>
                  <a:srgbClr val="000000"/>
                </a:solidFill>
                <a:latin typeface="Arial" panose="020B0604020202020204" pitchFamily="34" charset="0"/>
                <a:cs typeface="Arial" panose="020B0604020202020204" pitchFamily="34" charset="0"/>
              </a:rPr>
              <a:t>Les employeurs de plus en plus déposent des principes, essayent de rentrer dans la gorge la NBI alors que c’est pas le principe du tout de la NBI. [</a:t>
            </a:r>
            <a:r>
              <a:rPr lang="is-IS" altLang="fr-FR" sz="1200" i="1" dirty="0">
                <a:solidFill>
                  <a:srgbClr val="000000"/>
                </a:solidFill>
                <a:latin typeface="Arial" panose="020B0604020202020204" pitchFamily="34" charset="0"/>
                <a:cs typeface="Arial" panose="020B0604020202020204" pitchFamily="34" charset="0"/>
              </a:rPr>
              <a:t>…]</a:t>
            </a:r>
            <a:r>
              <a:rPr lang="fr-FR" altLang="fr-FR" sz="1200" i="1" dirty="0">
                <a:solidFill>
                  <a:srgbClr val="000000"/>
                </a:solidFill>
                <a:latin typeface="Arial" panose="020B0604020202020204" pitchFamily="34" charset="0"/>
                <a:cs typeface="Arial" panose="020B0604020202020204" pitchFamily="34" charset="0"/>
              </a:rPr>
              <a:t> </a:t>
            </a:r>
            <a:r>
              <a:rPr lang="fr-FR" altLang="fr-FR" sz="1200" dirty="0">
                <a:solidFill>
                  <a:srgbClr val="000000"/>
                </a:solidFill>
                <a:latin typeface="Arial" panose="020B0604020202020204" pitchFamily="34" charset="0"/>
                <a:cs typeface="Arial" panose="020B0604020202020204" pitchFamily="34" charset="0"/>
              </a:rPr>
              <a:t>(Groupe de discussion, </a:t>
            </a:r>
            <a:r>
              <a:rPr lang="fr-FR" altLang="fr-FR" sz="1200" dirty="0" err="1">
                <a:solidFill>
                  <a:srgbClr val="000000"/>
                </a:solidFill>
                <a:latin typeface="Arial" panose="020B0604020202020204" pitchFamily="34" charset="0"/>
                <a:cs typeface="Arial" panose="020B0604020202020204" pitchFamily="34" charset="0"/>
              </a:rPr>
              <a:t>Qc</a:t>
            </a:r>
            <a:r>
              <a:rPr lang="fr-FR" altLang="fr-FR" sz="1200" dirty="0">
                <a:solidFill>
                  <a:srgbClr val="000000"/>
                </a:solidFill>
                <a:latin typeface="Arial" panose="020B0604020202020204" pitchFamily="34" charset="0"/>
                <a:cs typeface="Arial" panose="020B0604020202020204" pitchFamily="34" charset="0"/>
              </a:rPr>
              <a:t>, syndicat 1)</a:t>
            </a:r>
          </a:p>
          <a:p>
            <a:endParaRPr lang="fr-CA" altLang="fr-FR" sz="800" dirty="0">
              <a:latin typeface="Poppins SemiBold" pitchFamily="2" charset="77"/>
            </a:endParaRPr>
          </a:p>
          <a:p>
            <a:pPr marL="222250" indent="-222250">
              <a:buFont typeface="Arial" panose="020B0604020202020204" pitchFamily="34" charset="0"/>
              <a:buChar char="•"/>
            </a:pPr>
            <a:r>
              <a:rPr lang="fr-CA" altLang="fr-FR" sz="1400" b="1" dirty="0" err="1">
                <a:latin typeface="Poppins SemiBold" pitchFamily="2" charset="77"/>
              </a:rPr>
              <a:t>Antisyndicalisme</a:t>
            </a:r>
            <a:r>
              <a:rPr lang="fr-CA" altLang="fr-FR" sz="1400" b="1" dirty="0">
                <a:latin typeface="Poppins SemiBold" pitchFamily="2" charset="77"/>
              </a:rPr>
              <a:t> des employeurs </a:t>
            </a:r>
            <a:endParaRPr lang="fr-CA" altLang="fr-FR" sz="1400" dirty="0">
              <a:latin typeface="Poppins SemiBold" pitchFamily="2" charset="77"/>
            </a:endParaRPr>
          </a:p>
          <a:p>
            <a:pPr marL="222250" indent="0">
              <a:buNone/>
            </a:pPr>
            <a:r>
              <a:rPr lang="fr-FR" altLang="fr-FR" dirty="0">
                <a:solidFill>
                  <a:srgbClr val="000000"/>
                </a:solidFill>
                <a:latin typeface="Arial" panose="020B0604020202020204" pitchFamily="34" charset="0"/>
                <a:cs typeface="Arial" panose="020B0604020202020204" pitchFamily="34" charset="0"/>
              </a:rPr>
              <a:t>« </a:t>
            </a:r>
            <a:r>
              <a:rPr lang="fr-FR" altLang="fr-FR" i="1" dirty="0">
                <a:solidFill>
                  <a:srgbClr val="000000"/>
                </a:solidFill>
                <a:latin typeface="Arial" panose="020B0604020202020204" pitchFamily="34" charset="0"/>
                <a:cs typeface="Arial" panose="020B0604020202020204" pitchFamily="34" charset="0"/>
              </a:rPr>
              <a:t>Un syndicat c’est une contrainte, c’est un irritant, puis c’est devenu un ennemi </a:t>
            </a:r>
            <a:r>
              <a:rPr lang="fr-FR" altLang="fr-FR" dirty="0">
                <a:solidFill>
                  <a:srgbClr val="000000"/>
                </a:solidFill>
                <a:latin typeface="Arial" panose="020B0604020202020204" pitchFamily="34" charset="0"/>
                <a:cs typeface="Arial" panose="020B0604020202020204" pitchFamily="34" charset="0"/>
              </a:rPr>
              <a:t>». (Groupe de discussion, </a:t>
            </a:r>
            <a:r>
              <a:rPr lang="fr-FR" altLang="fr-FR" dirty="0" err="1">
                <a:solidFill>
                  <a:srgbClr val="000000"/>
                </a:solidFill>
                <a:latin typeface="Arial" panose="020B0604020202020204" pitchFamily="34" charset="0"/>
                <a:cs typeface="Arial" panose="020B0604020202020204" pitchFamily="34" charset="0"/>
              </a:rPr>
              <a:t>Qc</a:t>
            </a:r>
            <a:r>
              <a:rPr lang="fr-FR" altLang="fr-FR" dirty="0">
                <a:solidFill>
                  <a:srgbClr val="000000"/>
                </a:solidFill>
                <a:latin typeface="Arial" panose="020B0604020202020204" pitchFamily="34" charset="0"/>
                <a:cs typeface="Arial" panose="020B0604020202020204" pitchFamily="34" charset="0"/>
              </a:rPr>
              <a:t>, syndicat 3)</a:t>
            </a:r>
          </a:p>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23</a:t>
            </a:fld>
            <a:endParaRPr lang="en-US"/>
          </a:p>
        </p:txBody>
      </p:sp>
    </p:spTree>
    <p:extLst>
      <p:ext uri="{BB962C8B-B14F-4D97-AF65-F5344CB8AC3E}">
        <p14:creationId xmlns:p14="http://schemas.microsoft.com/office/powerpoint/2010/main" val="3906313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24</a:t>
            </a:fld>
            <a:endParaRPr lang="en-US"/>
          </a:p>
        </p:txBody>
      </p:sp>
    </p:spTree>
    <p:extLst>
      <p:ext uri="{BB962C8B-B14F-4D97-AF65-F5344CB8AC3E}">
        <p14:creationId xmlns:p14="http://schemas.microsoft.com/office/powerpoint/2010/main" val="2006073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25</a:t>
            </a:fld>
            <a:endParaRPr lang="en-US"/>
          </a:p>
        </p:txBody>
      </p:sp>
    </p:spTree>
    <p:extLst>
      <p:ext uri="{BB962C8B-B14F-4D97-AF65-F5344CB8AC3E}">
        <p14:creationId xmlns:p14="http://schemas.microsoft.com/office/powerpoint/2010/main" val="1418047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Contenu de la négociation</a:t>
            </a:r>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26</a:t>
            </a:fld>
            <a:endParaRPr lang="en-US"/>
          </a:p>
        </p:txBody>
      </p:sp>
    </p:spTree>
    <p:extLst>
      <p:ext uri="{BB962C8B-B14F-4D97-AF65-F5344CB8AC3E}">
        <p14:creationId xmlns:p14="http://schemas.microsoft.com/office/powerpoint/2010/main" val="4043071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4CC655FE-184F-374A-879D-BB35EC7CEA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notes 2">
            <a:extLst>
              <a:ext uri="{FF2B5EF4-FFF2-40B4-BE49-F238E27FC236}">
                <a16:creationId xmlns:a16="http://schemas.microsoft.com/office/drawing/2014/main" id="{FD956BD6-86D3-C24A-8610-D786156385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dirty="0"/>
              <a:t>Vous le savez....</a:t>
            </a:r>
          </a:p>
          <a:p>
            <a:endParaRPr lang="fr-CA" altLang="fr-FR" dirty="0"/>
          </a:p>
          <a:p>
            <a:r>
              <a:rPr lang="fr-CA" altLang="fr-FR" dirty="0"/>
              <a:t>Enjeux multiples,</a:t>
            </a:r>
            <a:r>
              <a:rPr lang="fr-CA" altLang="fr-FR" baseline="0" dirty="0"/>
              <a:t> variables selon les milieux de travail</a:t>
            </a:r>
            <a:endParaRPr lang="fr-CA" altLang="fr-FR" dirty="0"/>
          </a:p>
          <a:p>
            <a:endParaRPr lang="fr-CA" altLang="fr-FR" dirty="0"/>
          </a:p>
          <a:p>
            <a:r>
              <a:rPr lang="fr-CA" altLang="fr-FR" dirty="0"/>
              <a:t>Besoin de faire des choix pour la présentation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a:extLst>
              <a:ext uri="{FF2B5EF4-FFF2-40B4-BE49-F238E27FC236}">
                <a16:creationId xmlns:a16="http://schemas.microsoft.com/office/drawing/2014/main" id="{9083034C-C1FE-5045-A6DA-CBE0597BFF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notes 2">
            <a:extLst>
              <a:ext uri="{FF2B5EF4-FFF2-40B4-BE49-F238E27FC236}">
                <a16:creationId xmlns:a16="http://schemas.microsoft.com/office/drawing/2014/main" id="{30099065-217E-F145-9190-263CC8AB9B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A" altLang="fr-FR" dirty="0"/>
          </a:p>
          <a:p>
            <a:pPr eaLnBrk="1" hangingPunct="1">
              <a:spcBef>
                <a:spcPct val="0"/>
              </a:spcBef>
            </a:pPr>
            <a:r>
              <a:rPr lang="fr-CA" altLang="fr-FR" dirty="0"/>
              <a:t>Patrice</a:t>
            </a:r>
          </a:p>
          <a:p>
            <a:pPr eaLnBrk="1" hangingPunct="1">
              <a:spcBef>
                <a:spcPct val="0"/>
              </a:spcBef>
            </a:pPr>
            <a:endParaRPr lang="fr-CA" altLang="fr-FR" dirty="0"/>
          </a:p>
          <a:p>
            <a:pPr eaLnBrk="1" hangingPunct="1">
              <a:spcBef>
                <a:spcPct val="0"/>
              </a:spcBef>
            </a:pPr>
            <a:endParaRPr lang="fr-CA" altLang="fr-FR" dirty="0"/>
          </a:p>
          <a:p>
            <a:pPr eaLnBrk="1" hangingPunct="1">
              <a:spcBef>
                <a:spcPct val="0"/>
              </a:spcBef>
            </a:pPr>
            <a:r>
              <a:rPr lang="fr-CA" altLang="fr-FR" dirty="0"/>
              <a:t>Le contenu de la convention collective se transforme en réponse à diverses évolutions: cadre législatif, société, économie, etc.</a:t>
            </a:r>
          </a:p>
          <a:p>
            <a:pPr eaLnBrk="1" hangingPunct="1">
              <a:spcBef>
                <a:spcPct val="0"/>
              </a:spcBef>
            </a:pPr>
            <a:endParaRPr lang="fr-CA" altLang="fr-FR" dirty="0"/>
          </a:p>
          <a:p>
            <a:pPr eaLnBrk="1" hangingPunct="1">
              <a:spcBef>
                <a:spcPct val="0"/>
              </a:spcBef>
            </a:pPr>
            <a:r>
              <a:rPr lang="fr-CA" altLang="fr-FR" dirty="0"/>
              <a:t>Transformation beaucoup plus détaillée dans le livre….</a:t>
            </a:r>
          </a:p>
          <a:p>
            <a:pPr eaLnBrk="1" hangingPunct="1">
              <a:spcBef>
                <a:spcPct val="0"/>
              </a:spcBef>
            </a:pPr>
            <a:endParaRPr lang="fr-CA" altLang="fr-FR" dirty="0"/>
          </a:p>
          <a:p>
            <a:pPr eaLnBrk="1" hangingPunct="1">
              <a:spcBef>
                <a:spcPct val="0"/>
              </a:spcBef>
            </a:pPr>
            <a:r>
              <a:rPr lang="fr-CA" altLang="fr-FR" dirty="0"/>
              <a:t>Voulait vous donner un aperçu et quelques exemples</a:t>
            </a:r>
          </a:p>
          <a:p>
            <a:pPr eaLnBrk="1" hangingPunct="1">
              <a:spcBef>
                <a:spcPct val="0"/>
              </a:spcBef>
            </a:pPr>
            <a:endParaRPr lang="fr-CA" altLang="fr-FR" dirty="0"/>
          </a:p>
          <a:p>
            <a:pPr eaLnBrk="1" hangingPunct="1">
              <a:spcBef>
                <a:spcPct val="0"/>
              </a:spcBef>
            </a:pPr>
            <a:endParaRPr lang="fr-CA" altLang="fr-F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a:extLst>
              <a:ext uri="{FF2B5EF4-FFF2-40B4-BE49-F238E27FC236}">
                <a16:creationId xmlns:a16="http://schemas.microsoft.com/office/drawing/2014/main" id="{D0D753C2-9651-5B4C-8932-E54A03DDFB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notes 2">
            <a:extLst>
              <a:ext uri="{FF2B5EF4-FFF2-40B4-BE49-F238E27FC236}">
                <a16:creationId xmlns:a16="http://schemas.microsoft.com/office/drawing/2014/main" id="{5DF9542E-267E-1E4A-A94C-AAC9AFA0F2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z="1000" dirty="0"/>
              <a:t>Figure qui donne idée de l’évolution du contenu de la convention collective sur une trentaine d’années (données avec des limites notables mais tout de même utiles)</a:t>
            </a:r>
          </a:p>
          <a:p>
            <a:pPr eaLnBrk="1" hangingPunct="1">
              <a:spcBef>
                <a:spcPct val="0"/>
              </a:spcBef>
            </a:pPr>
            <a:endParaRPr lang="fr-CA" altLang="fr-FR" sz="1000" dirty="0"/>
          </a:p>
          <a:p>
            <a:pPr eaLnBrk="1" hangingPunct="1">
              <a:spcBef>
                <a:spcPct val="0"/>
              </a:spcBef>
            </a:pPr>
            <a:r>
              <a:rPr lang="fr-CA" altLang="fr-FR" sz="1000" dirty="0"/>
              <a:t>1.Clauses qui permettent aux salariés d’accroître leur capacité de concilier leur travail avec leurs responsabilités hors travail (parental, maternité, heures suppl. en congés)</a:t>
            </a:r>
          </a:p>
          <a:p>
            <a:pPr eaLnBrk="1" hangingPunct="1">
              <a:spcBef>
                <a:spcPct val="0"/>
              </a:spcBef>
            </a:pPr>
            <a:r>
              <a:rPr lang="fr-CA" altLang="fr-FR" sz="1000" dirty="0"/>
              <a:t>On remarque que ces grandes avancées se sont faites pour des conditions de travail où il y a eu des améliorations législatives importantes (normalisation (normes incluses dans la </a:t>
            </a:r>
            <a:r>
              <a:rPr lang="fr-CA" altLang="fr-FR" sz="1000" dirty="0" err="1"/>
              <a:t>c.c</a:t>
            </a:r>
            <a:r>
              <a:rPr lang="fr-CA" altLang="fr-FR" sz="1000" dirty="0"/>
              <a:t>. et au-delà de la norme)</a:t>
            </a:r>
          </a:p>
          <a:p>
            <a:pPr eaLnBrk="1" hangingPunct="1">
              <a:spcBef>
                <a:spcPct val="0"/>
              </a:spcBef>
            </a:pPr>
            <a:endParaRPr lang="fr-CA" altLang="fr-FR" sz="1000" dirty="0"/>
          </a:p>
          <a:p>
            <a:pPr eaLnBrk="1" hangingPunct="1">
              <a:spcBef>
                <a:spcPct val="0"/>
              </a:spcBef>
            </a:pPr>
            <a:r>
              <a:rPr lang="fr-CA" altLang="fr-FR" sz="1000" dirty="0"/>
              <a:t>2.Clauses qui permettent aux salariés d’assurer le maintien de leurs compétences (allocation et comité de formation)</a:t>
            </a:r>
          </a:p>
          <a:p>
            <a:pPr eaLnBrk="1" hangingPunct="1">
              <a:spcBef>
                <a:spcPct val="0"/>
              </a:spcBef>
            </a:pPr>
            <a:endParaRPr lang="fr-CA" altLang="fr-FR" sz="1000" dirty="0"/>
          </a:p>
          <a:p>
            <a:pPr eaLnBrk="1" hangingPunct="1">
              <a:spcBef>
                <a:spcPct val="0"/>
              </a:spcBef>
            </a:pPr>
            <a:r>
              <a:rPr lang="fr-CA" altLang="fr-FR" sz="1000" dirty="0"/>
              <a:t>3.Autre tendance = accroissement de la flexibilité fonctionnelle (réduction de l’importance du critère d’ancienneté dans les promotions)</a:t>
            </a:r>
          </a:p>
          <a:p>
            <a:pPr eaLnBrk="1" hangingPunct="1">
              <a:spcBef>
                <a:spcPct val="0"/>
              </a:spcBef>
            </a:pPr>
            <a:endParaRPr lang="fr-CA" altLang="fr-FR" sz="1000" dirty="0"/>
          </a:p>
          <a:p>
            <a:pPr eaLnBrk="1" hangingPunct="1">
              <a:spcBef>
                <a:spcPct val="0"/>
              </a:spcBef>
            </a:pPr>
            <a:r>
              <a:rPr lang="fr-CA" altLang="fr-FR" sz="1000" dirty="0"/>
              <a:t>4. Plus d’encadrement en matière de sous-traitance</a:t>
            </a:r>
          </a:p>
          <a:p>
            <a:pPr eaLnBrk="1" hangingPunct="1">
              <a:spcBef>
                <a:spcPct val="0"/>
              </a:spcBef>
            </a:pPr>
            <a:r>
              <a:rPr lang="fr-CA" altLang="fr-FR" sz="1000" dirty="0"/>
              <a:t>5. Autres: plus de régimes de retraite et plus de clauses visant les travailleurs âgés (réduction temps de travail, allègement des tâches, banque de congés)</a:t>
            </a:r>
          </a:p>
          <a:p>
            <a:pPr eaLnBrk="1" hangingPunct="1">
              <a:spcBef>
                <a:spcPct val="0"/>
              </a:spcBef>
            </a:pPr>
            <a:endParaRPr lang="fr-CA" altLang="fr-FR" sz="1000" dirty="0"/>
          </a:p>
          <a:p>
            <a:pPr eaLnBrk="1" hangingPunct="1">
              <a:spcBef>
                <a:spcPct val="0"/>
              </a:spcBef>
            </a:pPr>
            <a:r>
              <a:rPr lang="fr-CA" altLang="fr-FR" sz="1000" dirty="0"/>
              <a:t>Conventions collectives qui évoluent et qui s’adaptent, même si pas toujours aussi rapidement ou en profondeur que certains le souhaitent ou pas dans la direction souhaitée.</a:t>
            </a:r>
          </a:p>
          <a:p>
            <a:pPr eaLnBrk="1" hangingPunct="1">
              <a:spcBef>
                <a:spcPct val="0"/>
              </a:spcBef>
            </a:pPr>
            <a:r>
              <a:rPr lang="fr-CA" altLang="fr-FR" sz="1000" dirty="0"/>
              <a:t>CONSTAT: Adaptation de la </a:t>
            </a:r>
            <a:r>
              <a:rPr lang="fr-CA" altLang="fr-FR" sz="1000" dirty="0" err="1"/>
              <a:t>c.c</a:t>
            </a:r>
            <a:r>
              <a:rPr lang="fr-CA" altLang="fr-FR" sz="1000" dirty="0"/>
              <a:t>. en phase avec son temps</a:t>
            </a:r>
          </a:p>
          <a:p>
            <a:pPr eaLnBrk="1" hangingPunct="1">
              <a:spcBef>
                <a:spcPct val="0"/>
              </a:spcBef>
            </a:pPr>
            <a:endParaRPr lang="fr-CA" altLang="fr-FR"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r>
              <a:rPr lang="fr-CA" dirty="0"/>
              <a:t>Patrice</a:t>
            </a:r>
          </a:p>
          <a:p>
            <a:endParaRPr lang="fr-CA" dirty="0"/>
          </a:p>
          <a:p>
            <a:endParaRPr lang="fr-CA" dirty="0"/>
          </a:p>
          <a:p>
            <a:r>
              <a:rPr lang="fr-CA" dirty="0"/>
              <a:t>1.1 Syndicalisation : Apparente stabilité de la présence syndicale et inégale répartition</a:t>
            </a:r>
          </a:p>
          <a:p>
            <a:r>
              <a:rPr lang="fr-CA" dirty="0"/>
              <a:t>1.2 Arrêts de travail : Résurgence, aggravation et complexification des conflits</a:t>
            </a:r>
          </a:p>
          <a:p>
            <a:r>
              <a:rPr lang="fr-CA" dirty="0"/>
              <a:t>1.3 Processus de négociation: Difficultés accrues pour en arriver à un règlement</a:t>
            </a:r>
          </a:p>
          <a:p>
            <a:endParaRPr lang="fr-CA" dirty="0"/>
          </a:p>
          <a:p>
            <a:r>
              <a:rPr lang="fr-CA" dirty="0"/>
              <a:t>Je voudrais mentionner que cette présentation est possible grâce aux données publiées par le secrétariat du travail (et d’autres sources: ISQ, programme fédéral du travail…) </a:t>
            </a:r>
          </a:p>
          <a:p>
            <a:endParaRPr lang="fr-CA" dirty="0"/>
          </a:p>
          <a:p>
            <a:r>
              <a:rPr lang="fr-CA" dirty="0"/>
              <a:t>Besoin de ces données factuelles dans cette ère de </a:t>
            </a:r>
            <a:r>
              <a:rPr lang="fr-CA" dirty="0" err="1"/>
              <a:t>fake</a:t>
            </a:r>
            <a:r>
              <a:rPr lang="fr-CA" dirty="0"/>
              <a:t> news et de désinformation….</a:t>
            </a:r>
          </a:p>
          <a:p>
            <a:endParaRPr lang="fr-CA" dirty="0"/>
          </a:p>
          <a:p>
            <a:r>
              <a:rPr lang="fr-CA" dirty="0"/>
              <a:t>En RT, on a besoin de données objectives, méticuleusement colligées</a:t>
            </a:r>
          </a:p>
          <a:p>
            <a:endParaRPr lang="fr-CA" dirty="0"/>
          </a:p>
          <a:p>
            <a:r>
              <a:rPr lang="fr-CA" dirty="0"/>
              <a:t>Données s’arrêtent à 2020 (effet pandémie inclut en partie)</a:t>
            </a:r>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3562368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a:extLst>
              <a:ext uri="{FF2B5EF4-FFF2-40B4-BE49-F238E27FC236}">
                <a16:creationId xmlns:a16="http://schemas.microsoft.com/office/drawing/2014/main" id="{6A0B3A83-6A90-504B-8336-11B46E71E6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notes 2">
            <a:extLst>
              <a:ext uri="{FF2B5EF4-FFF2-40B4-BE49-F238E27FC236}">
                <a16:creationId xmlns:a16="http://schemas.microsoft.com/office/drawing/2014/main" id="{AB0415A7-4F57-9E4C-B00B-F3FB506A59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dirty="0"/>
              <a:t>Mélanie </a:t>
            </a:r>
          </a:p>
          <a:p>
            <a:pPr eaLnBrk="1" hangingPunct="1">
              <a:spcBef>
                <a:spcPct val="0"/>
              </a:spcBef>
            </a:pPr>
            <a:endParaRPr lang="fr-CA" altLang="fr-FR" dirty="0"/>
          </a:p>
          <a:p>
            <a:pPr eaLnBrk="1" hangingPunct="1">
              <a:spcBef>
                <a:spcPct val="0"/>
              </a:spcBef>
            </a:pPr>
            <a:r>
              <a:rPr lang="fr-CA" altLang="fr-FR" dirty="0"/>
              <a:t>Pour  quels enjeux, les parties sont-elles prêtes à subir un arrêt de travail?</a:t>
            </a:r>
          </a:p>
          <a:p>
            <a:pPr eaLnBrk="1" hangingPunct="1">
              <a:spcBef>
                <a:spcPct val="0"/>
              </a:spcBef>
            </a:pPr>
            <a:endParaRPr lang="fr-CA" altLang="fr-FR" dirty="0"/>
          </a:p>
          <a:p>
            <a:pPr eaLnBrk="1" hangingPunct="1">
              <a:spcBef>
                <a:spcPct val="0"/>
              </a:spcBef>
            </a:pPr>
            <a:endParaRPr lang="fr-CA" alt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B14B6AC2-B38A-9B47-9258-9D0C76E549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a:extLst>
              <a:ext uri="{FF2B5EF4-FFF2-40B4-BE49-F238E27FC236}">
                <a16:creationId xmlns:a16="http://schemas.microsoft.com/office/drawing/2014/main" id="{87C7AA57-7693-B847-A3DA-11463A9E01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900" dirty="0"/>
              <a:t>Année après année, l’augmentation générale des salaires demeure de loin le point en litige le plus fréquemment relevé, ce qui montre le poids de cet enjeu pour l’employeur et les salariés en raison de son impact sur les coûts d’exploitation et le pouvoir d’achat. Après une réduction entre 2007-2015, l’importance de l’enjeu salarial tend à augmenter.</a:t>
            </a:r>
          </a:p>
          <a:p>
            <a:endParaRPr lang="fr-CA" altLang="fr-FR" sz="900" dirty="0"/>
          </a:p>
          <a:p>
            <a:r>
              <a:rPr lang="fr-CA" altLang="fr-FR" sz="900" dirty="0"/>
              <a:t>Le déclin relatif vient peut-être de la bonne tenue de l’économie au cours de cette période qui a permis une certaine redistribution de la richesse créée, ou peut-être d’un certain pragmatisme syndical sur le plan des revendications salariales entre 2007-2015. Plus récemment, la rareté de la main-d’œuvre et la volonté de rehausser leur pouvoir d’achat ont peut-être amené les salariés à revendiquer des salaires plus élevés. </a:t>
            </a:r>
          </a:p>
          <a:p>
            <a:endParaRPr lang="fr-CA" altLang="fr-FR" sz="900" dirty="0"/>
          </a:p>
          <a:p>
            <a:r>
              <a:rPr lang="fr-CA" altLang="fr-FR" sz="900" dirty="0"/>
              <a:t>La question des horaires, des heures de travail et des</a:t>
            </a:r>
            <a:r>
              <a:rPr lang="fr-CA" altLang="fr-FR" sz="900" baseline="0" dirty="0"/>
              <a:t> heures supplémentaires </a:t>
            </a:r>
            <a:r>
              <a:rPr lang="fr-CA" altLang="fr-FR" sz="900" dirty="0"/>
              <a:t>demeure importante malgré une baisse de son importance après les deux premières périodes. Cela s’explique par le caractère crucial de cet aspect des conditions de travail des salariés pour leur qualité de vie au travail et hors du travail qui a pu être remise en cause par la détermination de certains employeurs à accroître la flexibilité à cet égard. </a:t>
            </a:r>
          </a:p>
          <a:p>
            <a:endParaRPr lang="fr-CA" altLang="fr-FR" sz="900" dirty="0"/>
          </a:p>
          <a:p>
            <a:r>
              <a:rPr lang="fr-CA" altLang="fr-FR" sz="900" dirty="0"/>
              <a:t>L’importance des conflits portant sur les régimes de retraite et les assurances collectives découle probablement de la volonté ferme des employeurs de réduire les coûts de ces régimes au cours des dernières années. </a:t>
            </a:r>
          </a:p>
          <a:p>
            <a:endParaRPr lang="fr-CA" altLang="fr-FR" sz="900" dirty="0"/>
          </a:p>
          <a:p>
            <a:r>
              <a:rPr lang="fr-CA" altLang="fr-FR" sz="900" dirty="0"/>
              <a:t> </a:t>
            </a:r>
            <a:r>
              <a:rPr lang="fr-CA" altLang="fr-FR" sz="900" b="1" dirty="0"/>
              <a:t>La sous-traitance </a:t>
            </a:r>
            <a:r>
              <a:rPr lang="fr-CA" altLang="fr-FR" sz="900" dirty="0"/>
              <a:t>est un autre sujet pour lequel les parties étaient prêtes davantage que par le passé à initier/subir un arrêt de travail. </a:t>
            </a:r>
          </a:p>
          <a:p>
            <a:endParaRPr lang="fr-CA" altLang="fr-FR" sz="900" dirty="0"/>
          </a:p>
          <a:p>
            <a:r>
              <a:rPr lang="fr-CA" altLang="fr-FR" sz="900" dirty="0"/>
              <a:t>La </a:t>
            </a:r>
            <a:r>
              <a:rPr lang="fr-CA" altLang="fr-FR" sz="900" b="1" dirty="0"/>
              <a:t>charge de travail et les tâches </a:t>
            </a:r>
            <a:r>
              <a:rPr lang="fr-CA" altLang="fr-FR" sz="900" dirty="0"/>
              <a:t>demeurent une préoccupation importante des salariés.</a:t>
            </a:r>
          </a:p>
          <a:p>
            <a:endParaRPr lang="fr-CA" altLang="fr-FR" sz="900" b="1" dirty="0"/>
          </a:p>
          <a:p>
            <a:r>
              <a:rPr lang="fr-CA" altLang="fr-FR" sz="900" b="1" dirty="0"/>
              <a:t>La sécurité d’emploi </a:t>
            </a:r>
            <a:r>
              <a:rPr lang="fr-CA" altLang="fr-FR" sz="900" dirty="0"/>
              <a:t>apparaît être une préoccupation pour les parties dont l’importance a décru au cours des ans.  Le bas taux de chômage a peut-être réduit les craintes des salariés par rapport à la sécurité d’emploi. </a:t>
            </a:r>
          </a:p>
          <a:p>
            <a:endParaRPr lang="fr-CA" altLang="fr-FR" sz="900" dirty="0"/>
          </a:p>
          <a:p>
            <a:r>
              <a:rPr lang="fr-CA" altLang="fr-FR" sz="900" dirty="0"/>
              <a:t>Nous constatons par ailleurs une diminution croissante des conflits de travail impliquant un litige quant à </a:t>
            </a:r>
            <a:r>
              <a:rPr lang="fr-CA" altLang="fr-FR" sz="900" b="1" dirty="0"/>
              <a:t>l’ancienneté,</a:t>
            </a:r>
            <a:r>
              <a:rPr lang="fr-CA" altLang="fr-FR" sz="900" dirty="0"/>
              <a:t> une tendance qui s’inscrirait dans celle de la flexibilisation des conventions collectives discutée auparavant. </a:t>
            </a:r>
          </a:p>
          <a:p>
            <a:r>
              <a:rPr lang="fr-CA" altLang="fr-FR" sz="900" dirty="0"/>
              <a:t>CONSTAT: Nouveaux enjeux mais</a:t>
            </a:r>
            <a:r>
              <a:rPr lang="fr-CA" altLang="fr-FR" sz="900" baseline="0" dirty="0"/>
              <a:t> grande importance des salaires</a:t>
            </a:r>
            <a:endParaRPr lang="fr-CA" altLang="fr-FR" sz="9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a:extLst>
              <a:ext uri="{FF2B5EF4-FFF2-40B4-BE49-F238E27FC236}">
                <a16:creationId xmlns:a16="http://schemas.microsoft.com/office/drawing/2014/main" id="{4EE3997F-1D64-BB43-A0C6-4DF7B3E65D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notes 2">
            <a:extLst>
              <a:ext uri="{FF2B5EF4-FFF2-40B4-BE49-F238E27FC236}">
                <a16:creationId xmlns:a16="http://schemas.microsoft.com/office/drawing/2014/main" id="{2F4AF485-FF12-CD45-812D-EECBD4A8DC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A" altLang="fr-FR" dirty="0"/>
          </a:p>
          <a:p>
            <a:pPr eaLnBrk="1" hangingPunct="1">
              <a:spcBef>
                <a:spcPct val="0"/>
              </a:spcBef>
            </a:pPr>
            <a:r>
              <a:rPr lang="fr-CA" altLang="fr-FR" dirty="0"/>
              <a:t>Patrice</a:t>
            </a:r>
          </a:p>
          <a:p>
            <a:pPr eaLnBrk="1" hangingPunct="1">
              <a:spcBef>
                <a:spcPct val="0"/>
              </a:spcBef>
            </a:pPr>
            <a:endParaRPr lang="fr-CA" altLang="fr-FR" dirty="0"/>
          </a:p>
          <a:p>
            <a:pPr eaLnBrk="1" hangingPunct="1">
              <a:spcBef>
                <a:spcPct val="0"/>
              </a:spcBef>
            </a:pPr>
            <a:endParaRPr lang="fr-CA" altLang="fr-F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a16="http://schemas.microsoft.com/office/drawing/2014/main" id="{EF7DC79A-8913-3F45-9EEB-64DD558115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a:extLst>
              <a:ext uri="{FF2B5EF4-FFF2-40B4-BE49-F238E27FC236}">
                <a16:creationId xmlns:a16="http://schemas.microsoft.com/office/drawing/2014/main" id="{38500459-FA92-8249-A65A-CF26DCC8E7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dirty="0"/>
              <a:t>Sommes</a:t>
            </a:r>
            <a:r>
              <a:rPr lang="fr-CA" altLang="fr-FR" baseline="0" dirty="0"/>
              <a:t> des hausses salariales depuis 2000</a:t>
            </a:r>
            <a:endParaRPr lang="fr-CA" altLang="fr-FR" dirty="0"/>
          </a:p>
          <a:p>
            <a:pPr eaLnBrk="1" hangingPunct="1">
              <a:spcBef>
                <a:spcPct val="0"/>
              </a:spcBef>
            </a:pPr>
            <a:endParaRPr lang="fr-CA" altLang="fr-FR" dirty="0"/>
          </a:p>
          <a:p>
            <a:pPr eaLnBrk="1" hangingPunct="1">
              <a:spcBef>
                <a:spcPct val="0"/>
              </a:spcBef>
            </a:pPr>
            <a:r>
              <a:rPr lang="fr-CA" altLang="fr-FR" dirty="0"/>
              <a:t>Croissance réelle [rouge] = tient compte de l’évolution du coût de la vie</a:t>
            </a:r>
          </a:p>
          <a:p>
            <a:pPr eaLnBrk="1" hangingPunct="1">
              <a:spcBef>
                <a:spcPct val="0"/>
              </a:spcBef>
            </a:pPr>
            <a:endParaRPr lang="fr-CA" altLang="fr-FR" dirty="0"/>
          </a:p>
          <a:p>
            <a:pPr eaLnBrk="1" hangingPunct="1">
              <a:spcBef>
                <a:spcPct val="0"/>
              </a:spcBef>
            </a:pPr>
            <a:r>
              <a:rPr lang="fr-CA" altLang="fr-FR" dirty="0"/>
              <a:t>Augmentation du pouvoir d’achat au Québec au cours des 21 dernières années (croissance réelle):</a:t>
            </a:r>
          </a:p>
          <a:p>
            <a:pPr eaLnBrk="1" hangingPunct="1">
              <a:spcBef>
                <a:spcPct val="0"/>
              </a:spcBef>
            </a:pPr>
            <a:endParaRPr lang="fr-CA" altLang="fr-FR" dirty="0"/>
          </a:p>
          <a:p>
            <a:pPr eaLnBrk="1" hangingPunct="1">
              <a:spcBef>
                <a:spcPct val="0"/>
              </a:spcBef>
            </a:pPr>
            <a:r>
              <a:rPr lang="fr-CA" altLang="fr-FR" dirty="0"/>
              <a:t>Environ 1,4% par année en moyenne pour les syndiqués</a:t>
            </a:r>
          </a:p>
          <a:p>
            <a:pPr eaLnBrk="1" hangingPunct="1">
              <a:spcBef>
                <a:spcPct val="0"/>
              </a:spcBef>
            </a:pPr>
            <a:endParaRPr lang="fr-CA" altLang="fr-FR" dirty="0"/>
          </a:p>
          <a:p>
            <a:pPr eaLnBrk="1" hangingPunct="1">
              <a:spcBef>
                <a:spcPct val="0"/>
              </a:spcBef>
            </a:pPr>
            <a:r>
              <a:rPr lang="fr-CA" altLang="fr-FR" dirty="0"/>
              <a:t>Un peu plus chez les non-syndiqués (2,5% par an)</a:t>
            </a:r>
          </a:p>
          <a:p>
            <a:pPr eaLnBrk="1" hangingPunct="1">
              <a:spcBef>
                <a:spcPct val="0"/>
              </a:spcBef>
            </a:pPr>
            <a:endParaRPr lang="fr-CA" altLang="fr-FR" dirty="0"/>
          </a:p>
          <a:p>
            <a:pPr eaLnBrk="1" hangingPunct="1">
              <a:spcBef>
                <a:spcPct val="0"/>
              </a:spcBef>
            </a:pPr>
            <a:r>
              <a:rPr lang="fr-CA" altLang="fr-FR" dirty="0"/>
              <a:t>Taux des syndiqués toujours plus élevé (31,13$ versus 27,28$=2020= 4$ de différence) et les non syndiqués ne les ont pas rattrapés</a:t>
            </a:r>
          </a:p>
          <a:p>
            <a:pPr eaLnBrk="1" hangingPunct="1">
              <a:spcBef>
                <a:spcPct val="0"/>
              </a:spcBef>
            </a:pPr>
            <a:r>
              <a:rPr lang="fr-CA" altLang="fr-FR" dirty="0"/>
              <a:t>Cependant, les non syndiqués ont reçu des augmentations plus importantes.</a:t>
            </a:r>
          </a:p>
          <a:p>
            <a:pPr eaLnBrk="1" hangingPunct="1">
              <a:spcBef>
                <a:spcPct val="0"/>
              </a:spcBef>
            </a:pPr>
            <a:endParaRPr lang="fr-CA" altLang="fr-FR" dirty="0"/>
          </a:p>
          <a:p>
            <a:pPr eaLnBrk="1" hangingPunct="1">
              <a:spcBef>
                <a:spcPct val="0"/>
              </a:spcBef>
            </a:pPr>
            <a:r>
              <a:rPr lang="fr-CA" altLang="fr-FR" dirty="0"/>
              <a:t>Explication:	Syndiqués ont dû faire des compromis au niveau salarial pour maintenir leurs autres avantages (régimes de retraite)?</a:t>
            </a:r>
          </a:p>
          <a:p>
            <a:pPr eaLnBrk="1" hangingPunct="1">
              <a:spcBef>
                <a:spcPct val="0"/>
              </a:spcBef>
            </a:pPr>
            <a:endParaRPr lang="fr-CA" altLang="fr-FR" dirty="0"/>
          </a:p>
          <a:p>
            <a:pPr eaLnBrk="1" hangingPunct="1">
              <a:spcBef>
                <a:spcPct val="0"/>
              </a:spcBef>
            </a:pPr>
            <a:r>
              <a:rPr lang="fr-CA" altLang="fr-FR" dirty="0"/>
              <a:t>Est-ce peu? Est-ce beaucoup? (à comparer avec productivité,</a:t>
            </a:r>
            <a:r>
              <a:rPr lang="fr-CA" altLang="fr-FR" baseline="0" dirty="0"/>
              <a:t> profits?)</a:t>
            </a:r>
            <a:endParaRPr lang="fr-CA" altLang="fr-FR" dirty="0"/>
          </a:p>
          <a:p>
            <a:pPr eaLnBrk="1" hangingPunct="1">
              <a:spcBef>
                <a:spcPct val="0"/>
              </a:spcBef>
            </a:pPr>
            <a:endParaRPr lang="fr-CA" altLang="fr-F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Réduction</a:t>
            </a:r>
            <a:r>
              <a:rPr lang="fr-CA" baseline="0" dirty="0"/>
              <a:t> de l’écart de rémunération horaire entre syndiqués et non syndiqués est inquiétant.</a:t>
            </a:r>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Projection</a:t>
            </a:r>
            <a:r>
              <a:rPr lang="fr-CA" baseline="0" dirty="0"/>
              <a:t> </a:t>
            </a:r>
            <a:r>
              <a:rPr lang="fr-CA" baseline="0" dirty="0" err="1"/>
              <a:t>linéraire</a:t>
            </a:r>
            <a:r>
              <a:rPr lang="fr-CA" baseline="0" dirty="0"/>
              <a:t> des taux moyens d’augmentation observés au cours des 20 dernières années.</a:t>
            </a:r>
            <a:endParaRPr lang="fr-CA" dirty="0"/>
          </a:p>
          <a:p>
            <a:endParaRPr lang="fr-CA" dirty="0"/>
          </a:p>
          <a:p>
            <a:r>
              <a:rPr lang="fr-CA" dirty="0"/>
              <a:t>Écart éliminé complètement en 2034 [12 ans,</a:t>
            </a:r>
            <a:r>
              <a:rPr lang="fr-CA" baseline="0" dirty="0"/>
              <a:t> possiblement moins)</a:t>
            </a:r>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Limites des projections linéaires</a:t>
            </a:r>
            <a:endParaRPr lang="fr-CA" dirty="0"/>
          </a:p>
          <a:p>
            <a:endParaRPr lang="fr-CA" dirty="0"/>
          </a:p>
          <a:p>
            <a:r>
              <a:rPr lang="fr-CA" dirty="0"/>
              <a:t>Pas inéluctable mais témoigne que</a:t>
            </a:r>
            <a:r>
              <a:rPr lang="fr-CA" baseline="0" dirty="0"/>
              <a:t> les travailleurs améliorent leur sort même sans syndicat....</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AF533E96-F078-4B3D-A8F4-F1AF21EBC357}" type="slidenum">
              <a:rPr lang="en-US" smtClean="0"/>
              <a:t>34</a:t>
            </a:fld>
            <a:endParaRPr lang="en-US"/>
          </a:p>
        </p:txBody>
      </p:sp>
    </p:spTree>
    <p:extLst>
      <p:ext uri="{BB962C8B-B14F-4D97-AF65-F5344CB8AC3E}">
        <p14:creationId xmlns:p14="http://schemas.microsoft.com/office/powerpoint/2010/main" val="1442861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a:extLst>
              <a:ext uri="{FF2B5EF4-FFF2-40B4-BE49-F238E27FC236}">
                <a16:creationId xmlns:a16="http://schemas.microsoft.com/office/drawing/2014/main" id="{76329338-1D4C-A045-AD6E-6676A8B126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a:extLst>
              <a:ext uri="{FF2B5EF4-FFF2-40B4-BE49-F238E27FC236}">
                <a16:creationId xmlns:a16="http://schemas.microsoft.com/office/drawing/2014/main" id="{8E97804D-059F-DC41-8886-E69F0631AC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1000" dirty="0"/>
              <a:t>Hausses nominales (+ IPC)</a:t>
            </a:r>
          </a:p>
          <a:p>
            <a:endParaRPr lang="fr-CA" altLang="fr-FR" sz="1000" dirty="0"/>
          </a:p>
          <a:p>
            <a:r>
              <a:rPr lang="fr-CA" altLang="fr-FR" sz="1000" dirty="0"/>
              <a:t>15 ans sur 22</a:t>
            </a:r>
            <a:r>
              <a:rPr lang="fr-CA" altLang="fr-FR" sz="1000" baseline="0" dirty="0"/>
              <a:t> </a:t>
            </a:r>
            <a:r>
              <a:rPr lang="fr-CA" altLang="fr-FR" sz="1000" dirty="0"/>
              <a:t>années avec hausses plus élevées que l’inflation  (syndiqués)</a:t>
            </a:r>
          </a:p>
          <a:p>
            <a:endParaRPr lang="fr-CA" altLang="fr-FR" sz="1000" dirty="0"/>
          </a:p>
          <a:p>
            <a:r>
              <a:rPr lang="fr-CA" altLang="fr-FR" sz="1000" dirty="0"/>
              <a:t>18 années sur 22 avec des hausses plus élevées que l’inflation  (non syndiqués)</a:t>
            </a:r>
          </a:p>
          <a:p>
            <a:endParaRPr lang="fr-CA" altLang="fr-FR" sz="1000" dirty="0"/>
          </a:p>
          <a:p>
            <a:r>
              <a:rPr lang="fr-CA" altLang="fr-FR" sz="1000" dirty="0"/>
              <a:t>Période plus récente: courbes partent en peur</a:t>
            </a:r>
          </a:p>
          <a:p>
            <a:endParaRPr lang="fr-CA" altLang="fr-FR" sz="1000" dirty="0"/>
          </a:p>
          <a:p>
            <a:r>
              <a:rPr lang="fr-CA" altLang="fr-FR" sz="1000" dirty="0"/>
              <a:t>2019 et 2020  =&gt; Fortes hausses dans les deux groupes (effet de la pénurie de </a:t>
            </a:r>
            <a:r>
              <a:rPr lang="fr-CA" altLang="fr-FR" sz="1000" dirty="0" err="1"/>
              <a:t>main-d’oeuvre</a:t>
            </a:r>
            <a:r>
              <a:rPr lang="fr-CA" altLang="fr-FR" sz="1000" dirty="0"/>
              <a:t>?)</a:t>
            </a:r>
          </a:p>
          <a:p>
            <a:r>
              <a:rPr lang="fr-CA" altLang="fr-FR" sz="1000" dirty="0"/>
              <a:t>Syndiqués: 4,7% 3,5%</a:t>
            </a:r>
          </a:p>
          <a:p>
            <a:r>
              <a:rPr lang="fr-CA" altLang="fr-FR" sz="1000" dirty="0"/>
              <a:t>Non syndiqués: 4,8% et 7,8%</a:t>
            </a:r>
          </a:p>
          <a:p>
            <a:r>
              <a:rPr lang="fr-CA" altLang="fr-FR" sz="1000" dirty="0"/>
              <a:t>IPC:2,1 et 0,8</a:t>
            </a:r>
          </a:p>
          <a:p>
            <a:endParaRPr lang="fr-CA" altLang="fr-FR" sz="1000" dirty="0"/>
          </a:p>
          <a:p>
            <a:r>
              <a:rPr lang="fr-CA" altLang="fr-FR" sz="1000" dirty="0"/>
              <a:t>En 2021, hausses</a:t>
            </a:r>
            <a:r>
              <a:rPr lang="fr-CA" altLang="fr-FR" sz="1000" baseline="0" dirty="0"/>
              <a:t> salariales réduites et hausse marquée de l’IPC (3,8%)</a:t>
            </a:r>
          </a:p>
          <a:p>
            <a:r>
              <a:rPr lang="fr-CA" altLang="fr-FR" sz="1000" dirty="0"/>
              <a:t>Syndiqués: 1,7%</a:t>
            </a:r>
          </a:p>
          <a:p>
            <a:r>
              <a:rPr lang="fr-CA" altLang="fr-FR" sz="1000" dirty="0"/>
              <a:t>Non syndiqués: 2,6%</a:t>
            </a:r>
          </a:p>
          <a:p>
            <a:endParaRPr lang="fr-CA" altLang="fr-FR" sz="1000" dirty="0"/>
          </a:p>
          <a:p>
            <a:r>
              <a:rPr lang="fr-CA" altLang="fr-FR" sz="1000" dirty="0"/>
              <a:t>01-22:</a:t>
            </a:r>
            <a:r>
              <a:rPr lang="fr-CA" altLang="fr-FR" sz="1000" baseline="0" dirty="0"/>
              <a:t> 5,1%</a:t>
            </a:r>
          </a:p>
          <a:p>
            <a:r>
              <a:rPr lang="fr-CA" altLang="fr-FR" sz="1000" baseline="0" dirty="0"/>
              <a:t>02-22: 5,4%</a:t>
            </a:r>
          </a:p>
          <a:p>
            <a:r>
              <a:rPr lang="fr-CA" altLang="fr-FR" sz="1000" baseline="0" dirty="0"/>
              <a:t>03-22: 6,7%</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fr-FR" sz="1000" baseline="0" dirty="0"/>
              <a:t>04-22: 6,8%		</a:t>
            </a:r>
            <a:r>
              <a:rPr lang="fr-CA" altLang="fr-FR" sz="1000" dirty="0"/>
              <a:t>Pour 2022 = 6-7% ou plus?</a:t>
            </a:r>
          </a:p>
          <a:p>
            <a:endParaRPr lang="fr-CA" altLang="fr-FR" sz="1000" dirty="0"/>
          </a:p>
          <a:p>
            <a:r>
              <a:rPr lang="fr-CA" altLang="fr-FR" sz="1000" dirty="0"/>
              <a:t>CONSTAT: Après 10 ans, arrêt de la croissance relativement soutenue du pouvoir d’achat (salaires réels)</a:t>
            </a:r>
          </a:p>
          <a:p>
            <a:endParaRPr lang="fr-CA" altLang="fr-FR" sz="10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000" dirty="0"/>
              <a:t>Ces données proviennent des conventions collectives déposées dans la banque du ministère du Travail, de l’Emploi et de la Solidarité sociale. Ces conventions couvrent les salariés syndiqués appartenant à des unités de négociation de </a:t>
            </a:r>
            <a:r>
              <a:rPr lang="fr-CA" sz="1000" b="1" dirty="0"/>
              <a:t>100 cols bleus et plus, à des unités de 50 cols blancs et plus ou à des unités qui comptent ces deux nombres à la fois</a:t>
            </a:r>
            <a:r>
              <a:rPr lang="fr-CA" sz="1000" dirty="0"/>
              <a:t>, dans le cas de conventions collectives dites « mixtes ». Les  conventions de compétence provinciale et fédérale sont prises en compte. Les conventions collectives analysées couvrent l’administration</a:t>
            </a:r>
          </a:p>
          <a:p>
            <a:r>
              <a:rPr lang="fr-CA" sz="1000" dirty="0"/>
              <a:t>québécoise, le secteur privé et le secteur « autre public ».</a:t>
            </a:r>
          </a:p>
          <a:p>
            <a:endParaRPr lang="fr-CA" sz="1000" dirty="0"/>
          </a:p>
          <a:p>
            <a:r>
              <a:rPr lang="fr-CA" sz="1000" dirty="0"/>
              <a:t>L’indicateur des taux d’augmentation des clauses salariales en vigueur représente, pour une année précise, l’augmentation des taux de salaire pour les employés syndiqués. Cet indicateur mesure les taux d’augmentation attribués aux échelles salariales dans toutes les conventions collectives en vigueur, </a:t>
            </a:r>
            <a:r>
              <a:rPr lang="fr-CA" sz="1000" b="1" dirty="0"/>
              <a:t>sans égard au moment où ces dernières ont été signées</a:t>
            </a:r>
            <a:r>
              <a:rPr lang="fr-CA" sz="1000" dirty="0"/>
              <a:t>.</a:t>
            </a:r>
          </a:p>
          <a:p>
            <a:endParaRPr lang="fr-CA" sz="1000" dirty="0"/>
          </a:p>
          <a:p>
            <a:r>
              <a:rPr lang="fr-CA" sz="1000" dirty="0"/>
              <a:t>L’indicateur des taux, en ne comparant que le salaire obtenu à la fin de la convention collective nouvellement signée avec celui obtenu à la fin de la convention collective précédente, reflète l’évolution des structures salariales. L’indicateur des taux d’augmentation des clauses salariales</a:t>
            </a:r>
          </a:p>
          <a:p>
            <a:r>
              <a:rPr lang="fr-CA" sz="1000" dirty="0"/>
              <a:t>en vigueu</a:t>
            </a:r>
            <a:r>
              <a:rPr lang="fr-CA" sz="1000" baseline="0" dirty="0"/>
              <a:t>r est cal</a:t>
            </a:r>
            <a:r>
              <a:rPr lang="fr-CA" sz="1000" dirty="0"/>
              <a:t>culés à partir de la classe modale, soit celle qui regroupe le plus grand nombre de salariés.</a:t>
            </a:r>
          </a:p>
          <a:p>
            <a:endParaRPr lang="fr-CA" sz="1000" dirty="0"/>
          </a:p>
          <a:p>
            <a:r>
              <a:rPr lang="fr-CA" sz="1000" dirty="0"/>
              <a:t>[autre option] Par contre, l’indicateur des gains permet de prendre en considération le moment où les hausses salariales sont consenties dans le calcul des taux d’augmentation. Il est appelé « croissance des gains », parce qu’il se rapproche plus du gain réalisé par les salariés syndiqués que l’indicateur des taux. </a:t>
            </a:r>
            <a:r>
              <a:rPr lang="fr-CA" sz="1000" b="1" dirty="0"/>
              <a:t>L’ISQ privilégie l’indicateur des gains pour faire ses constats.</a:t>
            </a:r>
          </a:p>
        </p:txBody>
      </p:sp>
      <p:sp>
        <p:nvSpPr>
          <p:cNvPr id="4" name="Espace réservé du numéro de diapositive 3"/>
          <p:cNvSpPr>
            <a:spLocks noGrp="1"/>
          </p:cNvSpPr>
          <p:nvPr>
            <p:ph type="sldNum" sz="quarter" idx="10"/>
          </p:nvPr>
        </p:nvSpPr>
        <p:spPr/>
        <p:txBody>
          <a:bodyPr/>
          <a:lstStyle/>
          <a:p>
            <a:fld id="{AF533E96-F078-4B3D-A8F4-F1AF21EBC357}" type="slidenum">
              <a:rPr lang="en-US" smtClean="0"/>
              <a:t>36</a:t>
            </a:fld>
            <a:endParaRPr lang="en-US"/>
          </a:p>
        </p:txBody>
      </p:sp>
    </p:spTree>
    <p:extLst>
      <p:ext uri="{BB962C8B-B14F-4D97-AF65-F5344CB8AC3E}">
        <p14:creationId xmlns:p14="http://schemas.microsoft.com/office/powerpoint/2010/main" val="3960359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CF0A38B3-0A9C-1444-80D2-2C717DE836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notes 2">
            <a:extLst>
              <a:ext uri="{FF2B5EF4-FFF2-40B4-BE49-F238E27FC236}">
                <a16:creationId xmlns:a16="http://schemas.microsoft.com/office/drawing/2014/main" id="{6BBD7DC4-E12C-ED4E-AAD6-B1A5A4B39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1200" dirty="0"/>
              <a:t>Syn. Indemnité de vie chère (années 1970)</a:t>
            </a:r>
          </a:p>
          <a:p>
            <a:endParaRPr lang="fr-CA" altLang="fr-FR" sz="1200" dirty="0"/>
          </a:p>
          <a:p>
            <a:r>
              <a:rPr lang="fr-CA" altLang="fr-FR" sz="1200" dirty="0"/>
              <a:t>Clauses qui permettent de protéger les salaires contre l’érosion du pouvoir d’achat causée par l’inflation</a:t>
            </a:r>
          </a:p>
          <a:p>
            <a:endParaRPr lang="fr-CA" altLang="fr-FR" sz="1200" dirty="0"/>
          </a:p>
          <a:p>
            <a:r>
              <a:rPr lang="fr-CA" altLang="fr-FR" sz="1200" dirty="0"/>
              <a:t>Protection du revenu des salariés (sécurité du revenu) et maintien du pouvoir d’achat (salaire réel)</a:t>
            </a:r>
          </a:p>
          <a:p>
            <a:endParaRPr lang="fr-CA" altLang="fr-FR" sz="1200" dirty="0"/>
          </a:p>
          <a:p>
            <a:r>
              <a:rPr lang="fr-CA" altLang="fr-FR" sz="1200" dirty="0"/>
              <a:t>Présence dans les </a:t>
            </a:r>
            <a:r>
              <a:rPr lang="fr-CA" altLang="fr-FR" sz="1200" dirty="0" err="1"/>
              <a:t>c.c</a:t>
            </a:r>
            <a:r>
              <a:rPr lang="fr-CA" altLang="fr-FR" sz="1200" dirty="0"/>
              <a:t>. liée aux mouvements de l’indice des prix à la consommation (IPC)</a:t>
            </a:r>
          </a:p>
          <a:p>
            <a:endParaRPr lang="fr-CA" altLang="fr-FR" sz="1200" dirty="0"/>
          </a:p>
          <a:p>
            <a:r>
              <a:rPr lang="fr-CA" altLang="fr-FR" sz="1200" dirty="0"/>
              <a:t>Mécanique [indice?</a:t>
            </a:r>
            <a:r>
              <a:rPr lang="fr-CA" altLang="fr-FR" sz="1200" baseline="0" dirty="0"/>
              <a:t> Intégrée ou forfaitaire? EN tout ou en partie? Plancher-plafond?]; rétroactif</a:t>
            </a:r>
          </a:p>
          <a:p>
            <a:endParaRPr lang="fr-CA" altLang="fr-FR" sz="1200" baseline="0" dirty="0"/>
          </a:p>
          <a:p>
            <a:r>
              <a:rPr lang="fr-CA" altLang="fr-FR" sz="1200" baseline="0" dirty="0"/>
              <a:t>Plus il y a de l’incertitude économique, plus la durée des </a:t>
            </a:r>
            <a:r>
              <a:rPr lang="fr-CA" altLang="fr-FR" sz="1200" baseline="0" dirty="0" err="1"/>
              <a:t>c.c</a:t>
            </a:r>
            <a:r>
              <a:rPr lang="fr-CA" altLang="fr-FR" sz="1200" baseline="0" dirty="0"/>
              <a:t>. est courte.</a:t>
            </a:r>
            <a:endParaRPr lang="fr-CA" altLang="fr-FR" sz="1200" dirty="0"/>
          </a:p>
          <a:p>
            <a:endParaRPr lang="fr-CA" altLang="fr-FR" sz="1200" dirty="0"/>
          </a:p>
          <a:p>
            <a:r>
              <a:rPr lang="fr-CA" altLang="fr-FR" sz="1200" dirty="0"/>
              <a:t>Chèque en blanc (ou risque) pour l’employeur? [toujours un plafond]</a:t>
            </a:r>
          </a:p>
          <a:p>
            <a:endParaRPr lang="fr-CA" altLang="fr-FR"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a:extLst>
              <a:ext uri="{FF2B5EF4-FFF2-40B4-BE49-F238E27FC236}">
                <a16:creationId xmlns:a16="http://schemas.microsoft.com/office/drawing/2014/main" id="{8829F001-D87D-634E-804E-BA412C20C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notes 2">
            <a:extLst>
              <a:ext uri="{FF2B5EF4-FFF2-40B4-BE49-F238E27FC236}">
                <a16:creationId xmlns:a16="http://schemas.microsoft.com/office/drawing/2014/main" id="{E590E6CD-ADD9-524F-8F91-255C327837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A" altLang="fr-FR" dirty="0"/>
          </a:p>
          <a:p>
            <a:pPr eaLnBrk="1" hangingPunct="1">
              <a:spcBef>
                <a:spcPct val="0"/>
              </a:spcBef>
            </a:pPr>
            <a:r>
              <a:rPr lang="fr-CA" altLang="fr-FR" dirty="0"/>
              <a:t>Mélanie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a:extLst>
              <a:ext uri="{FF2B5EF4-FFF2-40B4-BE49-F238E27FC236}">
                <a16:creationId xmlns:a16="http://schemas.microsoft.com/office/drawing/2014/main" id="{98902BAF-0D0A-024C-B4D7-03BEB1DBCD1F}"/>
              </a:ext>
            </a:extLst>
          </p:cNvPr>
          <p:cNvSpPr>
            <a:spLocks noGrp="1" noRot="1" noChangeAspect="1" noTextEdit="1"/>
          </p:cNvSpPr>
          <p:nvPr>
            <p:ph type="sldImg"/>
          </p:nvPr>
        </p:nvSpPr>
        <p:spPr bwMode="auto">
          <a:xfrm>
            <a:off x="406400" y="731838"/>
            <a:ext cx="6502400" cy="3657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a:extLst>
              <a:ext uri="{FF2B5EF4-FFF2-40B4-BE49-F238E27FC236}">
                <a16:creationId xmlns:a16="http://schemas.microsoft.com/office/drawing/2014/main" id="{9E37DD37-9E8A-A94D-8659-8FFD185E00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dirty="0"/>
              <a:t>Évolution sur presque 40 ans: durée moyenne a presque doublé</a:t>
            </a:r>
          </a:p>
          <a:p>
            <a:pPr eaLnBrk="1" hangingPunct="1">
              <a:spcBef>
                <a:spcPct val="0"/>
              </a:spcBef>
            </a:pPr>
            <a:endParaRPr lang="fr-CA" altLang="fr-FR" dirty="0"/>
          </a:p>
          <a:p>
            <a:pPr eaLnBrk="1" hangingPunct="1">
              <a:spcBef>
                <a:spcPct val="0"/>
              </a:spcBef>
            </a:pPr>
            <a:r>
              <a:rPr lang="fr-CA" altLang="fr-FR" dirty="0"/>
              <a:t>Tendance à la hausse de la durée: 6 mois de plus en moyenne (seulement dans les années 90; Québec [bleu] et Canada [rouge]; déplafonnement Québec en 1994)</a:t>
            </a:r>
          </a:p>
          <a:p>
            <a:pPr eaLnBrk="1" hangingPunct="1">
              <a:spcBef>
                <a:spcPct val="0"/>
              </a:spcBef>
            </a:pPr>
            <a:endParaRPr lang="fr-CA" altLang="fr-FR" dirty="0"/>
          </a:p>
          <a:p>
            <a:pPr eaLnBrk="1" hangingPunct="1">
              <a:spcBef>
                <a:spcPct val="0"/>
              </a:spcBef>
            </a:pPr>
            <a:r>
              <a:rPr lang="fr-CA" altLang="fr-FR" dirty="0"/>
              <a:t>Passe de 36 mois en moyenne à la fin des années 90 à plus de 40 mois depuis 2000</a:t>
            </a:r>
          </a:p>
          <a:p>
            <a:pPr eaLnBrk="1" hangingPunct="1">
              <a:spcBef>
                <a:spcPct val="0"/>
              </a:spcBef>
            </a:pPr>
            <a:endParaRPr lang="fr-CA" altLang="fr-FR" dirty="0"/>
          </a:p>
          <a:p>
            <a:pPr eaLnBrk="1" hangingPunct="1">
              <a:spcBef>
                <a:spcPct val="0"/>
              </a:spcBef>
            </a:pPr>
            <a:r>
              <a:rPr lang="fr-CA" altLang="fr-FR" dirty="0"/>
              <a:t>Diminution de la durée moyenne en 2010-2014 (effet de la crise? Ou de la reprise?)</a:t>
            </a:r>
          </a:p>
          <a:p>
            <a:pPr eaLnBrk="1" hangingPunct="1">
              <a:spcBef>
                <a:spcPct val="0"/>
              </a:spcBef>
            </a:pPr>
            <a:endParaRPr lang="fr-CA" altLang="fr-FR" dirty="0"/>
          </a:p>
          <a:p>
            <a:pPr eaLnBrk="1" hangingPunct="1">
              <a:spcBef>
                <a:spcPct val="0"/>
              </a:spcBef>
            </a:pPr>
            <a:r>
              <a:rPr lang="fr-CA" altLang="fr-FR" dirty="0"/>
              <a:t>Période plus récente = niveau de durée moyenne jamais atteint dans ces </a:t>
            </a:r>
            <a:r>
              <a:rPr lang="fr-CA" altLang="fr-FR" dirty="0" err="1"/>
              <a:t>c.c</a:t>
            </a:r>
            <a:r>
              <a:rPr lang="fr-CA" altLang="fr-FR" dirty="0"/>
              <a:t>. québécoises</a:t>
            </a:r>
          </a:p>
          <a:p>
            <a:pPr eaLnBrk="1" hangingPunct="1">
              <a:spcBef>
                <a:spcPct val="0"/>
              </a:spcBef>
            </a:pPr>
            <a:r>
              <a:rPr lang="fr-CA" altLang="fr-FR" dirty="0"/>
              <a:t> </a:t>
            </a:r>
          </a:p>
          <a:p>
            <a:pPr eaLnBrk="1" hangingPunct="1">
              <a:spcBef>
                <a:spcPct val="0"/>
              </a:spcBef>
            </a:pPr>
            <a:r>
              <a:rPr lang="fr-CA" altLang="fr-FR" dirty="0"/>
              <a:t>500 employés et plus (environ 4% des </a:t>
            </a:r>
            <a:r>
              <a:rPr lang="fr-CA" altLang="fr-FR" dirty="0" err="1"/>
              <a:t>c.c</a:t>
            </a:r>
            <a:r>
              <a:rPr lang="fr-CA" altLang="fr-FR" dirty="0"/>
              <a:t>. mais 50% des salariés couverts (privés + public)</a:t>
            </a:r>
          </a:p>
          <a:p>
            <a:pPr eaLnBrk="1" hangingPunct="1">
              <a:spcBef>
                <a:spcPct val="0"/>
              </a:spcBef>
            </a:pPr>
            <a:r>
              <a:rPr lang="fr-CA" altLang="fr-FR" dirty="0"/>
              <a:t>Moins de 100 employés = 75-80% des </a:t>
            </a:r>
            <a:r>
              <a:rPr lang="fr-CA" altLang="fr-FR" dirty="0" err="1"/>
              <a:t>c.c</a:t>
            </a:r>
            <a:r>
              <a:rPr lang="fr-CA" altLang="fr-FR" dirty="0"/>
              <a:t>.</a:t>
            </a:r>
          </a:p>
          <a:p>
            <a:pPr eaLnBrk="1" hangingPunct="1">
              <a:spcBef>
                <a:spcPct val="0"/>
              </a:spcBef>
            </a:pPr>
            <a:endParaRPr lang="fr-CA" altLang="fr-FR" dirty="0"/>
          </a:p>
          <a:p>
            <a:pPr eaLnBrk="1" hangingPunct="1">
              <a:spcBef>
                <a:spcPct val="0"/>
              </a:spcBef>
            </a:pPr>
            <a:r>
              <a:rPr lang="fr-CA" altLang="fr-FR" dirty="0"/>
              <a:t>Québec 2021 privé : ensemble 50 mois; Commerce 65 mois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CA" altLang="fr-FR" dirty="0"/>
              <a:t>Taux général</a:t>
            </a:r>
          </a:p>
          <a:p>
            <a:pPr eaLnBrk="1" hangingPunct="1">
              <a:spcBef>
                <a:spcPct val="0"/>
              </a:spcBef>
            </a:pPr>
            <a:r>
              <a:rPr lang="fr-CA" altLang="fr-FR" dirty="0"/>
              <a:t>Taux sectoriel</a:t>
            </a:r>
          </a:p>
          <a:p>
            <a:pPr eaLnBrk="1" hangingPunct="1">
              <a:spcBef>
                <a:spcPct val="0"/>
              </a:spcBef>
            </a:pPr>
            <a:r>
              <a:rPr lang="fr-CA" altLang="fr-FR" dirty="0"/>
              <a:t>Taux hommes-femmes</a:t>
            </a:r>
          </a:p>
        </p:txBody>
      </p:sp>
      <p:sp>
        <p:nvSpPr>
          <p:cNvPr id="4" name="Slide Number Placeholder 3"/>
          <p:cNvSpPr>
            <a:spLocks noGrp="1"/>
          </p:cNvSpPr>
          <p:nvPr>
            <p:ph type="sldNum" sz="quarter" idx="10"/>
          </p:nvPr>
        </p:nvSpPr>
        <p:spPr/>
        <p:txBody>
          <a:bodyPr/>
          <a:lstStyle/>
          <a:p>
            <a:fld id="{87350B06-B074-48FC-8CFD-53D2CD8FB95F}" type="slidenum">
              <a:rPr lang="en-US" smtClean="0"/>
              <a:t>4</a:t>
            </a:fld>
            <a:endParaRPr lang="en-US"/>
          </a:p>
        </p:txBody>
      </p:sp>
    </p:spTree>
    <p:extLst>
      <p:ext uri="{BB962C8B-B14F-4D97-AF65-F5344CB8AC3E}">
        <p14:creationId xmlns:p14="http://schemas.microsoft.com/office/powerpoint/2010/main" val="2872217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a:extLst>
              <a:ext uri="{FF2B5EF4-FFF2-40B4-BE49-F238E27FC236}">
                <a16:creationId xmlns:a16="http://schemas.microsoft.com/office/drawing/2014/main" id="{A0821764-436C-4A4C-B46E-8F4A70BF928A}"/>
              </a:ext>
            </a:extLst>
          </p:cNvPr>
          <p:cNvSpPr>
            <a:spLocks noGrp="1" noRot="1" noChangeAspect="1" noTextEdit="1"/>
          </p:cNvSpPr>
          <p:nvPr>
            <p:ph type="sldImg"/>
          </p:nvPr>
        </p:nvSpPr>
        <p:spPr bwMode="auto">
          <a:xfrm>
            <a:off x="406400" y="731838"/>
            <a:ext cx="6502400" cy="3657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a:extLst>
              <a:ext uri="{FF2B5EF4-FFF2-40B4-BE49-F238E27FC236}">
                <a16:creationId xmlns:a16="http://schemas.microsoft.com/office/drawing/2014/main" id="{BC65933E-C1D1-E346-92DB-C2CAA94C75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dirty="0"/>
              <a:t>Intéressant de relativiser en se comparant à ce qui se passe ailleurs, dans d’autres pays (tout l’intérêt de faire des comparaisons internationales)</a:t>
            </a:r>
          </a:p>
          <a:p>
            <a:pPr eaLnBrk="1" hangingPunct="1">
              <a:spcBef>
                <a:spcPct val="0"/>
              </a:spcBef>
            </a:pPr>
            <a:r>
              <a:rPr lang="fr-CA" altLang="fr-FR" sz="1100" dirty="0"/>
              <a:t>J’ai trouvée des données intéressantes….</a:t>
            </a:r>
          </a:p>
          <a:p>
            <a:endParaRPr lang="fr-CA" altLang="fr-FR" sz="1100" dirty="0"/>
          </a:p>
          <a:p>
            <a:r>
              <a:rPr lang="fr-CA" altLang="fr-FR" sz="1100" dirty="0"/>
              <a:t>Canada et Portugal = les deux pays où la durée moyenne des conventions collective est la plus longue au monde (OCDE)</a:t>
            </a:r>
          </a:p>
          <a:p>
            <a:pPr eaLnBrk="1" hangingPunct="1">
              <a:spcBef>
                <a:spcPct val="0"/>
              </a:spcBef>
            </a:pPr>
            <a:r>
              <a:rPr lang="fr-CA" altLang="fr-FR" sz="1100" dirty="0"/>
              <a:t>Durée maximale déterminée par la loi (Australie (48 mois) + NZ (36 mois) ou par les partenaires sociaux (Suède, Espagne) ou pas (Finlande, Portugal. Canada)</a:t>
            </a:r>
          </a:p>
          <a:p>
            <a:pPr eaLnBrk="1" hangingPunct="1">
              <a:spcBef>
                <a:spcPct val="0"/>
              </a:spcBef>
            </a:pPr>
            <a:endParaRPr lang="fr-CA" altLang="fr-FR" sz="1100" dirty="0"/>
          </a:p>
          <a:p>
            <a:pPr eaLnBrk="1" hangingPunct="1">
              <a:spcBef>
                <a:spcPct val="0"/>
              </a:spcBef>
            </a:pPr>
            <a:r>
              <a:rPr lang="fr-CA" altLang="fr-FR" sz="1100" dirty="0"/>
              <a:t>Subtilités: Mexique: Durée maximale Oui, accepté par partenaires sociaux (les accords peuvent être à durée déterminée ou indéterminée, mais les salaires doivent être révisés chaque année), 12 mois (aux niveaux de l'entreprise et du secteur).</a:t>
            </a:r>
          </a:p>
          <a:p>
            <a:pPr eaLnBrk="1" hangingPunct="1">
              <a:spcBef>
                <a:spcPct val="0"/>
              </a:spcBef>
            </a:pPr>
            <a:endParaRPr lang="fr-CA" altLang="fr-FR" sz="1100" dirty="0"/>
          </a:p>
          <a:p>
            <a:pPr eaLnBrk="1" hangingPunct="1">
              <a:spcBef>
                <a:spcPct val="0"/>
              </a:spcBef>
            </a:pPr>
            <a:r>
              <a:rPr lang="fr-CA" altLang="fr-FR" sz="1100" dirty="0"/>
              <a:t>Comme le Canada est l’un des pays au monde où la durée moyenne est plus longue et comme, au Québec, la durée moyenne est généralement plus longue que dans le reste du Canada, on peut affirmer sans trop se tromper que </a:t>
            </a:r>
            <a:r>
              <a:rPr lang="fr-CA" altLang="fr-FR" sz="1100" b="1" u="sng" dirty="0"/>
              <a:t>le Québec est l’un des endroits dans le monde où la durée moyenne des conventions collectives est la plus longue….</a:t>
            </a:r>
          </a:p>
          <a:p>
            <a:pPr eaLnBrk="1" hangingPunct="1">
              <a:spcBef>
                <a:spcPct val="0"/>
              </a:spcBef>
            </a:pPr>
            <a:endParaRPr lang="fr-CA" altLang="fr-FR" sz="1100" b="1" u="sng" dirty="0"/>
          </a:p>
          <a:p>
            <a:pPr eaLnBrk="1" hangingPunct="1">
              <a:spcBef>
                <a:spcPct val="0"/>
              </a:spcBef>
            </a:pPr>
            <a:r>
              <a:rPr lang="fr-CA" altLang="fr-FR" sz="1100" dirty="0"/>
              <a:t>CONSTAT: Une durée moyenne qui s’accroit de manière continue</a:t>
            </a:r>
          </a:p>
          <a:p>
            <a:pPr eaLnBrk="1" hangingPunct="1">
              <a:spcBef>
                <a:spcPct val="0"/>
              </a:spcBef>
            </a:pPr>
            <a:endParaRPr lang="fr-CA" altLang="fr-FR" sz="11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C301DABA-E59C-464A-B4B7-C51D651E83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5C4DF681-D0DE-B144-86B6-432D14EF3D61}"/>
              </a:ext>
            </a:extLst>
          </p:cNvPr>
          <p:cNvSpPr>
            <a:spLocks noGrp="1"/>
          </p:cNvSpPr>
          <p:nvPr>
            <p:ph type="body" idx="1"/>
          </p:nvPr>
        </p:nvSpPr>
        <p:spPr/>
        <p:txBody>
          <a:bodyPr/>
          <a:lstStyle/>
          <a:p>
            <a:pPr marL="228600" indent="-228600">
              <a:buFontTx/>
              <a:buAutoNum type="arabicPeriod"/>
              <a:defRPr/>
            </a:pPr>
            <a:r>
              <a:rPr lang="fr-CA" sz="1000" dirty="0">
                <a:ea typeface="MS PGothic" panose="020B0600070205080204" pitchFamily="34" charset="-128"/>
              </a:rPr>
              <a:t>Pas un enjeu trivial, pas un enjeu anodin, pas un détail technique, pas une petite concession </a:t>
            </a:r>
          </a:p>
          <a:p>
            <a:pPr>
              <a:defRPr/>
            </a:pPr>
            <a:endParaRPr lang="fr-CA" sz="1000" dirty="0">
              <a:ea typeface="MS PGothic" panose="020B0600070205080204" pitchFamily="34" charset="-128"/>
            </a:endParaRPr>
          </a:p>
          <a:p>
            <a:pPr>
              <a:defRPr/>
            </a:pPr>
            <a:r>
              <a:rPr lang="fr-CA" sz="1000" dirty="0">
                <a:ea typeface="MS PGothic" panose="020B0600070205080204" pitchFamily="34" charset="-128"/>
              </a:rPr>
              <a:t>Un contrat à long terme est considéré comme une concession syndicale majeure dans la mesure où «il s'agit clairement d'abandonner plus que de l'argent; il s'agit d'abandonner la force et la santé du syndicat. "</a:t>
            </a:r>
          </a:p>
          <a:p>
            <a:pPr>
              <a:defRPr/>
            </a:pPr>
            <a:endParaRPr lang="fr-CA" sz="1000" dirty="0">
              <a:ea typeface="MS PGothic" panose="020B0600070205080204" pitchFamily="34" charset="-128"/>
            </a:endParaRPr>
          </a:p>
          <a:p>
            <a:pPr>
              <a:defRPr/>
            </a:pPr>
            <a:r>
              <a:rPr lang="fr-CA" sz="1000" dirty="0">
                <a:ea typeface="MS PGothic" panose="020B0600070205080204" pitchFamily="34" charset="-128"/>
              </a:rPr>
              <a:t>2. Dans un contexte économique incertain (inflation), la durée est généralement plus courte. Si on ne peut pas réduire la durée, il faut prévoir divers mécanisme pour adaptation en cours de convention </a:t>
            </a:r>
          </a:p>
          <a:p>
            <a:pPr>
              <a:defRPr/>
            </a:pPr>
            <a:endParaRPr lang="fr-CA" sz="1000" dirty="0">
              <a:ea typeface="MS PGothic" panose="020B0600070205080204" pitchFamily="34" charset="-128"/>
            </a:endParaRPr>
          </a:p>
          <a:p>
            <a:pPr>
              <a:defRPr/>
            </a:pPr>
            <a:r>
              <a:rPr lang="fr-CA" sz="1000" dirty="0">
                <a:ea typeface="MS PGothic" panose="020B0600070205080204" pitchFamily="34" charset="-128"/>
              </a:rPr>
              <a:t>3. Longue durée = nuisible pour la dynamique interne des syndicats locaux et le militantisme : plus longue est la convention, plus il s’écoulera de temps avant que le syndicat local ne puisse mobiliser ses membres autour d’enjeux et galvaniser leur militantisme, ce qui est caractéristique des périodes de négociation.</a:t>
            </a:r>
          </a:p>
          <a:p>
            <a:pPr>
              <a:defRPr/>
            </a:pPr>
            <a:endParaRPr lang="fr-CA" sz="1000" dirty="0">
              <a:ea typeface="MS PGothic" panose="020B0600070205080204" pitchFamily="34" charset="-128"/>
            </a:endParaRPr>
          </a:p>
          <a:p>
            <a:pPr>
              <a:defRPr/>
            </a:pPr>
            <a:r>
              <a:rPr lang="fr-CA" sz="1000" dirty="0">
                <a:ea typeface="MS PGothic" panose="020B0600070205080204" pitchFamily="34" charset="-128"/>
              </a:rPr>
              <a:t>4. Avantages?</a:t>
            </a:r>
          </a:p>
          <a:p>
            <a:pPr marL="171450" indent="-171450">
              <a:buFont typeface="Arial" panose="020B0604020202020204" pitchFamily="34" charset="0"/>
              <a:buChar char="•"/>
              <a:defRPr/>
            </a:pPr>
            <a:r>
              <a:rPr lang="fr-CA" sz="1000" dirty="0">
                <a:ea typeface="MS PGothic" panose="020B0600070205080204" pitchFamily="34" charset="-128"/>
              </a:rPr>
              <a:t>Pas de problème de troquer une durée plus longue contre des gains des salariés sur d’autres plans (sinon où peut se situer l’intérêt syndical ?) </a:t>
            </a:r>
          </a:p>
          <a:p>
            <a:pPr marL="171450" indent="-171450">
              <a:buFont typeface="Arial" panose="020B0604020202020204" pitchFamily="34" charset="0"/>
              <a:buChar char="•"/>
              <a:defRPr/>
            </a:pPr>
            <a:r>
              <a:rPr lang="fr-CA" sz="1000" dirty="0">
                <a:ea typeface="MS PGothic" panose="020B0600070205080204" pitchFamily="34" charset="-128"/>
              </a:rPr>
              <a:t>La diminution de la fréquence des négociations permet une réduction ou une réallocation des ressources syndicales qui y sont habituellement dédiées (case </a:t>
            </a:r>
            <a:r>
              <a:rPr lang="fr-CA" sz="1000" dirty="0" err="1">
                <a:ea typeface="MS PGothic" panose="020B0600070205080204" pitchFamily="34" charset="-128"/>
              </a:rPr>
              <a:t>load</a:t>
            </a:r>
            <a:r>
              <a:rPr lang="fr-CA" sz="1000" dirty="0">
                <a:ea typeface="MS PGothic" panose="020B0600070205080204" pitchFamily="34" charset="-128"/>
              </a:rPr>
              <a:t> des conseillers; temps et efforts des militants locaux)</a:t>
            </a:r>
          </a:p>
          <a:p>
            <a:pPr marL="171450" indent="-171450">
              <a:buFont typeface="Arial" panose="020B0604020202020204" pitchFamily="34" charset="0"/>
              <a:buChar char="•"/>
              <a:defRPr/>
            </a:pPr>
            <a:r>
              <a:rPr lang="fr-CA" sz="1000" dirty="0">
                <a:ea typeface="MS PGothic" panose="020B0600070205080204" pitchFamily="34" charset="-128"/>
              </a:rPr>
              <a:t>Une entente de longue durée peut aussi créer chez les membres un sentiment de sécurité et de stabilité susceptible de réduire leur engagement syndical (illusion que l’entreprise ne fermera pas)</a:t>
            </a:r>
          </a:p>
          <a:p>
            <a:pPr>
              <a:defRPr/>
            </a:pPr>
            <a:endParaRPr lang="fr-CA" sz="1000" dirty="0">
              <a:ea typeface="MS PGothic"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a:extLst>
              <a:ext uri="{FF2B5EF4-FFF2-40B4-BE49-F238E27FC236}">
                <a16:creationId xmlns:a16="http://schemas.microsoft.com/office/drawing/2014/main" id="{A291A468-C2F6-D94B-8A77-773CB446A6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notes 2">
            <a:extLst>
              <a:ext uri="{FF2B5EF4-FFF2-40B4-BE49-F238E27FC236}">
                <a16:creationId xmlns:a16="http://schemas.microsoft.com/office/drawing/2014/main" id="{CA9FBF1A-E490-674B-805F-144E7BF6FA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A" altLang="fr-FR"/>
          </a:p>
          <a:p>
            <a:pPr eaLnBrk="1" hangingPunct="1">
              <a:spcBef>
                <a:spcPct val="0"/>
              </a:spcBef>
            </a:pPr>
            <a:endParaRPr lang="fr-CA" alt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id="{DA683192-07D8-FC4D-B2B4-68591371B9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notes 2">
            <a:extLst>
              <a:ext uri="{FF2B5EF4-FFF2-40B4-BE49-F238E27FC236}">
                <a16:creationId xmlns:a16="http://schemas.microsoft.com/office/drawing/2014/main" id="{50B211C9-8331-1E43-A546-75DC3FD1BE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dirty="0" err="1"/>
              <a:t>Covid</a:t>
            </a:r>
            <a:r>
              <a:rPr lang="fr-CA" altLang="fr-FR" dirty="0"/>
              <a:t>:</a:t>
            </a:r>
            <a:r>
              <a:rPr lang="fr-CA" altLang="fr-FR" baseline="0" dirty="0"/>
              <a:t> </a:t>
            </a:r>
            <a:r>
              <a:rPr lang="fr-CA" altLang="fr-FR" dirty="0"/>
              <a:t>Pas</a:t>
            </a:r>
            <a:r>
              <a:rPr lang="fr-CA" altLang="fr-FR" baseline="0" dirty="0"/>
              <a:t> de catastrophe comparativement aux années 80 et 90 (en haut de 10%)</a:t>
            </a:r>
            <a:endParaRPr lang="fr-CA" altLang="fr-FR" dirty="0"/>
          </a:p>
          <a:p>
            <a:endParaRPr lang="fr-CA" altLang="fr-FR" dirty="0"/>
          </a:p>
          <a:p>
            <a:endParaRPr lang="fr-CA" altLang="fr-FR" dirty="0"/>
          </a:p>
          <a:p>
            <a:r>
              <a:rPr lang="fr-CA" altLang="fr-FR" dirty="0"/>
              <a:t>2021 = 6,1%</a:t>
            </a:r>
          </a:p>
          <a:p>
            <a:r>
              <a:rPr lang="fr-CA" altLang="fr-FR" dirty="0"/>
              <a:t>2020 = 8,9%</a:t>
            </a:r>
          </a:p>
          <a:p>
            <a:r>
              <a:rPr lang="fr-CA" altLang="fr-FR" dirty="0"/>
              <a:t>2019 =5,1%</a:t>
            </a:r>
          </a:p>
          <a:p>
            <a:endParaRPr lang="fr-CA" altLang="fr-FR" dirty="0"/>
          </a:p>
          <a:p>
            <a:r>
              <a:rPr lang="fr-CA" altLang="fr-FR" dirty="0"/>
              <a:t>4,6%</a:t>
            </a:r>
            <a:r>
              <a:rPr lang="fr-CA" altLang="fr-FR" baseline="0" dirty="0"/>
              <a:t> en février 2020</a:t>
            </a:r>
            <a:endParaRPr lang="fr-CA" altLang="fr-FR" dirty="0"/>
          </a:p>
          <a:p>
            <a:r>
              <a:rPr lang="fr-CA" altLang="fr-FR" dirty="0"/>
              <a:t>17% en avril 2020</a:t>
            </a:r>
          </a:p>
          <a:p>
            <a:endParaRPr lang="fr-CA" altLang="fr-FR" dirty="0"/>
          </a:p>
          <a:p>
            <a:r>
              <a:rPr lang="fr-CA" altLang="fr-FR" dirty="0"/>
              <a:t>Les moyennes cachent évidement des problèmes majeurs dans</a:t>
            </a:r>
            <a:r>
              <a:rPr lang="fr-CA" altLang="fr-FR" baseline="0" dirty="0"/>
              <a:t> certains secteurs (pertes d’emplois 2019-2021: hébergement+ restauration (-68%), fabrication (-17,2%), commerce (1-7,6%, arts et loisirs (-16,1%)</a:t>
            </a:r>
            <a:endParaRPr lang="fr-CA" altLang="fr-F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a:extLst>
              <a:ext uri="{FF2B5EF4-FFF2-40B4-BE49-F238E27FC236}">
                <a16:creationId xmlns:a16="http://schemas.microsoft.com/office/drawing/2014/main" id="{D03F9F87-693A-1C48-BCA9-467C0FC936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a:extLst>
              <a:ext uri="{FF2B5EF4-FFF2-40B4-BE49-F238E27FC236}">
                <a16:creationId xmlns:a16="http://schemas.microsoft.com/office/drawing/2014/main" id="{6167E3A5-038A-D144-8E72-C4CC3BA39A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dirty="0"/>
              <a:t>3 premiers trimestres de chacune des années (sauf 2020, pas de données pour T2 et T3)</a:t>
            </a:r>
          </a:p>
          <a:p>
            <a:pPr eaLnBrk="1" hangingPunct="1">
              <a:spcBef>
                <a:spcPct val="0"/>
              </a:spcBef>
            </a:pPr>
            <a:endParaRPr lang="fr-CA" altLang="fr-FR" dirty="0"/>
          </a:p>
          <a:p>
            <a:pPr eaLnBrk="1" hangingPunct="1">
              <a:spcBef>
                <a:spcPct val="0"/>
              </a:spcBef>
            </a:pPr>
            <a:endParaRPr lang="fr-CA" altLang="fr-FR" dirty="0"/>
          </a:p>
          <a:p>
            <a:pPr eaLnBrk="1" hangingPunct="1">
              <a:spcBef>
                <a:spcPct val="0"/>
              </a:spcBef>
            </a:pPr>
            <a:r>
              <a:rPr lang="fr-CA" altLang="fr-FR" dirty="0"/>
              <a:t>En décembre 2021, 5 secteurs comptent ensemble pour plus des deux tiers des postes vacants:</a:t>
            </a:r>
          </a:p>
          <a:p>
            <a:pPr eaLnBrk="1" hangingPunct="1">
              <a:spcBef>
                <a:spcPct val="0"/>
              </a:spcBef>
            </a:pPr>
            <a:endParaRPr lang="fr-CA" altLang="fr-FR" dirty="0"/>
          </a:p>
          <a:p>
            <a:pPr eaLnBrk="1" hangingPunct="1">
              <a:spcBef>
                <a:spcPct val="0"/>
              </a:spcBef>
            </a:pPr>
            <a:r>
              <a:rPr lang="fr-CA" altLang="fr-FR" dirty="0"/>
              <a:t>    Hébergement et restauration </a:t>
            </a:r>
          </a:p>
          <a:p>
            <a:pPr eaLnBrk="1" hangingPunct="1">
              <a:spcBef>
                <a:spcPct val="0"/>
              </a:spcBef>
            </a:pPr>
            <a:r>
              <a:rPr lang="fr-CA" altLang="fr-FR" dirty="0"/>
              <a:t>    Soins de santé et assistance sociale </a:t>
            </a:r>
          </a:p>
          <a:p>
            <a:pPr eaLnBrk="1" hangingPunct="1">
              <a:spcBef>
                <a:spcPct val="0"/>
              </a:spcBef>
            </a:pPr>
            <a:r>
              <a:rPr lang="fr-CA" altLang="fr-FR" dirty="0"/>
              <a:t>    Construction </a:t>
            </a:r>
          </a:p>
          <a:p>
            <a:pPr eaLnBrk="1" hangingPunct="1">
              <a:spcBef>
                <a:spcPct val="0"/>
              </a:spcBef>
            </a:pPr>
            <a:r>
              <a:rPr lang="fr-CA" altLang="fr-FR" dirty="0"/>
              <a:t>    Commerce de détail </a:t>
            </a:r>
          </a:p>
          <a:p>
            <a:pPr eaLnBrk="1" hangingPunct="1">
              <a:spcBef>
                <a:spcPct val="0"/>
              </a:spcBef>
            </a:pPr>
            <a:r>
              <a:rPr lang="fr-CA" altLang="fr-FR" dirty="0"/>
              <a:t>    Fabrication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E9D55BEC-92D9-BB4E-B5A8-160898B602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notes 2">
            <a:extLst>
              <a:ext uri="{FF2B5EF4-FFF2-40B4-BE49-F238E27FC236}">
                <a16:creationId xmlns:a16="http://schemas.microsoft.com/office/drawing/2014/main" id="{DA715409-4F69-BF49-8F66-25B8EA43AAC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rPr>
              <a:t>Constats basés sur recherche en cours actuellement (Fabrication, hébergement, marchés d’alimentation, entretien ménager): Merci!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rPr>
              <a:t>Rareté de main-d’œuvre variable selon les industries (restauration, détail, soins de santé, éducation, etc.), les professions (métiers, génie, numérique) et les régions (grands centres/régions)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rPr>
              <a:t>Phénomène des plus prévisibles mais dont les signes concrets sont relativement récents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endParaRPr>
          </a:p>
          <a:p>
            <a:pPr marL="221102" marR="0" lvl="0" indent="-221102" algn="l" defTabSz="914400" rtl="0" eaLnBrk="1" fontAlgn="base" latinLnBrk="0" hangingPunct="1">
              <a:lnSpc>
                <a:spcPct val="100000"/>
              </a:lnSpc>
              <a:spcBef>
                <a:spcPct val="0"/>
              </a:spcBef>
              <a:spcAft>
                <a:spcPct val="0"/>
              </a:spcAft>
              <a:buClrTx/>
              <a:buSzTx/>
              <a:buFontTx/>
              <a:buAutoNum type="arabicPeriod"/>
              <a:tabLst/>
              <a:defRPr/>
            </a:pPr>
            <a:r>
              <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rPr>
              <a:t>Voir les données</a:t>
            </a:r>
          </a:p>
          <a:p>
            <a:pPr marL="221102" marR="0" lvl="0" indent="-221102" algn="l" defTabSz="914400" rtl="0" eaLnBrk="1" fontAlgn="base" latinLnBrk="0" hangingPunct="1">
              <a:lnSpc>
                <a:spcPct val="100000"/>
              </a:lnSpc>
              <a:spcBef>
                <a:spcPct val="0"/>
              </a:spcBef>
              <a:spcAft>
                <a:spcPct val="0"/>
              </a:spcAft>
              <a:buClrTx/>
              <a:buSzTx/>
              <a:buFontTx/>
              <a:buAutoNum type="arabicPeriod"/>
              <a:tabLst/>
              <a:defRPr/>
            </a:pPr>
            <a:endPar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rPr>
              <a:t>2. -Employeurs qui ouvrent la </a:t>
            </a:r>
            <a:r>
              <a:rPr kumimoji="0" lang="fr-CA" altLang="fr-FR" sz="1100" b="0" i="0" u="none" strike="noStrike" kern="1200" cap="none" spc="0" normalizeH="0" baseline="0" noProof="0" dirty="0" err="1">
                <a:ln>
                  <a:noFill/>
                </a:ln>
                <a:solidFill>
                  <a:prstClr val="black"/>
                </a:solidFill>
                <a:effectLst/>
                <a:uLnTx/>
                <a:uFillTx/>
                <a:latin typeface="+mn-lt"/>
                <a:ea typeface="MS PGothic" panose="020B0600070205080204" pitchFamily="34" charset="-128"/>
              </a:rPr>
              <a:t>c.c</a:t>
            </a:r>
            <a:r>
              <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rPr>
              <a:t>. pour augmenter les salaires (+ accommodement des jeunes travailleurs/horaire, vacances, travailleurs étrangers)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rPr>
              <a:t>-Grève à Barry </a:t>
            </a:r>
            <a:r>
              <a:rPr kumimoji="0" lang="fr-CA" altLang="fr-FR" sz="1100" b="0" i="0" u="none" strike="noStrike" kern="1200" cap="none" spc="0" normalizeH="0" baseline="0" noProof="0" dirty="0" err="1">
                <a:ln>
                  <a:noFill/>
                </a:ln>
                <a:solidFill>
                  <a:prstClr val="black"/>
                </a:solidFill>
                <a:effectLst/>
                <a:uLnTx/>
                <a:uFillTx/>
                <a:latin typeface="+mn-lt"/>
                <a:ea typeface="MS PGothic" panose="020B0600070205080204" pitchFamily="34" charset="-128"/>
              </a:rPr>
              <a:t>Callebault</a:t>
            </a:r>
            <a:r>
              <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rPr>
              <a:t>: gains syndicaux significatifs attribuables à la pénurie de MO qui redonne un rapport de force aux syndicats selon le syndicat CSN (26 postes, augmentation de 20, 5% sur six ans), bonification des primes, 60% de l’assurance collective au lieu de 50%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rPr>
              <a:t>Autres effets attendus (3+4)</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rPr>
              <a:t>3. Tous unanimes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fr-FR" sz="1100" b="0" i="0" u="none" strike="noStrike" kern="1200" cap="none" spc="0" normalizeH="0" baseline="0" noProof="0" dirty="0">
                <a:ln>
                  <a:noFill/>
                </a:ln>
                <a:solidFill>
                  <a:prstClr val="black"/>
                </a:solidFill>
                <a:effectLst/>
                <a:uLnTx/>
                <a:uFillTx/>
                <a:latin typeface="+mn-lt"/>
                <a:ea typeface="MS PGothic" panose="020B0600070205080204" pitchFamily="34" charset="-128"/>
              </a:rPr>
              <a:t>4. Rejet des ententes de principe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a:extLst>
              <a:ext uri="{FF2B5EF4-FFF2-40B4-BE49-F238E27FC236}">
                <a16:creationId xmlns:a16="http://schemas.microsoft.com/office/drawing/2014/main" id="{26074D3B-C908-E24A-B033-AB63C52E4F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04507AF1-1AF6-A447-9078-A4B9D1CD2708}"/>
              </a:ext>
            </a:extLst>
          </p:cNvPr>
          <p:cNvSpPr>
            <a:spLocks noGrp="1"/>
          </p:cNvSpPr>
          <p:nvPr>
            <p:ph type="body" idx="1"/>
          </p:nvPr>
        </p:nvSpPr>
        <p:spPr/>
        <p:txBody>
          <a:bodyPr/>
          <a:lstStyle/>
          <a:p>
            <a:pPr marL="221102" indent="-221102" eaLnBrk="1" hangingPunct="1">
              <a:spcBef>
                <a:spcPct val="0"/>
              </a:spcBef>
              <a:buFontTx/>
              <a:buAutoNum type="arabicPeriod"/>
              <a:defRPr/>
            </a:pPr>
            <a:r>
              <a:rPr lang="fr-CA" altLang="fr-FR" sz="1000" dirty="0"/>
              <a:t>Tout miser sur les salaires ou approche équilibrée</a:t>
            </a:r>
          </a:p>
          <a:p>
            <a:pPr marL="221102" indent="-221102" eaLnBrk="1" hangingPunct="1">
              <a:spcBef>
                <a:spcPct val="0"/>
              </a:spcBef>
              <a:buFontTx/>
              <a:buAutoNum type="arabicPeriod"/>
              <a:defRPr/>
            </a:pPr>
            <a:endParaRPr lang="fr-CA" altLang="fr-FR" sz="1000" dirty="0"/>
          </a:p>
          <a:p>
            <a:pPr eaLnBrk="1" hangingPunct="1">
              <a:spcBef>
                <a:spcPct val="0"/>
              </a:spcBef>
              <a:defRPr/>
            </a:pPr>
            <a:r>
              <a:rPr lang="fr-CA" altLang="fr-FR" sz="1000" dirty="0"/>
              <a:t>2.  Profiter</a:t>
            </a:r>
            <a:r>
              <a:rPr lang="fr-CA" altLang="fr-FR" sz="1000" baseline="0" dirty="0"/>
              <a:t> du rapport de force? Chance qui ne reviendra pas (Augmenter l’attraction en éliminant les disparités)</a:t>
            </a:r>
            <a:endParaRPr lang="fr-CA" altLang="fr-FR" sz="1000" dirty="0"/>
          </a:p>
          <a:p>
            <a:pPr eaLnBrk="1" hangingPunct="1">
              <a:spcBef>
                <a:spcPct val="0"/>
              </a:spcBef>
              <a:defRPr/>
            </a:pPr>
            <a:endParaRPr lang="fr-CA" altLang="fr-FR" sz="1000" dirty="0"/>
          </a:p>
          <a:p>
            <a:pPr eaLnBrk="1" hangingPunct="1">
              <a:spcBef>
                <a:spcPct val="0"/>
              </a:spcBef>
              <a:defRPr/>
            </a:pPr>
            <a:r>
              <a:rPr lang="fr-CA" altLang="fr-FR" sz="1000" dirty="0"/>
              <a:t>3. On revoit des structures salariales qu’on a mis des décennies à bâtir (p.ex. démarches menant à l’équité salariale); attention au patentage et au rafistolage des structures salariales</a:t>
            </a:r>
          </a:p>
          <a:p>
            <a:pPr eaLnBrk="1" hangingPunct="1">
              <a:spcBef>
                <a:spcPct val="0"/>
              </a:spcBef>
              <a:defRPr/>
            </a:pPr>
            <a:r>
              <a:rPr lang="fr-CA" altLang="fr-FR" sz="1000" dirty="0"/>
              <a:t> Éviter Nouvelles segmentations (disparités): plusieurs formes: 1) Primes particulières ou progression accélérée pour certains métiers plus rares; 2) faire entrer les employés plus haut dans l’échelle salariale à l’embauche (disparité à l’envers! Projet de la CAQ dans l’éducation)</a:t>
            </a:r>
          </a:p>
          <a:p>
            <a:pPr eaLnBrk="1" hangingPunct="1">
              <a:spcBef>
                <a:spcPct val="0"/>
              </a:spcBef>
              <a:defRPr/>
            </a:pPr>
            <a:r>
              <a:rPr lang="fr-CA" altLang="fr-FR" sz="1000" dirty="0"/>
              <a:t>Autre signe de la segmentation = stratégie de Legault  dans le secteur public (pas tous la même augmentation)</a:t>
            </a:r>
          </a:p>
          <a:p>
            <a:pPr eaLnBrk="1" hangingPunct="1">
              <a:spcBef>
                <a:spcPct val="0"/>
              </a:spcBef>
              <a:defRPr/>
            </a:pPr>
            <a:endParaRPr lang="fr-CA" altLang="fr-FR" sz="1000" dirty="0"/>
          </a:p>
          <a:p>
            <a:pPr eaLnBrk="1" hangingPunct="1">
              <a:spcBef>
                <a:spcPct val="0"/>
              </a:spcBef>
              <a:defRPr/>
            </a:pPr>
            <a:r>
              <a:rPr lang="fr-CA" altLang="fr-FR" sz="1000" dirty="0"/>
              <a:t>4. Rejet des ententes de principe: ok pour mobiliser mais il faut entériner</a:t>
            </a:r>
          </a:p>
          <a:p>
            <a:pPr eaLnBrk="1" hangingPunct="1">
              <a:spcBef>
                <a:spcPct val="0"/>
              </a:spcBef>
              <a:defRPr/>
            </a:pPr>
            <a:endParaRPr lang="fr-CA" altLang="fr-FR" sz="1000" dirty="0"/>
          </a:p>
          <a:p>
            <a:pPr eaLnBrk="1" hangingPunct="1">
              <a:spcBef>
                <a:spcPct val="0"/>
              </a:spcBef>
              <a:defRPr/>
            </a:pPr>
            <a:r>
              <a:rPr lang="fr-CA" altLang="fr-FR" sz="1000" dirty="0"/>
              <a:t>5. Travailleurs qui négocient</a:t>
            </a:r>
            <a:r>
              <a:rPr lang="fr-CA" altLang="fr-FR" sz="1000" baseline="0" dirty="0"/>
              <a:t> à côté de la </a:t>
            </a:r>
            <a:r>
              <a:rPr lang="fr-CA" altLang="fr-FR" sz="1000" baseline="0" dirty="0" err="1"/>
              <a:t>c.c</a:t>
            </a:r>
            <a:r>
              <a:rPr lang="fr-CA" altLang="fr-FR" sz="1000" baseline="0" dirty="0"/>
              <a:t>. à des conditions supérieures. </a:t>
            </a:r>
          </a:p>
          <a:p>
            <a:pPr eaLnBrk="1" hangingPunct="1">
              <a:spcBef>
                <a:spcPct val="0"/>
              </a:spcBef>
              <a:defRPr/>
            </a:pPr>
            <a:r>
              <a:rPr lang="fr-CA" altLang="fr-FR" sz="1000" baseline="0" dirty="0"/>
              <a:t>    </a:t>
            </a:r>
            <a:r>
              <a:rPr lang="fr-CA" altLang="fr-FR" sz="1000" dirty="0"/>
              <a:t>Marché qui favorise les travailleurs (effet de substitution)</a:t>
            </a:r>
          </a:p>
          <a:p>
            <a:pPr eaLnBrk="1" hangingPunct="1">
              <a:spcBef>
                <a:spcPct val="0"/>
              </a:spcBef>
              <a:defRPr/>
            </a:pPr>
            <a:endParaRPr lang="fr-CA" altLang="fr-FR" sz="1000" dirty="0"/>
          </a:p>
          <a:p>
            <a:pPr eaLnBrk="1" hangingPunct="1">
              <a:spcBef>
                <a:spcPct val="0"/>
              </a:spcBef>
              <a:defRPr/>
            </a:pPr>
            <a:r>
              <a:rPr lang="fr-CA" altLang="fr-FR" sz="1000" dirty="0"/>
              <a:t>Pourquoi avoir un syndicat si on est capable individuellement d’obtenir ce qu’on veut de l’employeur?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47</a:t>
            </a:fld>
            <a:endParaRPr lang="en-US"/>
          </a:p>
        </p:txBody>
      </p:sp>
    </p:spTree>
    <p:extLst>
      <p:ext uri="{BB962C8B-B14F-4D97-AF65-F5344CB8AC3E}">
        <p14:creationId xmlns:p14="http://schemas.microsoft.com/office/powerpoint/2010/main" val="35999030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FTQ = </a:t>
            </a:r>
            <a:r>
              <a:rPr lang="fr-FR" dirty="0" err="1"/>
              <a:t>syn</a:t>
            </a:r>
            <a:r>
              <a:rPr lang="fr-FR" dirty="0"/>
              <a:t> </a:t>
            </a:r>
            <a:r>
              <a:rPr lang="fr-FR" dirty="0" err="1"/>
              <a:t>dicat</a:t>
            </a:r>
            <a:r>
              <a:rPr lang="fr-FR" dirty="0"/>
              <a:t> qui a le plus de membres au Québec… mais présent dans les secteurs les plus féminisés….</a:t>
            </a:r>
          </a:p>
          <a:p>
            <a:endParaRPr lang="fr-FR" dirty="0"/>
          </a:p>
          <a:p>
            <a:r>
              <a:rPr lang="fr-FR" dirty="0"/>
              <a:t>Mais les secteurs les plus féminisés… décrets qui a prévu</a:t>
            </a:r>
          </a:p>
        </p:txBody>
      </p:sp>
      <p:sp>
        <p:nvSpPr>
          <p:cNvPr id="4" name="Espace réservé de la date 3"/>
          <p:cNvSpPr>
            <a:spLocks noGrp="1"/>
          </p:cNvSpPr>
          <p:nvPr>
            <p:ph type="dt" idx="1"/>
          </p:nvPr>
        </p:nvSpPr>
        <p:spPr/>
        <p:txBody>
          <a:bodyPr/>
          <a:lstStyle/>
          <a:p>
            <a:pPr rtl="0"/>
            <a:fld id="{EAC1269D-6219-7C42-A23E-B7F4E5F1497A}" type="datetime1">
              <a:rPr lang="fr-CA" smtClean="0"/>
              <a:t>2022-06-13</a:t>
            </a:fld>
            <a:endParaRPr lang="en-US"/>
          </a:p>
        </p:txBody>
      </p:sp>
      <p:sp>
        <p:nvSpPr>
          <p:cNvPr id="5" name="Espace réservé du numéro de diapositive 4"/>
          <p:cNvSpPr>
            <a:spLocks noGrp="1"/>
          </p:cNvSpPr>
          <p:nvPr>
            <p:ph type="sldNum" sz="quarter" idx="5"/>
          </p:nvPr>
        </p:nvSpPr>
        <p:spPr/>
        <p:txBody>
          <a:bodyPr/>
          <a:lstStyle/>
          <a:p>
            <a:pPr rtl="0"/>
            <a:fld id="{37A705E3-E620-489D-9973-6221209A4B3B}" type="slidenum">
              <a:rPr lang="en-US" smtClean="0"/>
              <a:t>48</a:t>
            </a:fld>
            <a:endParaRPr lang="en-US"/>
          </a:p>
        </p:txBody>
      </p:sp>
    </p:spTree>
    <p:extLst>
      <p:ext uri="{BB962C8B-B14F-4D97-AF65-F5344CB8AC3E}">
        <p14:creationId xmlns:p14="http://schemas.microsoft.com/office/powerpoint/2010/main" val="40167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a:extLst>
              <a:ext uri="{FF2B5EF4-FFF2-40B4-BE49-F238E27FC236}">
                <a16:creationId xmlns:a16="http://schemas.microsoft.com/office/drawing/2014/main" id="{38AF1450-BFD6-8C47-9445-8E550FBB7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ce réservé des notes 2">
            <a:extLst>
              <a:ext uri="{FF2B5EF4-FFF2-40B4-BE49-F238E27FC236}">
                <a16:creationId xmlns:a16="http://schemas.microsoft.com/office/drawing/2014/main" id="{D88797DD-E9C8-9240-91EA-9E7002C130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A" altLang="fr-FR"/>
          </a:p>
          <a:p>
            <a:pPr eaLnBrk="1" hangingPunct="1">
              <a:spcBef>
                <a:spcPct val="0"/>
              </a:spcBef>
            </a:pPr>
            <a:r>
              <a:rPr lang="fr-CA" altLang="fr-FR"/>
              <a:t>Le contenu de la convention collective se transforme en réponse à diverses évolutions: cadre législatif, société, économie, etc.</a:t>
            </a:r>
          </a:p>
          <a:p>
            <a:pPr eaLnBrk="1" hangingPunct="1">
              <a:spcBef>
                <a:spcPct val="0"/>
              </a:spcBef>
            </a:pPr>
            <a:endParaRPr lang="fr-CA" altLang="fr-FR"/>
          </a:p>
          <a:p>
            <a:pPr eaLnBrk="1" hangingPunct="1">
              <a:spcBef>
                <a:spcPct val="0"/>
              </a:spcBef>
            </a:pPr>
            <a:r>
              <a:rPr lang="fr-CA" altLang="fr-FR"/>
              <a:t>Transformation beaucoup plus détaillée dans le livre….</a:t>
            </a:r>
          </a:p>
          <a:p>
            <a:pPr eaLnBrk="1" hangingPunct="1">
              <a:spcBef>
                <a:spcPct val="0"/>
              </a:spcBef>
            </a:pPr>
            <a:endParaRPr lang="fr-CA" altLang="fr-FR"/>
          </a:p>
          <a:p>
            <a:pPr eaLnBrk="1" hangingPunct="1">
              <a:spcBef>
                <a:spcPct val="0"/>
              </a:spcBef>
            </a:pPr>
            <a:r>
              <a:rPr lang="fr-CA" altLang="fr-FR"/>
              <a:t>Voulait vous donner un aperçu et quelques exemples</a:t>
            </a:r>
          </a:p>
          <a:p>
            <a:pPr eaLnBrk="1" hangingPunct="1">
              <a:spcBef>
                <a:spcPct val="0"/>
              </a:spcBef>
            </a:pPr>
            <a:endParaRPr lang="fr-CA" altLang="fr-FR"/>
          </a:p>
          <a:p>
            <a:pPr eaLnBrk="1" hangingPunct="1">
              <a:spcBef>
                <a:spcPct val="0"/>
              </a:spcBef>
            </a:pPr>
            <a:endParaRPr lang="fr-CA" altLang="fr-FR"/>
          </a:p>
        </p:txBody>
      </p:sp>
    </p:spTree>
    <p:extLst>
      <p:ext uri="{BB962C8B-B14F-4D97-AF65-F5344CB8AC3E}">
        <p14:creationId xmlns:p14="http://schemas.microsoft.com/office/powerpoint/2010/main" val="43877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81CECA57-9402-B44B-BA79-57E74F83B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a:extLst>
              <a:ext uri="{FF2B5EF4-FFF2-40B4-BE49-F238E27FC236}">
                <a16:creationId xmlns:a16="http://schemas.microsoft.com/office/drawing/2014/main" id="{44DE2FA9-9E55-F943-AA8C-41FA0099F0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z="1100" dirty="0"/>
              <a:t>Toile de fond</a:t>
            </a:r>
          </a:p>
          <a:p>
            <a:pPr eaLnBrk="1" hangingPunct="1">
              <a:spcBef>
                <a:spcPct val="0"/>
              </a:spcBef>
            </a:pPr>
            <a:r>
              <a:rPr lang="fr-CA" altLang="fr-FR" sz="1100" dirty="0"/>
              <a:t>Quand on me demande le taux de syndicalisation au Québec, je réponds plus ou moins 40%. Force est d’admettre que depuis 2007, c’est toujours en bas de 40% (bleu foncé)</a:t>
            </a:r>
          </a:p>
          <a:p>
            <a:pPr eaLnBrk="1" hangingPunct="1">
              <a:spcBef>
                <a:spcPct val="0"/>
              </a:spcBef>
            </a:pPr>
            <a:r>
              <a:rPr lang="fr-CA" altLang="fr-FR" sz="1100" dirty="0"/>
              <a:t>2020 et 2021 = 39,9%:</a:t>
            </a:r>
            <a:r>
              <a:rPr lang="fr-CA" altLang="fr-FR" sz="1100" baseline="0" dirty="0"/>
              <a:t> plus haut taux en 15 ans [disparition plus grande d’emplois non syndiqués en 2020]</a:t>
            </a:r>
            <a:endParaRPr lang="fr-CA" altLang="fr-FR" sz="1100" dirty="0"/>
          </a:p>
          <a:p>
            <a:pPr eaLnBrk="1" hangingPunct="1">
              <a:spcBef>
                <a:spcPct val="0"/>
              </a:spcBef>
            </a:pPr>
            <a:endParaRPr lang="fr-CA" altLang="fr-FR" sz="1100" dirty="0"/>
          </a:p>
          <a:p>
            <a:pPr eaLnBrk="1" hangingPunct="1">
              <a:spcBef>
                <a:spcPct val="0"/>
              </a:spcBef>
            </a:pPr>
            <a:r>
              <a:rPr lang="fr-CA" altLang="fr-FR" sz="1100" u="sng" dirty="0"/>
              <a:t>Inégale répartition de la présence syndicale : </a:t>
            </a:r>
          </a:p>
          <a:p>
            <a:pPr eaLnBrk="1" hangingPunct="1">
              <a:spcBef>
                <a:spcPct val="0"/>
              </a:spcBef>
            </a:pPr>
            <a:r>
              <a:rPr lang="fr-CA" altLang="fr-FR" sz="1100" dirty="0"/>
              <a:t>Tout d’abord, les syndicats sont davantage présents dans le secteur public (turquoise) que dans le secteur privé (magenta)</a:t>
            </a:r>
          </a:p>
          <a:p>
            <a:pPr eaLnBrk="1" hangingPunct="1">
              <a:spcBef>
                <a:spcPct val="0"/>
              </a:spcBef>
            </a:pPr>
            <a:r>
              <a:rPr lang="fr-CA" altLang="fr-FR" sz="1100" dirty="0"/>
              <a:t>Alors que le taux de présence syndicale dans le secteur public est relativement stable, oscillant généralement au-delà de 80% entre 1997 et 2021, on assiste à une diminution lente mais régulière du taux de syndicalisation dans le secteur privé qui, depuis 2015, s’est retrouvé sous la barre des 25%.  [23% en 2021]</a:t>
            </a:r>
          </a:p>
          <a:p>
            <a:pPr eaLnBrk="1" hangingPunct="1">
              <a:spcBef>
                <a:spcPct val="0"/>
              </a:spcBef>
            </a:pPr>
            <a:endParaRPr lang="fr-CA" altLang="fr-FR" sz="1100" dirty="0"/>
          </a:p>
          <a:p>
            <a:pPr eaLnBrk="1" hangingPunct="1">
              <a:spcBef>
                <a:spcPct val="0"/>
              </a:spcBef>
            </a:pPr>
            <a:r>
              <a:rPr lang="fr-CA" altLang="fr-FR" sz="1100" dirty="0"/>
              <a:t>L’influence de la convention collective sur les conditions de travail des travailleurs québécois apparaît grandement inégale entre les deux secteurs. </a:t>
            </a:r>
          </a:p>
          <a:p>
            <a:pPr eaLnBrk="1" hangingPunct="1">
              <a:spcBef>
                <a:spcPct val="0"/>
              </a:spcBef>
            </a:pPr>
            <a:endParaRPr lang="fr-CA" altLang="fr-FR" sz="1100" dirty="0"/>
          </a:p>
          <a:p>
            <a:pPr eaLnBrk="1" hangingPunct="1">
              <a:spcBef>
                <a:spcPct val="0"/>
              </a:spcBef>
            </a:pPr>
            <a:r>
              <a:rPr lang="fr-CA" altLang="fr-FR" sz="1100" dirty="0"/>
              <a:t>Grandes disparités aussi entre les sous-secteurs du privé</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2400" y="760413"/>
            <a:ext cx="6748463" cy="3797300"/>
          </a:xfrm>
        </p:spPr>
      </p:sp>
      <p:sp>
        <p:nvSpPr>
          <p:cNvPr id="3" name="Espace réservé des commentaires 2"/>
          <p:cNvSpPr>
            <a:spLocks noGrp="1"/>
          </p:cNvSpPr>
          <p:nvPr>
            <p:ph type="body" idx="1"/>
          </p:nvPr>
        </p:nvSpPr>
        <p:spPr/>
        <p:txBody>
          <a:bodyPr/>
          <a:lstStyle/>
          <a:p>
            <a:pPr marL="0" indent="0">
              <a:buNone/>
            </a:pPr>
            <a:r>
              <a:rPr lang="fr-CA" sz="1700" dirty="0"/>
              <a:t>Dans quelle mesure la législation peut être la solution au problème de ces inégalités? </a:t>
            </a:r>
          </a:p>
          <a:p>
            <a:endParaRPr lang="fr-CA" sz="800" dirty="0"/>
          </a:p>
          <a:p>
            <a:pPr marL="571500" indent="-571500">
              <a:lnSpc>
                <a:spcPct val="90000"/>
              </a:lnSpc>
            </a:pPr>
            <a:r>
              <a:rPr lang="fr-CA" sz="1700" dirty="0"/>
              <a:t>Au Québec par exemple, les parties ont d’abord privilégié les disparités salariales et se sont par la suite tournées vers d’autres types de disparités portant sur d’autres conditions de travail</a:t>
            </a:r>
            <a:r>
              <a:rPr lang="fr-CA" sz="1800" dirty="0"/>
              <a:t>. </a:t>
            </a:r>
          </a:p>
          <a:p>
            <a:pPr marL="0" indent="0">
              <a:lnSpc>
                <a:spcPct val="90000"/>
              </a:lnSpc>
              <a:buNone/>
            </a:pPr>
            <a:endParaRPr lang="fr-CA" sz="800" dirty="0"/>
          </a:p>
          <a:p>
            <a:pPr marL="571500" indent="-571500">
              <a:lnSpc>
                <a:spcPct val="90000"/>
              </a:lnSpc>
            </a:pPr>
            <a:r>
              <a:rPr lang="fr-CA" sz="1700" dirty="0"/>
              <a:t>Même l’interdiction partielle de 1999 n’a pas empêché les autres formes de disparités de continuer à se développer. </a:t>
            </a:r>
          </a:p>
          <a:p>
            <a:pPr marL="0" indent="0">
              <a:lnSpc>
                <a:spcPct val="90000"/>
              </a:lnSpc>
              <a:buNone/>
            </a:pPr>
            <a:endParaRPr lang="fr-CA" sz="600" dirty="0"/>
          </a:p>
          <a:p>
            <a:pPr marL="571500" indent="-571500">
              <a:lnSpc>
                <a:spcPct val="90000"/>
              </a:lnSpc>
            </a:pPr>
            <a:r>
              <a:rPr lang="fr-CA" sz="1700" dirty="0"/>
              <a:t>L’élargissement récent des formes de disparités interdites ne touche pas certaines formes de disparités (en fonction du statut d’employés par exemple) ce qui laisse toujours la possibilité aux parties de contourner la loi comme avant.</a:t>
            </a:r>
          </a:p>
          <a:p>
            <a:pPr marL="0" indent="0">
              <a:lnSpc>
                <a:spcPct val="90000"/>
              </a:lnSpc>
              <a:buNone/>
            </a:pPr>
            <a:endParaRPr lang="fr-CA" sz="600" dirty="0"/>
          </a:p>
          <a:p>
            <a:pPr marL="571500" indent="-571500">
              <a:lnSpc>
                <a:spcPct val="90000"/>
              </a:lnSpc>
            </a:pPr>
            <a:r>
              <a:rPr lang="fr-CA" sz="1700" dirty="0"/>
              <a:t>Si l’équité constitue un principe important dans notre société, les disparités de traitement doivent être interdites quelles que soient leur objet</a:t>
            </a:r>
            <a:r>
              <a:rPr lang="fr-CA" sz="1800" dirty="0"/>
              <a:t>. </a:t>
            </a:r>
          </a:p>
          <a:p>
            <a:pPr marL="0" indent="0">
              <a:lnSpc>
                <a:spcPct val="90000"/>
              </a:lnSpc>
              <a:buNone/>
            </a:pPr>
            <a:endParaRPr lang="fr-CA" sz="600" dirty="0"/>
          </a:p>
          <a:p>
            <a:pPr marL="571500" indent="-571500">
              <a:lnSpc>
                <a:spcPct val="90000"/>
              </a:lnSpc>
            </a:pPr>
            <a:r>
              <a:rPr lang="fr-CA" sz="1700" dirty="0"/>
              <a:t>Les disparités de traitement : un symptôme du problème plus profond du déséquilibre des forces dans un système de négociation décentralisé?</a:t>
            </a:r>
            <a:endParaRPr lang="fr-CA" sz="1800" dirty="0"/>
          </a:p>
          <a:p>
            <a:pPr lvl="3" indent="-342900"/>
            <a:endParaRPr lang="fr-CA" sz="2000" dirty="0"/>
          </a:p>
        </p:txBody>
      </p:sp>
    </p:spTree>
    <p:extLst>
      <p:ext uri="{BB962C8B-B14F-4D97-AF65-F5344CB8AC3E}">
        <p14:creationId xmlns:p14="http://schemas.microsoft.com/office/powerpoint/2010/main" val="30525898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2400" y="760413"/>
            <a:ext cx="6748463" cy="3797300"/>
          </a:xfrm>
        </p:spPr>
      </p:sp>
      <p:sp>
        <p:nvSpPr>
          <p:cNvPr id="3" name="Espace réservé des commentaires 2"/>
          <p:cNvSpPr>
            <a:spLocks noGrp="1"/>
          </p:cNvSpPr>
          <p:nvPr>
            <p:ph type="body" idx="1"/>
          </p:nvPr>
        </p:nvSpPr>
        <p:spPr/>
        <p:txBody>
          <a:bodyPr/>
          <a:lstStyle/>
          <a:p>
            <a:pPr marL="0" indent="0">
              <a:buNone/>
            </a:pPr>
            <a:r>
              <a:rPr lang="fr-CA" sz="1700" dirty="0"/>
              <a:t>Dans quelle mesure la législation peut être la solution au problème de ces inégalités? </a:t>
            </a:r>
          </a:p>
          <a:p>
            <a:endParaRPr lang="fr-CA" sz="800" dirty="0"/>
          </a:p>
          <a:p>
            <a:pPr marL="571500" indent="-571500">
              <a:lnSpc>
                <a:spcPct val="90000"/>
              </a:lnSpc>
            </a:pPr>
            <a:r>
              <a:rPr lang="fr-CA" sz="1700" dirty="0"/>
              <a:t>Au Québec par exemple, les parties ont d’abord privilégié les disparités salariales et se sont par la suite tournées vers d’autres types de disparités portant sur d’autres conditions de travail</a:t>
            </a:r>
            <a:r>
              <a:rPr lang="fr-CA" sz="1800" dirty="0"/>
              <a:t>. </a:t>
            </a:r>
          </a:p>
          <a:p>
            <a:pPr marL="0" indent="0">
              <a:lnSpc>
                <a:spcPct val="90000"/>
              </a:lnSpc>
              <a:buNone/>
            </a:pPr>
            <a:endParaRPr lang="fr-CA" sz="800" dirty="0"/>
          </a:p>
          <a:p>
            <a:pPr marL="571500" indent="-571500">
              <a:lnSpc>
                <a:spcPct val="90000"/>
              </a:lnSpc>
            </a:pPr>
            <a:r>
              <a:rPr lang="fr-CA" sz="1700" dirty="0"/>
              <a:t>Même l’interdiction partielle de 1999 n’a pas empêché les autres formes de disparités de continuer à se développer. </a:t>
            </a:r>
          </a:p>
          <a:p>
            <a:pPr marL="0" indent="0">
              <a:lnSpc>
                <a:spcPct val="90000"/>
              </a:lnSpc>
              <a:buNone/>
            </a:pPr>
            <a:endParaRPr lang="fr-CA" sz="600" dirty="0"/>
          </a:p>
          <a:p>
            <a:pPr marL="571500" indent="-571500">
              <a:lnSpc>
                <a:spcPct val="90000"/>
              </a:lnSpc>
            </a:pPr>
            <a:r>
              <a:rPr lang="fr-CA" sz="1700" dirty="0"/>
              <a:t>L’élargissement récent des formes de disparités interdites ne touche pas certaines formes de disparités (en fonction du statut d’employés par exemple) ce qui laisse toujours la possibilité aux parties de contourner la loi comme avant.</a:t>
            </a:r>
          </a:p>
          <a:p>
            <a:pPr marL="0" indent="0">
              <a:lnSpc>
                <a:spcPct val="90000"/>
              </a:lnSpc>
              <a:buNone/>
            </a:pPr>
            <a:endParaRPr lang="fr-CA" sz="600" dirty="0"/>
          </a:p>
          <a:p>
            <a:pPr marL="571500" indent="-571500">
              <a:lnSpc>
                <a:spcPct val="90000"/>
              </a:lnSpc>
            </a:pPr>
            <a:r>
              <a:rPr lang="fr-CA" sz="1700" dirty="0"/>
              <a:t>Si l’équité constitue un principe important dans notre société, les disparités de traitement doivent être interdites quelles que soient leur objet</a:t>
            </a:r>
            <a:r>
              <a:rPr lang="fr-CA" sz="1800" dirty="0"/>
              <a:t>. </a:t>
            </a:r>
          </a:p>
          <a:p>
            <a:pPr marL="0" indent="0">
              <a:lnSpc>
                <a:spcPct val="90000"/>
              </a:lnSpc>
              <a:buNone/>
            </a:pPr>
            <a:endParaRPr lang="fr-CA" sz="600" dirty="0"/>
          </a:p>
          <a:p>
            <a:pPr marL="571500" indent="-571500">
              <a:lnSpc>
                <a:spcPct val="90000"/>
              </a:lnSpc>
            </a:pPr>
            <a:r>
              <a:rPr lang="fr-CA" sz="1700"/>
              <a:t>Les disparités de traitement : un symptôme du problème plus profond du déséquilibre des forces dans un système de négociation décentralisé?</a:t>
            </a:r>
            <a:endParaRPr lang="fr-CA" sz="1800"/>
          </a:p>
          <a:p>
            <a:pPr lvl="3" indent="-342900"/>
            <a:endParaRPr lang="fr-CA" sz="2000" dirty="0"/>
          </a:p>
        </p:txBody>
      </p:sp>
    </p:spTree>
    <p:extLst>
      <p:ext uri="{BB962C8B-B14F-4D97-AF65-F5344CB8AC3E}">
        <p14:creationId xmlns:p14="http://schemas.microsoft.com/office/powerpoint/2010/main" val="585712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2400" y="760413"/>
            <a:ext cx="6748463" cy="3797300"/>
          </a:xfrm>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100" dirty="0"/>
              <a:t>Dans la mesure où l’arsenal juridique, les politiques publiques et d’entreprises n’ont jamais paru aussi favorables à l’atteinte de l’égalité professionnelle, comment expliquer alors que celle-ci avance au ralenti ces dernières années (Boulet, 2013, 2014; Guppy &amp; </a:t>
            </a:r>
            <a:r>
              <a:rPr lang="fr-FR" sz="1100" dirty="0" err="1"/>
              <a:t>Luongo</a:t>
            </a:r>
            <a:r>
              <a:rPr lang="fr-FR" sz="1100" dirty="0"/>
              <a:t>, 2015; Laroche &amp; Genin, 2017; OECD, 2017; </a:t>
            </a:r>
            <a:r>
              <a:rPr lang="fr-FR" sz="1100" dirty="0" err="1"/>
              <a:t>Powel</a:t>
            </a:r>
            <a:r>
              <a:rPr lang="fr-FR" sz="1100" dirty="0"/>
              <a:t> &amp; Butterfield, 2015; </a:t>
            </a:r>
            <a:r>
              <a:rPr lang="fr-FR" sz="1100" dirty="0" err="1"/>
              <a:t>Sabharwal</a:t>
            </a:r>
            <a:r>
              <a:rPr lang="fr-FR" sz="1100" dirty="0"/>
              <a:t>, 2013) ? </a:t>
            </a:r>
          </a:p>
          <a:p>
            <a:pPr algn="just" eaLnBrk="1" hangingPunct="1"/>
            <a:endParaRPr lang="fr-CA" sz="1100" b="1" i="1" dirty="0"/>
          </a:p>
          <a:p>
            <a:pPr algn="just" eaLnBrk="1" hangingPunct="1"/>
            <a:endParaRPr lang="fr-CA" sz="1100" b="1" i="1" dirty="0"/>
          </a:p>
          <a:p>
            <a:pPr algn="just" eaLnBrk="1" hangingPunct="1"/>
            <a:r>
              <a:rPr lang="fr-CA" sz="1100" b="1" i="1" dirty="0"/>
              <a:t>À quoi doit-on les avances en matière d’égalité professionnelle </a:t>
            </a:r>
            <a:r>
              <a:rPr lang="is-IS" sz="1100" b="1" i="1" dirty="0"/>
              <a:t>?</a:t>
            </a:r>
          </a:p>
          <a:p>
            <a:pPr algn="just" eaLnBrk="1" hangingPunct="1"/>
            <a:endParaRPr lang="is-IS" sz="1100" b="1" i="1" dirty="0"/>
          </a:p>
          <a:p>
            <a:pPr algn="just" eaLnBrk="1" hangingPunct="1">
              <a:buFont typeface="Arial" charset="0"/>
              <a:buChar char="•"/>
            </a:pPr>
            <a:r>
              <a:rPr lang="fr-CA" sz="1100" dirty="0"/>
              <a:t>À la mise en œuvre de </a:t>
            </a:r>
            <a:r>
              <a:rPr lang="fr-CA" sz="1100" b="1" dirty="0"/>
              <a:t>politiques publique progressistes </a:t>
            </a:r>
            <a:r>
              <a:rPr lang="fr-CA" sz="1100" dirty="0"/>
              <a:t>(par exemple la </a:t>
            </a:r>
            <a:r>
              <a:rPr lang="fr-CA" sz="1100" i="1" dirty="0"/>
              <a:t>Loi sur l’</a:t>
            </a:r>
            <a:r>
              <a:rPr lang="fr-CA" altLang="ja-JP" sz="1100" i="1" dirty="0" err="1"/>
              <a:t>équite</a:t>
            </a:r>
            <a:r>
              <a:rPr lang="fr-CA" altLang="ja-JP" sz="1100" i="1" dirty="0"/>
              <a:t>́ salariale</a:t>
            </a:r>
            <a:r>
              <a:rPr lang="fr-CA" altLang="ja-JP" sz="1100" dirty="0"/>
              <a:t>, les </a:t>
            </a:r>
            <a:r>
              <a:rPr lang="fr-CA" altLang="ja-JP" sz="1100" dirty="0" err="1"/>
              <a:t>congés</a:t>
            </a:r>
            <a:r>
              <a:rPr lang="fr-CA" altLang="ja-JP" sz="1100" dirty="0"/>
              <a:t> parentaux, les garderies abordables);</a:t>
            </a:r>
          </a:p>
          <a:p>
            <a:pPr algn="just" eaLnBrk="1" hangingPunct="1"/>
            <a:endParaRPr lang="fr-CA" sz="1100" dirty="0"/>
          </a:p>
          <a:p>
            <a:pPr algn="just" eaLnBrk="1" hangingPunct="1">
              <a:buFont typeface="Arial" charset="0"/>
              <a:buChar char="•"/>
            </a:pPr>
            <a:r>
              <a:rPr lang="fr-CA" sz="1100" dirty="0"/>
              <a:t>aux </a:t>
            </a:r>
            <a:r>
              <a:rPr lang="fr-CA" sz="1100" b="1" dirty="0"/>
              <a:t>pressions </a:t>
            </a:r>
            <a:r>
              <a:rPr lang="fr-CA" sz="1100" b="1" dirty="0" err="1"/>
              <a:t>exercées</a:t>
            </a:r>
            <a:r>
              <a:rPr lang="fr-CA" sz="1100" b="1" dirty="0"/>
              <a:t> par les syndicats </a:t>
            </a:r>
            <a:r>
              <a:rPr lang="fr-CA" sz="1100" dirty="0"/>
              <a:t>(revendications nationales, alliances avec les groupes de femmes ou interventions au niveau local); </a:t>
            </a:r>
          </a:p>
          <a:p>
            <a:pPr algn="just" eaLnBrk="1" hangingPunct="1"/>
            <a:endParaRPr lang="fr-CA" sz="1100" dirty="0"/>
          </a:p>
          <a:p>
            <a:pPr algn="just" eaLnBrk="1" hangingPunct="1">
              <a:buFont typeface="Arial" charset="0"/>
              <a:buChar char="•"/>
            </a:pPr>
            <a:r>
              <a:rPr lang="fr-CA" sz="1100" dirty="0"/>
              <a:t>mais aussi à la prise en compte de cette </a:t>
            </a:r>
            <a:r>
              <a:rPr lang="fr-CA" sz="1100" dirty="0" err="1"/>
              <a:t>problématique</a:t>
            </a:r>
            <a:r>
              <a:rPr lang="fr-CA" sz="1100" dirty="0"/>
              <a:t> par de plus en plus d’</a:t>
            </a:r>
            <a:r>
              <a:rPr lang="fr-CA" altLang="ja-JP" sz="1100" b="1" dirty="0"/>
              <a:t>employeurs</a:t>
            </a:r>
            <a:r>
              <a:rPr lang="fr-CA" altLang="ja-JP" sz="1100" dirty="0"/>
              <a:t>, en offrant des </a:t>
            </a:r>
            <a:r>
              <a:rPr lang="fr-CA" altLang="ja-JP" sz="1100" b="1" dirty="0"/>
              <a:t>mesures et des programmes de soutien </a:t>
            </a:r>
            <a:r>
              <a:rPr lang="fr-CA" altLang="ja-JP" sz="1100" dirty="0"/>
              <a:t>au </a:t>
            </a:r>
            <a:r>
              <a:rPr lang="fr-CA" altLang="ja-JP" sz="1100" b="1" dirty="0" err="1"/>
              <a:t>développement</a:t>
            </a:r>
            <a:r>
              <a:rPr lang="fr-CA" altLang="ja-JP" sz="1100" b="1" dirty="0"/>
              <a:t> professionnel des femmes ou d</a:t>
            </a:r>
            <a:r>
              <a:rPr lang="fr-CA" sz="1100" b="1" dirty="0"/>
              <a:t>’</a:t>
            </a:r>
            <a:r>
              <a:rPr lang="fr-CA" altLang="ja-JP" sz="1100" b="1" dirty="0"/>
              <a:t>autres pratiques organisationnelles misant sur la </a:t>
            </a:r>
            <a:r>
              <a:rPr lang="fr-CA" altLang="ja-JP" sz="1100" b="1" dirty="0" err="1"/>
              <a:t>parite</a:t>
            </a:r>
            <a:r>
              <a:rPr lang="fr-CA" altLang="ja-JP" sz="1100" dirty="0"/>
              <a:t>́ (Chicha, &amp; Charest, 2013; </a:t>
            </a:r>
            <a:r>
              <a:rPr lang="fr-CA" altLang="ja-JP" sz="1100" dirty="0" err="1"/>
              <a:t>Laufer</a:t>
            </a:r>
            <a:r>
              <a:rPr lang="fr-CA" altLang="ja-JP" sz="1100" dirty="0"/>
              <a:t>, 2014). </a:t>
            </a:r>
            <a:endParaRPr lang="is-IS" altLang="ja-JP" sz="1100" b="1" i="1" dirty="0"/>
          </a:p>
          <a:p>
            <a:pPr algn="just" eaLnBrk="1" hangingPunct="1"/>
            <a:endParaRPr lang="is-IS" sz="1100" b="1" i="1" dirty="0"/>
          </a:p>
          <a:p>
            <a:pPr algn="just" eaLnBrk="1" hangingPunct="1"/>
            <a:r>
              <a:rPr lang="fr-CA" sz="1100" i="1" dirty="0"/>
              <a:t>Dans la mesure où l’arsenal juridique, les politiques publiques et d’entreprises n’ont jamais paru aussi favorables à l’atteinte de l’</a:t>
            </a:r>
            <a:r>
              <a:rPr lang="fr-CA" altLang="ja-JP" sz="1100" i="1" dirty="0" err="1"/>
              <a:t>égalite</a:t>
            </a:r>
            <a:r>
              <a:rPr lang="fr-CA" altLang="ja-JP" sz="1100" i="1" dirty="0"/>
              <a:t>́ professionnelle (</a:t>
            </a:r>
            <a:r>
              <a:rPr lang="fr-CA" altLang="ja-JP" sz="1100" i="1" dirty="0" err="1"/>
              <a:t>Laufer</a:t>
            </a:r>
            <a:r>
              <a:rPr lang="fr-CA" altLang="ja-JP" sz="1100" i="1" dirty="0"/>
              <a:t>, 2014)</a:t>
            </a:r>
            <a:r>
              <a:rPr lang="fr-CA" altLang="ja-JP" sz="1100" b="1" i="1" dirty="0"/>
              <a:t>, pourquoi les </a:t>
            </a:r>
            <a:r>
              <a:rPr lang="fr-CA" altLang="ja-JP" sz="1100" b="1" i="1" dirty="0" err="1"/>
              <a:t>avancées</a:t>
            </a:r>
            <a:r>
              <a:rPr lang="fr-CA" altLang="ja-JP" sz="1100" b="1" i="1" dirty="0"/>
              <a:t> en la </a:t>
            </a:r>
            <a:r>
              <a:rPr lang="fr-CA" altLang="ja-JP" sz="1100" b="1" i="1" dirty="0" err="1"/>
              <a:t>matière</a:t>
            </a:r>
            <a:r>
              <a:rPr lang="fr-CA" altLang="ja-JP" sz="1100" b="1" i="1" dirty="0"/>
              <a:t> sont si lentes ces vingt </a:t>
            </a:r>
            <a:r>
              <a:rPr lang="fr-CA" altLang="ja-JP" sz="1100" b="1" i="1" dirty="0" err="1"/>
              <a:t>dernières</a:t>
            </a:r>
            <a:r>
              <a:rPr lang="fr-CA" altLang="ja-JP" sz="1100" b="1" i="1" dirty="0"/>
              <a:t> </a:t>
            </a:r>
            <a:r>
              <a:rPr lang="fr-CA" altLang="ja-JP" sz="1100" b="1" i="1" dirty="0" err="1"/>
              <a:t>années</a:t>
            </a:r>
            <a:r>
              <a:rPr lang="fr-CA" altLang="ja-JP" sz="1100" b="1" i="1" dirty="0"/>
              <a:t>?</a:t>
            </a:r>
          </a:p>
          <a:p>
            <a:pPr algn="just" eaLnBrk="1" hangingPunct="1"/>
            <a:endParaRPr lang="fr-CA" altLang="ja-JP" sz="1100" b="1" i="1" dirty="0"/>
          </a:p>
          <a:p>
            <a:pPr>
              <a:lnSpc>
                <a:spcPct val="90000"/>
              </a:lnSpc>
            </a:pPr>
            <a:r>
              <a:rPr lang="en-CA" b="1" dirty="0"/>
              <a:t>Ce que les </a:t>
            </a:r>
            <a:r>
              <a:rPr lang="en-CA" b="1" dirty="0" err="1"/>
              <a:t>employeurs</a:t>
            </a:r>
            <a:r>
              <a:rPr lang="en-CA" b="1" dirty="0"/>
              <a:t> font : </a:t>
            </a:r>
          </a:p>
          <a:p>
            <a:pPr marL="285750" indent="-285750">
              <a:lnSpc>
                <a:spcPct val="90000"/>
              </a:lnSpc>
              <a:buFont typeface="Arial"/>
              <a:buChar char="•"/>
            </a:pPr>
            <a:r>
              <a:rPr lang="en-CA" dirty="0"/>
              <a:t>Pour </a:t>
            </a:r>
            <a:r>
              <a:rPr lang="en-CA" dirty="0" err="1"/>
              <a:t>près</a:t>
            </a:r>
            <a:r>
              <a:rPr lang="en-CA" dirty="0"/>
              <a:t> des 2/3 des </a:t>
            </a:r>
            <a:r>
              <a:rPr lang="en-CA" dirty="0" err="1"/>
              <a:t>employeurs</a:t>
            </a:r>
            <a:r>
              <a:rPr lang="en-CA" dirty="0"/>
              <a:t> </a:t>
            </a:r>
            <a:r>
              <a:rPr lang="en-CA" dirty="0" err="1"/>
              <a:t>sondés</a:t>
            </a:r>
            <a:r>
              <a:rPr lang="en-CA" dirty="0"/>
              <a:t> dans </a:t>
            </a:r>
            <a:r>
              <a:rPr lang="en-CA" dirty="0" err="1"/>
              <a:t>l’enquête</a:t>
            </a:r>
            <a:r>
              <a:rPr lang="en-CA" dirty="0"/>
              <a:t>, </a:t>
            </a:r>
            <a:r>
              <a:rPr lang="en-CA" dirty="0" err="1"/>
              <a:t>l’égalité</a:t>
            </a:r>
            <a:r>
              <a:rPr lang="en-CA" dirty="0"/>
              <a:t> </a:t>
            </a:r>
            <a:r>
              <a:rPr lang="en-CA" dirty="0" err="1"/>
              <a:t>professionnelle</a:t>
            </a:r>
            <a:r>
              <a:rPr lang="en-CA" dirty="0"/>
              <a:t> </a:t>
            </a:r>
            <a:r>
              <a:rPr lang="en-CA" dirty="0" err="1"/>
              <a:t>n’est</a:t>
            </a:r>
            <a:r>
              <a:rPr lang="en-CA" dirty="0"/>
              <a:t> pas </a:t>
            </a:r>
            <a:r>
              <a:rPr lang="en-CA" dirty="0" err="1"/>
              <a:t>une</a:t>
            </a:r>
            <a:r>
              <a:rPr lang="en-CA" dirty="0"/>
              <a:t> </a:t>
            </a:r>
            <a:r>
              <a:rPr lang="en-CA" dirty="0" err="1"/>
              <a:t>priorité</a:t>
            </a:r>
            <a:r>
              <a:rPr lang="en-CA" dirty="0"/>
              <a:t> </a:t>
            </a:r>
            <a:r>
              <a:rPr lang="en-CA" dirty="0" err="1"/>
              <a:t>stratégique</a:t>
            </a:r>
            <a:r>
              <a:rPr lang="en-CA" dirty="0"/>
              <a:t>.</a:t>
            </a:r>
          </a:p>
          <a:p>
            <a:pPr marL="742950" lvl="1" indent="-285750">
              <a:lnSpc>
                <a:spcPct val="90000"/>
              </a:lnSpc>
              <a:buFont typeface="Arial"/>
              <a:buChar char="•"/>
            </a:pPr>
            <a:r>
              <a:rPr lang="en-CA" dirty="0"/>
              <a:t>Pour les </a:t>
            </a:r>
            <a:r>
              <a:rPr lang="en-CA" dirty="0" err="1"/>
              <a:t>mesures</a:t>
            </a:r>
            <a:r>
              <a:rPr lang="en-CA" dirty="0"/>
              <a:t> </a:t>
            </a:r>
            <a:r>
              <a:rPr lang="en-CA" dirty="0" err="1"/>
              <a:t>en</a:t>
            </a:r>
            <a:r>
              <a:rPr lang="en-CA" dirty="0"/>
              <a:t> place, </a:t>
            </a:r>
            <a:r>
              <a:rPr lang="en-CA" dirty="0" err="1"/>
              <a:t>elles</a:t>
            </a:r>
            <a:r>
              <a:rPr lang="en-CA" dirty="0"/>
              <a:t> </a:t>
            </a:r>
            <a:r>
              <a:rPr lang="en-CA" dirty="0" err="1"/>
              <a:t>sont</a:t>
            </a:r>
            <a:r>
              <a:rPr lang="en-CA" dirty="0"/>
              <a:t> </a:t>
            </a:r>
            <a:r>
              <a:rPr lang="en-CA" dirty="0" err="1"/>
              <a:t>positivement</a:t>
            </a:r>
            <a:r>
              <a:rPr lang="en-CA" dirty="0"/>
              <a:t> </a:t>
            </a:r>
            <a:r>
              <a:rPr lang="en-CA" dirty="0" err="1"/>
              <a:t>corrélées</a:t>
            </a:r>
            <a:r>
              <a:rPr lang="en-CA" dirty="0"/>
              <a:t> </a:t>
            </a:r>
            <a:r>
              <a:rPr lang="en-CA" dirty="0" err="1"/>
              <a:t>à</a:t>
            </a:r>
            <a:r>
              <a:rPr lang="en-CA" dirty="0"/>
              <a:t> la </a:t>
            </a:r>
            <a:r>
              <a:rPr lang="en-CA" dirty="0" err="1"/>
              <a:t>syndicalisation</a:t>
            </a:r>
            <a:r>
              <a:rPr lang="en-CA" dirty="0"/>
              <a:t> et aux exigences </a:t>
            </a:r>
            <a:r>
              <a:rPr lang="en-CA" dirty="0" err="1"/>
              <a:t>légales</a:t>
            </a:r>
            <a:r>
              <a:rPr lang="is-IS" dirty="0"/>
              <a:t>…  Alors... Est-ce que les syndicats en font un combat?</a:t>
            </a:r>
          </a:p>
          <a:p>
            <a:pPr marL="742950" lvl="1" indent="-285750">
              <a:lnSpc>
                <a:spcPct val="90000"/>
              </a:lnSpc>
              <a:buFont typeface="Arial"/>
              <a:buChar char="•"/>
            </a:pPr>
            <a:r>
              <a:rPr lang="is-IS" b="1" dirty="0"/>
              <a:t>La mesure la plus répandue </a:t>
            </a:r>
            <a:r>
              <a:rPr lang="is-IS" dirty="0"/>
              <a:t>demeure la politique formelle de </a:t>
            </a:r>
            <a:r>
              <a:rPr lang="is-IS" b="1" dirty="0"/>
              <a:t>harcèlement sexuel </a:t>
            </a:r>
            <a:r>
              <a:rPr lang="is-IS" dirty="0"/>
              <a:t>(75%) : surprise? Non... </a:t>
            </a:r>
            <a:r>
              <a:rPr lang="fr-FR" dirty="0"/>
              <a:t>M</a:t>
            </a:r>
            <a:r>
              <a:rPr lang="is-IS" dirty="0"/>
              <a:t>esure obligatoire depuis janvier 2019.</a:t>
            </a:r>
          </a:p>
          <a:p>
            <a:pPr marL="742950" lvl="1" indent="-285750">
              <a:lnSpc>
                <a:spcPct val="90000"/>
              </a:lnSpc>
              <a:buFont typeface="Arial"/>
              <a:buChar char="•"/>
            </a:pPr>
            <a:r>
              <a:rPr lang="is-IS" dirty="0"/>
              <a:t>Uniquement </a:t>
            </a:r>
            <a:r>
              <a:rPr lang="is-IS" b="1" dirty="0"/>
              <a:t>5% des employeurs </a:t>
            </a:r>
            <a:r>
              <a:rPr lang="is-IS" dirty="0"/>
              <a:t>sondé ont une politique formelle et proactive pour </a:t>
            </a:r>
            <a:r>
              <a:rPr lang="is-IS" b="1" dirty="0"/>
              <a:t>recruter des femmes </a:t>
            </a:r>
            <a:r>
              <a:rPr lang="is-IS" dirty="0"/>
              <a:t>(aussi pour les postes de direction)</a:t>
            </a:r>
          </a:p>
          <a:p>
            <a:pPr marL="742950" lvl="1" indent="-285750">
              <a:lnSpc>
                <a:spcPct val="90000"/>
              </a:lnSpc>
              <a:buFont typeface="Arial"/>
              <a:buChar char="•"/>
            </a:pPr>
            <a:r>
              <a:rPr lang="is-IS" b="1" dirty="0"/>
              <a:t>Aucun employeur (0%) </a:t>
            </a:r>
            <a:r>
              <a:rPr lang="is-IS" dirty="0"/>
              <a:t>mesure l’égalité professionnelle par des indicateurs...</a:t>
            </a:r>
          </a:p>
          <a:p>
            <a:pPr lvl="1">
              <a:lnSpc>
                <a:spcPct val="90000"/>
              </a:lnSpc>
            </a:pPr>
            <a:endParaRPr lang="is-IS" dirty="0"/>
          </a:p>
          <a:p>
            <a:pPr>
              <a:lnSpc>
                <a:spcPct val="90000"/>
              </a:lnSpc>
            </a:pPr>
            <a:r>
              <a:rPr lang="is-IS" b="1" i="1" dirty="0"/>
              <a:t>Effets de la loi : Effet de normalisation...Effet dissuasif?  </a:t>
            </a:r>
          </a:p>
          <a:p>
            <a:endParaRPr lang="is-IS" sz="1100" dirty="0"/>
          </a:p>
          <a:p>
            <a:pPr marL="285750" indent="-285750">
              <a:lnSpc>
                <a:spcPct val="80000"/>
              </a:lnSpc>
              <a:buFont typeface="Arial"/>
              <a:buChar char="•"/>
            </a:pPr>
            <a:r>
              <a:rPr lang="fr-FR" sz="1100" dirty="0"/>
              <a:t>F</a:t>
            </a:r>
            <a:r>
              <a:rPr lang="is-IS" sz="1100" dirty="0"/>
              <a:t>éminisation du membership, mais persistance d’importantes disparités dans l’exercice et la répartition du pouvoir organisationnel entre les hommes et les femmes.</a:t>
            </a:r>
          </a:p>
          <a:p>
            <a:pPr marL="1200150" lvl="2" indent="-285750">
              <a:lnSpc>
                <a:spcPct val="80000"/>
              </a:lnSpc>
              <a:buFont typeface="Arial"/>
              <a:buChar char="•"/>
            </a:pPr>
            <a:r>
              <a:rPr lang="fr-FR" sz="1100" dirty="0"/>
              <a:t>M</a:t>
            </a:r>
            <a:r>
              <a:rPr lang="is-IS" sz="1100" dirty="0"/>
              <a:t>oins de représentation féminine dans les exécutifs, mandats plus importants confiés à des hommes (négociations sectorielles par exemple) </a:t>
            </a:r>
          </a:p>
          <a:p>
            <a:pPr marL="742950" lvl="1" indent="-285750">
              <a:lnSpc>
                <a:spcPct val="80000"/>
              </a:lnSpc>
              <a:buFont typeface="Arial"/>
              <a:buChar char="•"/>
            </a:pPr>
            <a:r>
              <a:rPr lang="fr-FR" sz="1100" dirty="0"/>
              <a:t>O</a:t>
            </a:r>
            <a:r>
              <a:rPr lang="is-IS" sz="1100" dirty="0"/>
              <a:t>bstacles organisationnels persistants : </a:t>
            </a:r>
          </a:p>
          <a:p>
            <a:pPr marL="1200150" lvl="2" indent="-285750">
              <a:lnSpc>
                <a:spcPct val="80000"/>
              </a:lnSpc>
              <a:buFont typeface="Arial"/>
              <a:buChar char="•"/>
            </a:pPr>
            <a:r>
              <a:rPr lang="fr-FR" sz="1100" dirty="0"/>
              <a:t>la persistance de </a:t>
            </a:r>
            <a:r>
              <a:rPr lang="fr-FR" sz="1100" i="1" dirty="0"/>
              <a:t>boys’ clubs</a:t>
            </a:r>
            <a:r>
              <a:rPr lang="fr-FR" sz="1100" dirty="0"/>
              <a:t> au sein des syndicats étudiés, et ce, malgré leur féminisation. </a:t>
            </a:r>
          </a:p>
          <a:p>
            <a:pPr marL="1200150" lvl="2" indent="-285750">
              <a:lnSpc>
                <a:spcPct val="80000"/>
              </a:lnSpc>
              <a:buFont typeface="Arial"/>
              <a:buChar char="•"/>
            </a:pPr>
            <a:r>
              <a:rPr lang="en-CA" sz="1100" dirty="0" err="1"/>
              <a:t>Peu</a:t>
            </a:r>
            <a:r>
              <a:rPr lang="en-CA" sz="1100" dirty="0"/>
              <a:t> </a:t>
            </a:r>
            <a:r>
              <a:rPr lang="en-CA" sz="1100" dirty="0" err="1"/>
              <a:t>d’ajustements</a:t>
            </a:r>
            <a:r>
              <a:rPr lang="en-CA" sz="1100" dirty="0"/>
              <a:t> aux pratiques </a:t>
            </a:r>
            <a:r>
              <a:rPr lang="en-CA" sz="1100" dirty="0" err="1"/>
              <a:t>syndicales</a:t>
            </a:r>
            <a:r>
              <a:rPr lang="en-CA" sz="1100" dirty="0"/>
              <a:t> </a:t>
            </a:r>
            <a:r>
              <a:rPr lang="en-CA" sz="1100" dirty="0" err="1"/>
              <a:t>à</a:t>
            </a:r>
            <a:r>
              <a:rPr lang="en-CA" sz="1100" dirty="0"/>
              <a:t> un membership plus </a:t>
            </a:r>
            <a:r>
              <a:rPr lang="en-CA" sz="1100" dirty="0" err="1"/>
              <a:t>féminin</a:t>
            </a:r>
            <a:endParaRPr lang="en-CA" sz="1100" dirty="0"/>
          </a:p>
          <a:p>
            <a:pPr marL="742950" lvl="1" indent="-285750">
              <a:lnSpc>
                <a:spcPct val="80000"/>
              </a:lnSpc>
              <a:buFont typeface="Arial"/>
              <a:buChar char="•"/>
            </a:pPr>
            <a:r>
              <a:rPr lang="en-CA" sz="1100" dirty="0"/>
              <a:t>Les </a:t>
            </a:r>
            <a:r>
              <a:rPr lang="en-CA" sz="1100" dirty="0" err="1"/>
              <a:t>contre-narratifs</a:t>
            </a:r>
            <a:r>
              <a:rPr lang="en-CA" sz="1100" dirty="0"/>
              <a:t> :</a:t>
            </a:r>
          </a:p>
          <a:p>
            <a:pPr marL="1200150" lvl="2" indent="-285750">
              <a:lnSpc>
                <a:spcPct val="80000"/>
              </a:lnSpc>
              <a:buFont typeface="Arial"/>
              <a:buChar char="•"/>
            </a:pPr>
            <a:r>
              <a:rPr lang="en-CA" sz="1100" dirty="0" err="1"/>
              <a:t>L’égalité</a:t>
            </a:r>
            <a:r>
              <a:rPr lang="en-CA" sz="1100" dirty="0"/>
              <a:t> </a:t>
            </a:r>
            <a:r>
              <a:rPr lang="en-CA" sz="1100" dirty="0" err="1"/>
              <a:t>est</a:t>
            </a:r>
            <a:r>
              <a:rPr lang="en-CA" sz="1100" dirty="0"/>
              <a:t> déjà </a:t>
            </a:r>
            <a:r>
              <a:rPr lang="en-CA" sz="1100" dirty="0" err="1"/>
              <a:t>atteinte</a:t>
            </a:r>
            <a:r>
              <a:rPr lang="is-IS" sz="1100" dirty="0"/>
              <a:t>…</a:t>
            </a:r>
          </a:p>
          <a:p>
            <a:pPr marL="1200150" lvl="2" indent="-285750">
              <a:lnSpc>
                <a:spcPct val="80000"/>
              </a:lnSpc>
              <a:buFont typeface="Arial"/>
              <a:buChar char="•"/>
            </a:pPr>
            <a:r>
              <a:rPr lang="is-IS" sz="1100" dirty="0"/>
              <a:t>Les femmes ne sont pas intéressées par des fonctions de leadership...</a:t>
            </a:r>
          </a:p>
          <a:p>
            <a:pPr marL="1200150" lvl="2" indent="-285750">
              <a:lnSpc>
                <a:spcPct val="80000"/>
              </a:lnSpc>
              <a:buFont typeface="Arial"/>
              <a:buChar char="•"/>
            </a:pPr>
            <a:r>
              <a:rPr lang="is-IS" sz="1100" dirty="0"/>
              <a:t>Les mesures </a:t>
            </a:r>
            <a:endParaRPr lang="fr-CA" sz="2000" dirty="0"/>
          </a:p>
        </p:txBody>
      </p:sp>
    </p:spTree>
    <p:extLst>
      <p:ext uri="{BB962C8B-B14F-4D97-AF65-F5344CB8AC3E}">
        <p14:creationId xmlns:p14="http://schemas.microsoft.com/office/powerpoint/2010/main" val="29982073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2400" y="760413"/>
            <a:ext cx="6748463" cy="3797300"/>
          </a:xfrm>
        </p:spPr>
      </p:sp>
      <p:sp>
        <p:nvSpPr>
          <p:cNvPr id="3" name="Espace réservé des commentaires 2"/>
          <p:cNvSpPr>
            <a:spLocks noGrp="1"/>
          </p:cNvSpPr>
          <p:nvPr>
            <p:ph type="body" idx="1"/>
          </p:nvPr>
        </p:nvSpPr>
        <p:spPr/>
        <p:txBody>
          <a:bodyPr/>
          <a:lstStyle/>
          <a:p>
            <a:pPr lvl="3" indent="-342900"/>
            <a:endParaRPr lang="fr-CA" sz="2000" dirty="0"/>
          </a:p>
        </p:txBody>
      </p:sp>
    </p:spTree>
    <p:extLst>
      <p:ext uri="{BB962C8B-B14F-4D97-AF65-F5344CB8AC3E}">
        <p14:creationId xmlns:p14="http://schemas.microsoft.com/office/powerpoint/2010/main" val="204225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10403466-367C-1447-98B7-39793F30E3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commentaires 2">
            <a:extLst>
              <a:ext uri="{FF2B5EF4-FFF2-40B4-BE49-F238E27FC236}">
                <a16:creationId xmlns:a16="http://schemas.microsoft.com/office/drawing/2014/main" id="{2BB3AA53-F74B-334A-B861-CAD9D6B2F3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1100" dirty="0"/>
              <a:t>Grande variation au sein du secteur privé (23%). Choix pour illustrer cette variation (en haut ou en bas de la courbe verte)</a:t>
            </a:r>
          </a:p>
          <a:p>
            <a:endParaRPr lang="fr-CA" altLang="fr-FR" sz="1100" dirty="0"/>
          </a:p>
          <a:p>
            <a:r>
              <a:rPr lang="fr-CA" altLang="fr-FR" sz="1100" dirty="0"/>
              <a:t>Construction 50-60% (rouge)</a:t>
            </a:r>
          </a:p>
          <a:p>
            <a:r>
              <a:rPr lang="fr-CA" altLang="fr-FR" sz="1100" dirty="0"/>
              <a:t>Fabrication en haut de 40% en 1997 – 33,3% maintenant (Mauve)</a:t>
            </a:r>
          </a:p>
          <a:p>
            <a:pPr eaLnBrk="1" hangingPunct="1">
              <a:spcBef>
                <a:spcPct val="0"/>
              </a:spcBef>
            </a:pPr>
            <a:endParaRPr lang="fr-CA" altLang="fr-FR" sz="1100" dirty="0"/>
          </a:p>
          <a:p>
            <a:pPr eaLnBrk="1" hangingPunct="1">
              <a:spcBef>
                <a:spcPct val="0"/>
              </a:spcBef>
            </a:pPr>
            <a:r>
              <a:rPr lang="fr-CA" altLang="fr-FR" sz="1100" dirty="0"/>
              <a:t>Services privés:</a:t>
            </a:r>
          </a:p>
          <a:p>
            <a:pPr eaLnBrk="1" hangingPunct="1">
              <a:spcBef>
                <a:spcPct val="0"/>
              </a:spcBef>
            </a:pPr>
            <a:r>
              <a:rPr lang="fr-CA" altLang="fr-FR" sz="1100" dirty="0"/>
              <a:t>Légère baisse/maintien Commerce (20% vers 17,1%) (turquoise)</a:t>
            </a:r>
          </a:p>
          <a:p>
            <a:pPr eaLnBrk="1" hangingPunct="1">
              <a:spcBef>
                <a:spcPct val="0"/>
              </a:spcBef>
            </a:pPr>
            <a:r>
              <a:rPr lang="fr-CA" altLang="fr-FR" sz="1100" dirty="0"/>
              <a:t>Diminution Hébergement/restauration près de 15% vers moins de 10% (6,1%) (orange)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a:extLst>
              <a:ext uri="{FF2B5EF4-FFF2-40B4-BE49-F238E27FC236}">
                <a16:creationId xmlns:a16="http://schemas.microsoft.com/office/drawing/2014/main" id="{27982778-CB5F-B24C-805D-E4168A0B8D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a:extLst>
              <a:ext uri="{FF2B5EF4-FFF2-40B4-BE49-F238E27FC236}">
                <a16:creationId xmlns:a16="http://schemas.microsoft.com/office/drawing/2014/main" id="{3131C2E2-C45C-8240-BD77-1012DF84EE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dirty="0"/>
              <a:t>Ces disparités sectorielles persistantes font oublier qu’un écart quant à la couverture syndicale s’est pour ainsi dire résorbée au cours des ans, soit celui qui existait entre hommes et femmes. </a:t>
            </a:r>
          </a:p>
          <a:p>
            <a:pPr eaLnBrk="1" hangingPunct="1">
              <a:spcBef>
                <a:spcPct val="0"/>
              </a:spcBef>
            </a:pPr>
            <a:endParaRPr lang="fr-CA" altLang="fr-FR" dirty="0"/>
          </a:p>
          <a:p>
            <a:pPr eaLnBrk="1" hangingPunct="1">
              <a:spcBef>
                <a:spcPct val="0"/>
              </a:spcBef>
            </a:pPr>
            <a:r>
              <a:rPr lang="fr-CA" altLang="fr-FR" dirty="0"/>
              <a:t>La figure montre que les femmes voient leurs conditions de travail influencées par une convention collective dans une proportion égale à celle des homme et même plus grande depuis 2016 selon les données présentées. (en 2021: F=41,1% Magenta) H=38,7% (turquoise))</a:t>
            </a:r>
          </a:p>
          <a:p>
            <a:pPr eaLnBrk="1" hangingPunct="1">
              <a:spcBef>
                <a:spcPct val="0"/>
              </a:spcBef>
            </a:pPr>
            <a:endParaRPr lang="fr-CA" altLang="fr-FR" dirty="0"/>
          </a:p>
          <a:p>
            <a:pPr eaLnBrk="1" hangingPunct="1">
              <a:spcBef>
                <a:spcPct val="0"/>
              </a:spcBef>
            </a:pPr>
            <a:r>
              <a:rPr lang="fr-CA" altLang="fr-FR" dirty="0"/>
              <a:t>La croissance de l’emploi dans les domaines à prédominance féminine comme les soins de santé et l’assistance sociale de même que l’enseignement jumelée à la décroissance de l’emploi dans le secteur de la fabrication à prédominance masculine explique en partie cette évolution</a:t>
            </a:r>
          </a:p>
          <a:p>
            <a:pPr eaLnBrk="1" hangingPunct="1">
              <a:spcBef>
                <a:spcPct val="0"/>
              </a:spcBef>
            </a:pPr>
            <a:endParaRPr lang="fr-CA" altLang="fr-FR" dirty="0"/>
          </a:p>
          <a:p>
            <a:pPr eaLnBrk="1" hangingPunct="1">
              <a:spcBef>
                <a:spcPct val="0"/>
              </a:spcBef>
            </a:pPr>
            <a:r>
              <a:rPr lang="fr-CA" altLang="fr-FR" dirty="0"/>
              <a:t>CONSTAT: Apparente stabilité de la présence syndicale (cache des diminutions) et inégale répartition</a:t>
            </a:r>
          </a:p>
          <a:p>
            <a:pPr eaLnBrk="1" hangingPunct="1">
              <a:spcBef>
                <a:spcPct val="0"/>
              </a:spcBef>
            </a:pPr>
            <a:endParaRPr lang="fr-CA" altLang="fr-FR" dirty="0"/>
          </a:p>
          <a:p>
            <a:pPr eaLnBrk="1" hangingPunct="1">
              <a:spcBef>
                <a:spcPct val="0"/>
              </a:spcBef>
            </a:pPr>
            <a:r>
              <a:rPr lang="fr-CA" altLang="fr-FR" dirty="0"/>
              <a:t>Allons-y avec la dynamique de la négociation collective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a:extLst>
              <a:ext uri="{FF2B5EF4-FFF2-40B4-BE49-F238E27FC236}">
                <a16:creationId xmlns:a16="http://schemas.microsoft.com/office/drawing/2014/main" id="{C0757FFF-E604-BF4F-B78F-A48E01D557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notes 2">
            <a:extLst>
              <a:ext uri="{FF2B5EF4-FFF2-40B4-BE49-F238E27FC236}">
                <a16:creationId xmlns:a16="http://schemas.microsoft.com/office/drawing/2014/main" id="{BDD94ABE-53F0-6044-8F81-A2FD44D89B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dirty="0"/>
              <a:t>Nombre (général et secteur)</a:t>
            </a:r>
          </a:p>
          <a:p>
            <a:pPr eaLnBrk="1" hangingPunct="1">
              <a:spcBef>
                <a:spcPct val="0"/>
              </a:spcBef>
            </a:pPr>
            <a:r>
              <a:rPr lang="fr-CA" altLang="fr-FR" dirty="0"/>
              <a:t>Gravité (durée moyenne)</a:t>
            </a:r>
          </a:p>
          <a:p>
            <a:pPr eaLnBrk="1" hangingPunct="1">
              <a:spcBef>
                <a:spcPct val="0"/>
              </a:spcBef>
            </a:pPr>
            <a:r>
              <a:rPr lang="fr-CA" altLang="fr-FR" dirty="0"/>
              <a:t>Part des </a:t>
            </a:r>
            <a:r>
              <a:rPr lang="fr-CA" altLang="fr-FR" dirty="0" err="1"/>
              <a:t>lock-outs</a:t>
            </a:r>
            <a:endParaRPr lang="fr-CA" alt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9D1EA67C-725D-934C-8596-13CC127E82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a:extLst>
              <a:ext uri="{FF2B5EF4-FFF2-40B4-BE49-F238E27FC236}">
                <a16:creationId xmlns:a16="http://schemas.microsoft.com/office/drawing/2014/main" id="{EAF7D027-C85B-654D-BC10-60CD0D031E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dirty="0"/>
              <a:t>L’évolution présentée généralement comme la plus spectaculaire de l’évolution des négociations collectives au Québec au cours des 50 dernières années demeure la réduction considérable du nombre d’arrêts de travail, passant d’un sommet de 390 en 1974 à un plancher historique de 46 </a:t>
            </a:r>
            <a:r>
              <a:rPr lang="fr-CA" altLang="fr-FR" dirty="0" err="1"/>
              <a:t>conﬂits</a:t>
            </a:r>
            <a:r>
              <a:rPr lang="fr-CA" altLang="fr-FR" dirty="0"/>
              <a:t> en 2006, soit près de neuf fois moins de conflits (voir la </a:t>
            </a:r>
            <a:r>
              <a:rPr lang="fr-CA" altLang="fr-FR" dirty="0" err="1"/>
              <a:t>ﬁgure</a:t>
            </a:r>
            <a:r>
              <a:rPr lang="fr-CA" altLang="fr-FR" dirty="0"/>
              <a:t> 1). </a:t>
            </a:r>
          </a:p>
          <a:p>
            <a:pPr eaLnBrk="1" hangingPunct="1">
              <a:spcBef>
                <a:spcPct val="0"/>
              </a:spcBef>
            </a:pPr>
            <a:endParaRPr lang="fr-CA" altLang="fr-FR" dirty="0"/>
          </a:p>
          <a:p>
            <a:pPr eaLnBrk="1" hangingPunct="1">
              <a:spcBef>
                <a:spcPct val="0"/>
              </a:spcBef>
            </a:pPr>
            <a:r>
              <a:rPr lang="fr-CA" altLang="fr-FR" dirty="0"/>
              <a:t>Si le nombre d’arrêts de travail est demeuré relativement bas au cours de la période entourant la crise </a:t>
            </a:r>
            <a:r>
              <a:rPr lang="fr-CA" altLang="fr-FR" dirty="0" err="1"/>
              <a:t>ﬁnancière</a:t>
            </a:r>
            <a:r>
              <a:rPr lang="fr-CA" altLang="fr-FR" dirty="0"/>
              <a:t> de 2007, il a eu tendance à remonter depuis, pour revenir en 2017-18 au niveau de 1990 [plus de 200].</a:t>
            </a:r>
          </a:p>
          <a:p>
            <a:pPr eaLnBrk="1" hangingPunct="1">
              <a:spcBef>
                <a:spcPct val="0"/>
              </a:spcBef>
            </a:pPr>
            <a:endParaRPr lang="fr-CA" altLang="fr-FR" dirty="0"/>
          </a:p>
          <a:p>
            <a:pPr eaLnBrk="1" hangingPunct="1">
              <a:spcBef>
                <a:spcPct val="0"/>
              </a:spcBef>
            </a:pPr>
            <a:r>
              <a:rPr lang="fr-CA" altLang="fr-FR" dirty="0"/>
              <a:t>Il est redescendu à 72 en 2019 et 34 en 2020 [nouveau</a:t>
            </a:r>
            <a:r>
              <a:rPr lang="fr-CA" altLang="fr-FR" baseline="0" dirty="0"/>
              <a:t> plancher = </a:t>
            </a:r>
            <a:r>
              <a:rPr lang="fr-CA" altLang="fr-FR" baseline="0" dirty="0" err="1"/>
              <a:t>Covid</a:t>
            </a:r>
            <a:r>
              <a:rPr lang="fr-CA" altLang="fr-FR" baseline="0" dirty="0"/>
              <a:t>]</a:t>
            </a:r>
            <a:endParaRPr lang="fr-CA" altLang="fr-F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9322" y="2072148"/>
            <a:ext cx="6629400" cy="1688688"/>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79322" y="3849325"/>
            <a:ext cx="6629400" cy="678426"/>
          </a:xfrm>
        </p:spPr>
        <p:txBody>
          <a:bodyPr>
            <a:normAutofit/>
          </a:bodyPr>
          <a:lstStyle>
            <a:lvl1pPr marL="0" indent="0" algn="l">
              <a:buNone/>
              <a:defRPr sz="2800" b="0" i="0">
                <a:solidFill>
                  <a:schemeClr val="accent5">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5842992" cy="857250"/>
          </a:xfrm>
        </p:spPr>
        <p:txBody>
          <a:bodyPr/>
          <a:lstStyle>
            <a:lvl1pPr algn="l">
              <a:defRPr/>
            </a:lvl1pPr>
          </a:lstStyle>
          <a:p>
            <a:r>
              <a:rPr lang="fr-FR"/>
              <a:t>Modifiez le style du titre</a:t>
            </a:r>
            <a:endParaRPr lang="fr-CA"/>
          </a:p>
        </p:txBody>
      </p:sp>
      <p:sp>
        <p:nvSpPr>
          <p:cNvPr id="3" name="Espace réservé du contenu 2"/>
          <p:cNvSpPr>
            <a:spLocks noGrp="1"/>
          </p:cNvSpPr>
          <p:nvPr>
            <p:ph idx="1"/>
          </p:nvPr>
        </p:nvSpPr>
        <p:spPr>
          <a:xfrm>
            <a:off x="457200" y="1200153"/>
            <a:ext cx="8229600" cy="309979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pour une image  7"/>
          <p:cNvSpPr>
            <a:spLocks noGrp="1"/>
          </p:cNvSpPr>
          <p:nvPr>
            <p:ph type="pic" sz="quarter" idx="10"/>
          </p:nvPr>
        </p:nvSpPr>
        <p:spPr>
          <a:xfrm>
            <a:off x="323529" y="4371952"/>
            <a:ext cx="1080120" cy="628079"/>
          </a:xfrm>
        </p:spPr>
        <p:txBody>
          <a:bodyPr rtlCol="0">
            <a:normAutofit/>
          </a:bodyPr>
          <a:lstStyle>
            <a:lvl1pPr marL="0" indent="0">
              <a:buNone/>
              <a:defRPr sz="2000"/>
            </a:lvl1pPr>
          </a:lstStyle>
          <a:p>
            <a:pPr lvl="0"/>
            <a:r>
              <a:rPr lang="fr-CA" noProof="0"/>
              <a:t>Faire glisser l'image vers l'espace réservé ou cliquer sur l'icône pour l'ajouter</a:t>
            </a:r>
            <a:endParaRPr lang="fr-CA" noProof="0" dirty="0"/>
          </a:p>
        </p:txBody>
      </p:sp>
    </p:spTree>
    <p:extLst>
      <p:ext uri="{BB962C8B-B14F-4D97-AF65-F5344CB8AC3E}">
        <p14:creationId xmlns:p14="http://schemas.microsoft.com/office/powerpoint/2010/main" val="87466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450" y="253834"/>
            <a:ext cx="8259098" cy="763526"/>
          </a:xfrm>
        </p:spPr>
        <p:txBody>
          <a:bodyPr>
            <a:normAutofit/>
          </a:bodyPr>
          <a:lstStyle>
            <a:lvl1pPr algn="l">
              <a:defRPr sz="3600" baseline="0">
                <a:solidFill>
                  <a:schemeClr val="accent5">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194620"/>
            <a:ext cx="8246070" cy="3583856"/>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189" y="406537"/>
            <a:ext cx="6283782" cy="725349"/>
          </a:xfrm>
        </p:spPr>
        <p:txBody>
          <a:bodyPr>
            <a:normAutofit/>
          </a:bodyPr>
          <a:lstStyle>
            <a:lvl1pPr algn="l">
              <a:defRPr sz="3600">
                <a:solidFill>
                  <a:schemeClr val="accent5">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79321" y="1268361"/>
            <a:ext cx="6304935" cy="342013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8" y="242151"/>
            <a:ext cx="8093365" cy="763525"/>
          </a:xfrm>
        </p:spPr>
        <p:txBody>
          <a:bodyPr>
            <a:normAutofit/>
          </a:bodyPr>
          <a:lstStyle>
            <a:lvl1pPr algn="l">
              <a:defRPr sz="3600" baseline="0">
                <a:solidFill>
                  <a:schemeClr val="accent5">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544902"/>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017299"/>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544902"/>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017299"/>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22000" b="-2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0850A-C774-DF45-BA87-0A9E12FC6E7F}"/>
              </a:ext>
            </a:extLst>
          </p:cNvPr>
          <p:cNvSpPr/>
          <p:nvPr/>
        </p:nvSpPr>
        <p:spPr>
          <a:xfrm>
            <a:off x="4028661" y="1272209"/>
            <a:ext cx="4784035" cy="2266121"/>
          </a:xfrm>
          <a:prstGeom prst="rect">
            <a:avLst/>
          </a:prstGeom>
          <a:solidFill>
            <a:schemeClr val="dk1">
              <a:alpha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 name="Title 1"/>
          <p:cNvSpPr>
            <a:spLocks noGrp="1"/>
          </p:cNvSpPr>
          <p:nvPr>
            <p:ph type="ctrTitle"/>
          </p:nvPr>
        </p:nvSpPr>
        <p:spPr>
          <a:xfrm>
            <a:off x="4121426" y="1550273"/>
            <a:ext cx="4691270" cy="1445337"/>
          </a:xfrm>
        </p:spPr>
        <p:txBody>
          <a:bodyPr>
            <a:noAutofit/>
          </a:bodyPr>
          <a:lstStyle/>
          <a:p>
            <a:pPr algn="ctr"/>
            <a:r>
              <a:rPr lang="en-US" sz="4200" b="1" dirty="0" err="1"/>
              <a:t>Négociation</a:t>
            </a:r>
            <a:r>
              <a:rPr lang="en-US" sz="4200" b="1" dirty="0"/>
              <a:t> collective : </a:t>
            </a:r>
            <a:br>
              <a:rPr lang="en-US" sz="4200" b="1" dirty="0"/>
            </a:br>
            <a:r>
              <a:rPr lang="en-US" sz="4200" b="1" dirty="0" err="1"/>
              <a:t>bilan</a:t>
            </a:r>
            <a:r>
              <a:rPr lang="en-US" sz="4200" b="1" dirty="0"/>
              <a:t> et tendances</a:t>
            </a:r>
          </a:p>
        </p:txBody>
      </p:sp>
      <p:sp>
        <p:nvSpPr>
          <p:cNvPr id="3" name="Subtitle 2"/>
          <p:cNvSpPr>
            <a:spLocks noGrp="1"/>
          </p:cNvSpPr>
          <p:nvPr>
            <p:ph type="subTitle" idx="1"/>
          </p:nvPr>
        </p:nvSpPr>
        <p:spPr>
          <a:xfrm>
            <a:off x="127393" y="158681"/>
            <a:ext cx="2801337" cy="730043"/>
          </a:xfrm>
        </p:spPr>
        <p:txBody>
          <a:bodyPr>
            <a:normAutofit fontScale="77500" lnSpcReduction="20000"/>
          </a:bodyPr>
          <a:lstStyle/>
          <a:p>
            <a:pPr algn="ctr"/>
            <a:r>
              <a:rPr lang="en-US" dirty="0"/>
              <a:t>FIM-CSN</a:t>
            </a:r>
          </a:p>
          <a:p>
            <a:pPr algn="ctr"/>
            <a:r>
              <a:rPr lang="en-US" dirty="0"/>
              <a:t>31 </a:t>
            </a:r>
            <a:r>
              <a:rPr lang="en-US" dirty="0" err="1"/>
              <a:t>mai</a:t>
            </a:r>
            <a:r>
              <a:rPr lang="en-US" dirty="0"/>
              <a:t> 2022</a:t>
            </a:r>
          </a:p>
        </p:txBody>
      </p:sp>
      <p:pic>
        <p:nvPicPr>
          <p:cNvPr id="9" name="Image 4">
            <a:extLst>
              <a:ext uri="{FF2B5EF4-FFF2-40B4-BE49-F238E27FC236}">
                <a16:creationId xmlns:a16="http://schemas.microsoft.com/office/drawing/2014/main" id="{56D40F56-0400-1446-8868-7C25A9505E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7201" y="3870394"/>
            <a:ext cx="863600" cy="11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a:extLst>
              <a:ext uri="{FF2B5EF4-FFF2-40B4-BE49-F238E27FC236}">
                <a16:creationId xmlns:a16="http://schemas.microsoft.com/office/drawing/2014/main" id="{80A8000B-F21C-1841-BE45-1ACCE5B9D7DB}"/>
              </a:ext>
            </a:extLst>
          </p:cNvPr>
          <p:cNvSpPr txBox="1"/>
          <p:nvPr/>
        </p:nvSpPr>
        <p:spPr>
          <a:xfrm>
            <a:off x="100889" y="1503477"/>
            <a:ext cx="3636224" cy="2123658"/>
          </a:xfrm>
          <a:prstGeom prst="rect">
            <a:avLst/>
          </a:prstGeom>
          <a:noFill/>
        </p:spPr>
        <p:txBody>
          <a:bodyPr wrap="square" rtlCol="0">
            <a:spAutoFit/>
          </a:bodyPr>
          <a:lstStyle/>
          <a:p>
            <a:r>
              <a:rPr lang="fr-CA" altLang="fr-FR" sz="2000" b="1" dirty="0">
                <a:solidFill>
                  <a:schemeClr val="bg1"/>
                </a:solidFill>
              </a:rPr>
              <a:t>Patrice Jalette, </a:t>
            </a:r>
            <a:r>
              <a:rPr lang="fr-CA" altLang="fr-FR" sz="2000" dirty="0" err="1">
                <a:solidFill>
                  <a:schemeClr val="bg1"/>
                </a:solidFill>
              </a:rPr>
              <a:t>Ph.D</a:t>
            </a:r>
            <a:r>
              <a:rPr lang="fr-CA" altLang="fr-FR" sz="2000" dirty="0">
                <a:solidFill>
                  <a:schemeClr val="bg1"/>
                </a:solidFill>
              </a:rPr>
              <a:t>., CRIA</a:t>
            </a:r>
          </a:p>
          <a:p>
            <a:r>
              <a:rPr lang="fr-CA" altLang="fr-FR" sz="2000" b="1" dirty="0">
                <a:solidFill>
                  <a:schemeClr val="bg1"/>
                </a:solidFill>
              </a:rPr>
              <a:t>Mélanie Laroche</a:t>
            </a:r>
            <a:r>
              <a:rPr lang="fr-CA" altLang="fr-FR" sz="2000" dirty="0">
                <a:solidFill>
                  <a:schemeClr val="bg1"/>
                </a:solidFill>
              </a:rPr>
              <a:t>, </a:t>
            </a:r>
            <a:r>
              <a:rPr lang="fr-CA" altLang="fr-FR" sz="2000" dirty="0" err="1">
                <a:solidFill>
                  <a:schemeClr val="bg1"/>
                </a:solidFill>
              </a:rPr>
              <a:t>Ph.D</a:t>
            </a:r>
            <a:r>
              <a:rPr lang="fr-CA" altLang="fr-FR" sz="2000" dirty="0">
                <a:solidFill>
                  <a:schemeClr val="bg1"/>
                </a:solidFill>
              </a:rPr>
              <a:t>., CRIA</a:t>
            </a:r>
          </a:p>
          <a:p>
            <a:endParaRPr lang="fr-CA" altLang="fr-FR" sz="2000" dirty="0">
              <a:solidFill>
                <a:schemeClr val="bg1"/>
              </a:solidFill>
            </a:endParaRPr>
          </a:p>
          <a:p>
            <a:r>
              <a:rPr lang="fr-CA" altLang="fr-FR" dirty="0">
                <a:solidFill>
                  <a:schemeClr val="bg1"/>
                </a:solidFill>
              </a:rPr>
              <a:t>École de relations industrielles</a:t>
            </a:r>
          </a:p>
          <a:p>
            <a:r>
              <a:rPr lang="fr-CA" altLang="fr-FR" dirty="0">
                <a:solidFill>
                  <a:schemeClr val="bg1"/>
                </a:solidFill>
              </a:rPr>
              <a:t>Université de Montréal</a:t>
            </a:r>
          </a:p>
          <a:p>
            <a:r>
              <a:rPr lang="fr-CA" altLang="fr-FR" dirty="0">
                <a:solidFill>
                  <a:schemeClr val="bg1"/>
                </a:solidFill>
              </a:rPr>
              <a:t>Centre interuniversitaire sur la mondialisation et le travail (CRIMT)</a:t>
            </a:r>
          </a:p>
        </p:txBody>
      </p:sp>
      <p:sp>
        <p:nvSpPr>
          <p:cNvPr id="4" name="Espace réservé du numéro de diapositive 3"/>
          <p:cNvSpPr>
            <a:spLocks noGrp="1"/>
          </p:cNvSpPr>
          <p:nvPr>
            <p:ph type="sldNum" sz="quarter" idx="12"/>
          </p:nvPr>
        </p:nvSpPr>
        <p:spPr/>
        <p:txBody>
          <a:bodyPr/>
          <a:lstStyle/>
          <a:p>
            <a:fld id="{B82CCC60-E8CD-4174-8B1A-7DF615B22EEF}" type="slidenum">
              <a:rPr lang="en-US" smtClean="0"/>
              <a:pPr/>
              <a:t>1</a:t>
            </a:fld>
            <a:endParaRPr lang="en-US"/>
          </a:p>
        </p:txBody>
      </p:sp>
      <p:pic>
        <p:nvPicPr>
          <p:cNvPr id="12" name="Image 11"/>
          <p:cNvPicPr/>
          <p:nvPr/>
        </p:nvPicPr>
        <p:blipFill>
          <a:blip r:embed="rId5">
            <a:extLst>
              <a:ext uri="{28A0092B-C50C-407E-A947-70E740481C1C}">
                <a14:useLocalDpi xmlns:a14="http://schemas.microsoft.com/office/drawing/2010/main" val="0"/>
              </a:ext>
            </a:extLst>
          </a:blip>
          <a:srcRect/>
          <a:stretch>
            <a:fillRect/>
          </a:stretch>
        </p:blipFill>
        <p:spPr bwMode="auto">
          <a:xfrm>
            <a:off x="352680" y="3848341"/>
            <a:ext cx="1313241" cy="1192766"/>
          </a:xfrm>
          <a:prstGeom prst="rect">
            <a:avLst/>
          </a:prstGeom>
          <a:noFill/>
          <a:ln>
            <a:noFill/>
          </a:ln>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7D906-9FC9-314F-8CAA-E2C471DA5A7F}"/>
              </a:ext>
            </a:extLst>
          </p:cNvPr>
          <p:cNvSpPr>
            <a:spLocks noGrp="1"/>
          </p:cNvSpPr>
          <p:nvPr>
            <p:ph type="title"/>
          </p:nvPr>
        </p:nvSpPr>
        <p:spPr>
          <a:xfrm>
            <a:off x="119270" y="153367"/>
            <a:ext cx="5671930" cy="857250"/>
          </a:xfrm>
        </p:spPr>
        <p:txBody>
          <a:bodyPr>
            <a:noAutofit/>
          </a:bodyPr>
          <a:lstStyle/>
          <a:p>
            <a:pPr>
              <a:defRPr/>
            </a:pPr>
            <a:r>
              <a:rPr lang="en-CA" sz="2400" b="1" dirty="0">
                <a:solidFill>
                  <a:schemeClr val="bg1"/>
                </a:solidFill>
                <a:ea typeface="MS PGothic" panose="020B0600070205080204" pitchFamily="34" charset="-128"/>
              </a:rPr>
              <a:t>1.2.2 </a:t>
            </a:r>
            <a:r>
              <a:rPr lang="en-CA" sz="2400" b="1" dirty="0" err="1">
                <a:solidFill>
                  <a:schemeClr val="bg1"/>
                </a:solidFill>
                <a:ea typeface="MS PGothic" panose="020B0600070205080204" pitchFamily="34" charset="-128"/>
              </a:rPr>
              <a:t>Arrêts</a:t>
            </a:r>
            <a:r>
              <a:rPr lang="en-CA" sz="2400" b="1" dirty="0">
                <a:solidFill>
                  <a:schemeClr val="bg1"/>
                </a:solidFill>
                <a:ea typeface="MS PGothic" panose="020B0600070205080204" pitchFamily="34" charset="-128"/>
              </a:rPr>
              <a:t> de travail au Québec 2011-2020, </a:t>
            </a:r>
            <a:r>
              <a:rPr lang="en-CA" sz="2400" b="1" dirty="0" err="1">
                <a:solidFill>
                  <a:schemeClr val="bg1"/>
                </a:solidFill>
                <a:ea typeface="MS PGothic" panose="020B0600070205080204" pitchFamily="34" charset="-128"/>
              </a:rPr>
              <a:t>selon</a:t>
            </a:r>
            <a:r>
              <a:rPr lang="en-CA" sz="2400" b="1" dirty="0">
                <a:solidFill>
                  <a:schemeClr val="bg1"/>
                </a:solidFill>
                <a:ea typeface="MS PGothic" panose="020B0600070205080204" pitchFamily="34" charset="-128"/>
              </a:rPr>
              <a:t> le </a:t>
            </a:r>
            <a:r>
              <a:rPr lang="en-CA" sz="2400" b="1" dirty="0" err="1">
                <a:solidFill>
                  <a:schemeClr val="bg1"/>
                </a:solidFill>
                <a:ea typeface="MS PGothic" panose="020B0600070205080204" pitchFamily="34" charset="-128"/>
              </a:rPr>
              <a:t>secteur</a:t>
            </a:r>
            <a:r>
              <a:rPr lang="en-CA" sz="2400" b="1" dirty="0">
                <a:solidFill>
                  <a:schemeClr val="bg1"/>
                </a:solidFill>
                <a:ea typeface="MS PGothic" panose="020B0600070205080204" pitchFamily="34" charset="-128"/>
              </a:rPr>
              <a:t>, part </a:t>
            </a:r>
            <a:r>
              <a:rPr lang="en-CA" sz="2400" b="1" dirty="0" err="1">
                <a:solidFill>
                  <a:schemeClr val="bg1"/>
                </a:solidFill>
                <a:ea typeface="MS PGothic" panose="020B0600070205080204" pitchFamily="34" charset="-128"/>
              </a:rPr>
              <a:t>annuelle</a:t>
            </a:r>
            <a:r>
              <a:rPr lang="en-CA" sz="2400" b="1" dirty="0">
                <a:solidFill>
                  <a:schemeClr val="bg1"/>
                </a:solidFill>
                <a:ea typeface="MS PGothic" panose="020B0600070205080204" pitchFamily="34" charset="-128"/>
              </a:rPr>
              <a:t> (en %)</a:t>
            </a:r>
            <a:endParaRPr lang="fr-CA" sz="2400" dirty="0">
              <a:solidFill>
                <a:schemeClr val="bg1"/>
              </a:solidFill>
              <a:ea typeface="MS PGothic" panose="020B0600070205080204" pitchFamily="34" charset="-128"/>
            </a:endParaRPr>
          </a:p>
        </p:txBody>
      </p:sp>
      <p:graphicFrame>
        <p:nvGraphicFramePr>
          <p:cNvPr id="3" name="Espace réservé du contenu 4" descr="Description : Titre : Number per year">
            <a:extLst>
              <a:ext uri="{FF2B5EF4-FFF2-40B4-BE49-F238E27FC236}">
                <a16:creationId xmlns:a16="http://schemas.microsoft.com/office/drawing/2014/main" id="{FF122DDE-B24D-1B49-AB7E-0C62CCA285F5}"/>
              </a:ext>
            </a:extLst>
          </p:cNvPr>
          <p:cNvGraphicFramePr>
            <a:graphicFrameLocks noGrp="1"/>
          </p:cNvGraphicFramePr>
          <p:nvPr>
            <p:ph idx="1"/>
            <p:extLst>
              <p:ext uri="{D42A27DB-BD31-4B8C-83A1-F6EECF244321}">
                <p14:modId xmlns:p14="http://schemas.microsoft.com/office/powerpoint/2010/main" val="1908518785"/>
              </p:ext>
            </p:extLst>
          </p:nvPr>
        </p:nvGraphicFramePr>
        <p:xfrm>
          <a:off x="830263" y="1353828"/>
          <a:ext cx="8262937" cy="3106737"/>
        </p:xfrm>
        <a:graphic>
          <a:graphicData uri="http://schemas.openxmlformats.org/drawingml/2006/chart">
            <c:chart xmlns:c="http://schemas.openxmlformats.org/drawingml/2006/chart" xmlns:r="http://schemas.openxmlformats.org/officeDocument/2006/relationships" r:id="rId3"/>
          </a:graphicData>
        </a:graphic>
      </p:graphicFrame>
      <p:sp>
        <p:nvSpPr>
          <p:cNvPr id="22533" name="Rectangle 6">
            <a:extLst>
              <a:ext uri="{FF2B5EF4-FFF2-40B4-BE49-F238E27FC236}">
                <a16:creationId xmlns:a16="http://schemas.microsoft.com/office/drawing/2014/main" id="{58C2C93F-3DD2-DD49-956E-6DD969A16903}"/>
              </a:ext>
            </a:extLst>
          </p:cNvPr>
          <p:cNvSpPr>
            <a:spLocks noChangeArrowheads="1"/>
          </p:cNvSpPr>
          <p:nvPr/>
        </p:nvSpPr>
        <p:spPr bwMode="auto">
          <a:xfrm>
            <a:off x="1530350" y="4587875"/>
            <a:ext cx="6913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fr-CA" altLang="fr-FR" sz="1600"/>
              <a:t>Source: Secrétariat du Travail, (diverses années) G</a:t>
            </a:r>
            <a:r>
              <a:rPr lang="fr-CA" altLang="fr-FR" sz="1600" i="1"/>
              <a:t>rèves et lock-out au Québec</a:t>
            </a:r>
            <a:endParaRPr lang="fr-CA" altLang="fr-FR" sz="1600"/>
          </a:p>
        </p:txBody>
      </p:sp>
      <p:sp>
        <p:nvSpPr>
          <p:cNvPr id="4" name="Espace réservé pour une image  3"/>
          <p:cNvSpPr>
            <a:spLocks noGrp="1"/>
          </p:cNvSpPr>
          <p:nvPr>
            <p:ph type="pic" sz="quarter" idx="10"/>
          </p:nvPr>
        </p:nvSpPr>
        <p:spPr/>
      </p:sp>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a:extLst>
              <a:ext uri="{FF2B5EF4-FFF2-40B4-BE49-F238E27FC236}">
                <a16:creationId xmlns:a16="http://schemas.microsoft.com/office/drawing/2014/main" id="{037671DB-EE28-0C47-882A-EE2A5D34BB3F}"/>
              </a:ext>
            </a:extLst>
          </p:cNvPr>
          <p:cNvSpPr>
            <a:spLocks noGrp="1"/>
          </p:cNvSpPr>
          <p:nvPr>
            <p:ph type="title"/>
          </p:nvPr>
        </p:nvSpPr>
        <p:spPr>
          <a:xfrm>
            <a:off x="112644" y="142875"/>
            <a:ext cx="5585791" cy="857250"/>
          </a:xfrm>
        </p:spPr>
        <p:txBody>
          <a:bodyPr>
            <a:normAutofit/>
          </a:bodyPr>
          <a:lstStyle/>
          <a:p>
            <a:pPr marL="711200" indent="-711200" eaLnBrk="1" hangingPunct="1">
              <a:lnSpc>
                <a:spcPct val="90000"/>
              </a:lnSpc>
            </a:pPr>
            <a:r>
              <a:rPr lang="en-CA" altLang="fr-FR" sz="2400" b="1" dirty="0">
                <a:solidFill>
                  <a:schemeClr val="bg1"/>
                </a:solidFill>
              </a:rPr>
              <a:t>1.2.3 Durée </a:t>
            </a:r>
            <a:r>
              <a:rPr lang="en-CA" altLang="fr-FR" sz="2400" b="1" dirty="0" err="1">
                <a:solidFill>
                  <a:schemeClr val="bg1"/>
                </a:solidFill>
              </a:rPr>
              <a:t>moyenne</a:t>
            </a:r>
            <a:r>
              <a:rPr lang="en-CA" altLang="fr-FR" sz="2400" b="1" dirty="0">
                <a:solidFill>
                  <a:schemeClr val="bg1"/>
                </a:solidFill>
              </a:rPr>
              <a:t> des </a:t>
            </a:r>
            <a:r>
              <a:rPr lang="en-CA" altLang="fr-FR" sz="2400" b="1" dirty="0" err="1">
                <a:solidFill>
                  <a:schemeClr val="bg1"/>
                </a:solidFill>
              </a:rPr>
              <a:t>arrêts</a:t>
            </a:r>
            <a:r>
              <a:rPr lang="en-CA" altLang="fr-FR" sz="2400" b="1" dirty="0">
                <a:solidFill>
                  <a:schemeClr val="bg1"/>
                </a:solidFill>
              </a:rPr>
              <a:t> de travail au Québec, 1979-2020, par </a:t>
            </a:r>
            <a:r>
              <a:rPr lang="en-CA" altLang="fr-FR" sz="2400" b="1" dirty="0" err="1">
                <a:solidFill>
                  <a:schemeClr val="bg1"/>
                </a:solidFill>
              </a:rPr>
              <a:t>décennie</a:t>
            </a:r>
            <a:endParaRPr lang="en-CA" altLang="fr-FR" sz="2400" b="1" dirty="0">
              <a:solidFill>
                <a:schemeClr val="bg1"/>
              </a:solidFill>
            </a:endParaRPr>
          </a:p>
        </p:txBody>
      </p:sp>
      <p:sp>
        <p:nvSpPr>
          <p:cNvPr id="24580" name="Rectangle 9">
            <a:extLst>
              <a:ext uri="{FF2B5EF4-FFF2-40B4-BE49-F238E27FC236}">
                <a16:creationId xmlns:a16="http://schemas.microsoft.com/office/drawing/2014/main" id="{BCFC7725-22A3-D141-827B-25C4302AEF83}"/>
              </a:ext>
            </a:extLst>
          </p:cNvPr>
          <p:cNvSpPr>
            <a:spLocks noChangeArrowheads="1"/>
          </p:cNvSpPr>
          <p:nvPr/>
        </p:nvSpPr>
        <p:spPr bwMode="auto">
          <a:xfrm>
            <a:off x="1547813" y="4649788"/>
            <a:ext cx="6911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fr-CA" altLang="fr-FR" sz="1600" dirty="0"/>
              <a:t>Source: MTESS, compilation de la DIT du SSTRAV, 26 novembre 2019; Secrétariat du Travail, (diverses années) Grèves et lock-out au Québec </a:t>
            </a:r>
          </a:p>
        </p:txBody>
      </p:sp>
      <p:graphicFrame>
        <p:nvGraphicFramePr>
          <p:cNvPr id="2" name="Graphique 3">
            <a:extLst>
              <a:ext uri="{FF2B5EF4-FFF2-40B4-BE49-F238E27FC236}">
                <a16:creationId xmlns:a16="http://schemas.microsoft.com/office/drawing/2014/main" id="{01A78C3D-47A6-8E43-B135-FD14B54D8532}"/>
              </a:ext>
            </a:extLst>
          </p:cNvPr>
          <p:cNvGraphicFramePr>
            <a:graphicFrameLocks/>
          </p:cNvGraphicFramePr>
          <p:nvPr>
            <p:extLst>
              <p:ext uri="{D42A27DB-BD31-4B8C-83A1-F6EECF244321}">
                <p14:modId xmlns:p14="http://schemas.microsoft.com/office/powerpoint/2010/main" val="584429673"/>
              </p:ext>
            </p:extLst>
          </p:nvPr>
        </p:nvGraphicFramePr>
        <p:xfrm>
          <a:off x="1524000" y="1183843"/>
          <a:ext cx="6096000" cy="3282227"/>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a:extLst>
              <a:ext uri="{FF2B5EF4-FFF2-40B4-BE49-F238E27FC236}">
                <a16:creationId xmlns:a16="http://schemas.microsoft.com/office/drawing/2014/main" id="{B62CAF91-969B-1349-BF8B-B60F2970BC85}"/>
              </a:ext>
            </a:extLst>
          </p:cNvPr>
          <p:cNvSpPr>
            <a:spLocks noGrp="1"/>
          </p:cNvSpPr>
          <p:nvPr>
            <p:ph type="title"/>
          </p:nvPr>
        </p:nvSpPr>
        <p:spPr>
          <a:xfrm>
            <a:off x="112644" y="155575"/>
            <a:ext cx="5440017" cy="857250"/>
          </a:xfrm>
        </p:spPr>
        <p:txBody>
          <a:bodyPr>
            <a:normAutofit/>
          </a:bodyPr>
          <a:lstStyle/>
          <a:p>
            <a:pPr marL="711200" indent="-711200" eaLnBrk="1" hangingPunct="1">
              <a:lnSpc>
                <a:spcPct val="90000"/>
              </a:lnSpc>
            </a:pPr>
            <a:r>
              <a:rPr lang="fr-CA" altLang="fr-FR" sz="2400" b="1" dirty="0">
                <a:solidFill>
                  <a:schemeClr val="bg1"/>
                </a:solidFill>
              </a:rPr>
              <a:t>1.2.4 Part des lock-out parmi les arrêts de travail, Québec, 1998-2020</a:t>
            </a:r>
            <a:endParaRPr lang="fr-CA" altLang="fr-FR" sz="2400" dirty="0">
              <a:solidFill>
                <a:schemeClr val="bg1"/>
              </a:solidFill>
            </a:endParaRPr>
          </a:p>
        </p:txBody>
      </p:sp>
      <p:graphicFrame>
        <p:nvGraphicFramePr>
          <p:cNvPr id="3" name="Objet 9">
            <a:extLst>
              <a:ext uri="{FF2B5EF4-FFF2-40B4-BE49-F238E27FC236}">
                <a16:creationId xmlns:a16="http://schemas.microsoft.com/office/drawing/2014/main" id="{1C446B0E-0C9F-DF47-81ED-EC0F387A1056}"/>
              </a:ext>
            </a:extLst>
          </p:cNvPr>
          <p:cNvGraphicFramePr>
            <a:graphicFrameLocks/>
          </p:cNvGraphicFramePr>
          <p:nvPr>
            <p:extLst>
              <p:ext uri="{D42A27DB-BD31-4B8C-83A1-F6EECF244321}">
                <p14:modId xmlns:p14="http://schemas.microsoft.com/office/powerpoint/2010/main" val="1761760754"/>
              </p:ext>
            </p:extLst>
          </p:nvPr>
        </p:nvGraphicFramePr>
        <p:xfrm>
          <a:off x="1763713" y="1203325"/>
          <a:ext cx="6192837" cy="3614738"/>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6">
            <a:extLst>
              <a:ext uri="{FF2B5EF4-FFF2-40B4-BE49-F238E27FC236}">
                <a16:creationId xmlns:a16="http://schemas.microsoft.com/office/drawing/2014/main" id="{D5B0A0C1-DDC6-A443-AB40-446268D03883}"/>
              </a:ext>
            </a:extLst>
          </p:cNvPr>
          <p:cNvSpPr>
            <a:spLocks noChangeArrowheads="1"/>
          </p:cNvSpPr>
          <p:nvPr/>
        </p:nvSpPr>
        <p:spPr bwMode="auto">
          <a:xfrm>
            <a:off x="1908175" y="4699794"/>
            <a:ext cx="6911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CA" altLang="fr-FR" sz="1600" dirty="0"/>
              <a:t>Source: Secrétariat du Travail, (diverses années) G</a:t>
            </a:r>
            <a:r>
              <a:rPr lang="fr-CA" altLang="fr-FR" sz="1600" i="1" dirty="0"/>
              <a:t>rèves et lock-out au Québec</a:t>
            </a:r>
            <a:endParaRPr lang="fr-CA" altLang="fr-FR" sz="1600" dirty="0"/>
          </a:p>
        </p:txBody>
      </p:sp>
      <p:sp>
        <p:nvSpPr>
          <p:cNvPr id="2" name="Espace réservé pour une image  1"/>
          <p:cNvSpPr>
            <a:spLocks noGrp="1"/>
          </p:cNvSpPr>
          <p:nvPr>
            <p:ph type="pic" sz="quarter" idx="10"/>
          </p:nvPr>
        </p:nvSpPr>
        <p:spPr/>
      </p:sp>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2">
            <a:extLst>
              <a:ext uri="{FF2B5EF4-FFF2-40B4-BE49-F238E27FC236}">
                <a16:creationId xmlns:a16="http://schemas.microsoft.com/office/drawing/2014/main" id="{6362BAAE-43B7-E64B-B737-8B7CDD92CF77}"/>
              </a:ext>
            </a:extLst>
          </p:cNvPr>
          <p:cNvSpPr>
            <a:spLocks noGrp="1"/>
          </p:cNvSpPr>
          <p:nvPr>
            <p:ph idx="1"/>
          </p:nvPr>
        </p:nvSpPr>
        <p:spPr>
          <a:xfrm>
            <a:off x="352425" y="1191614"/>
            <a:ext cx="8229600" cy="2329367"/>
          </a:xfrm>
        </p:spPr>
        <p:txBody>
          <a:bodyPr/>
          <a:lstStyle/>
          <a:p>
            <a:pPr marL="0" indent="0" algn="ctr" eaLnBrk="1" hangingPunct="1">
              <a:buFont typeface="Arial" panose="020B0604020202020204" pitchFamily="34" charset="0"/>
              <a:buNone/>
            </a:pPr>
            <a:endParaRPr lang="fr-CA" altLang="fr-FR" b="1" i="1"/>
          </a:p>
          <a:p>
            <a:pPr marL="0" indent="0" algn="ctr" eaLnBrk="1" hangingPunct="1">
              <a:buFont typeface="Arial" panose="020B0604020202020204" pitchFamily="34" charset="0"/>
              <a:buNone/>
            </a:pPr>
            <a:r>
              <a:rPr lang="fr-CA" altLang="fr-FR" b="1"/>
              <a:t>1.3 Processus de négociation: </a:t>
            </a:r>
          </a:p>
          <a:p>
            <a:pPr marL="0" indent="0" algn="ctr" eaLnBrk="1" hangingPunct="1">
              <a:buFont typeface="Arial" panose="020B0604020202020204" pitchFamily="34" charset="0"/>
              <a:buNone/>
            </a:pPr>
            <a:r>
              <a:rPr lang="fr-CA" altLang="fr-FR" b="1" i="1"/>
              <a:t>Difficultés accrues pour en arriver à un règlement</a:t>
            </a:r>
          </a:p>
        </p:txBody>
      </p:sp>
      <p:cxnSp>
        <p:nvCxnSpPr>
          <p:cNvPr id="6" name="Connecteur droit 5">
            <a:extLst>
              <a:ext uri="{FF2B5EF4-FFF2-40B4-BE49-F238E27FC236}">
                <a16:creationId xmlns:a16="http://schemas.microsoft.com/office/drawing/2014/main" id="{2D04062A-8FBE-5545-8917-B8C034A6B6D6}"/>
              </a:ext>
            </a:extLst>
          </p:cNvPr>
          <p:cNvCxnSpPr>
            <a:cxnSpLocks noChangeShapeType="1"/>
          </p:cNvCxnSpPr>
          <p:nvPr/>
        </p:nvCxnSpPr>
        <p:spPr bwMode="auto">
          <a:xfrm>
            <a:off x="237573" y="3626401"/>
            <a:ext cx="8642350" cy="0"/>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sp>
        <p:nvSpPr>
          <p:cNvPr id="2" name="Espace réservé pour une image  1"/>
          <p:cNvSpPr>
            <a:spLocks noGrp="1"/>
          </p:cNvSpPr>
          <p:nvPr>
            <p:ph type="pic" sz="quarter" idx="10"/>
          </p:nvPr>
        </p:nvSpPr>
        <p:spPr/>
      </p: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a:extLst>
              <a:ext uri="{FF2B5EF4-FFF2-40B4-BE49-F238E27FC236}">
                <a16:creationId xmlns:a16="http://schemas.microsoft.com/office/drawing/2014/main" id="{58A31CA2-10FE-5F4E-B293-67E2A43257BE}"/>
              </a:ext>
            </a:extLst>
          </p:cNvPr>
          <p:cNvSpPr>
            <a:spLocks noGrp="1"/>
          </p:cNvSpPr>
          <p:nvPr>
            <p:ph type="title"/>
          </p:nvPr>
        </p:nvSpPr>
        <p:spPr>
          <a:xfrm>
            <a:off x="66261" y="123825"/>
            <a:ext cx="5685183" cy="857250"/>
          </a:xfrm>
        </p:spPr>
        <p:txBody>
          <a:bodyPr>
            <a:noAutofit/>
          </a:bodyPr>
          <a:lstStyle/>
          <a:p>
            <a:pPr marL="442913" indent="-442913" eaLnBrk="1" hangingPunct="1">
              <a:lnSpc>
                <a:spcPct val="90000"/>
              </a:lnSpc>
            </a:pPr>
            <a:r>
              <a:rPr lang="fr-CA" altLang="fr-FR" sz="2000" b="1" dirty="0">
                <a:solidFill>
                  <a:schemeClr val="bg1"/>
                </a:solidFill>
              </a:rPr>
              <a:t>1.3.1 Taux moyen de conventions collectives conclues à l'étape de la négociation directe, de la conciliation, de l’arbitrage ou de l’arrêt de travail, 2001-2018</a:t>
            </a:r>
          </a:p>
        </p:txBody>
      </p:sp>
      <p:sp>
        <p:nvSpPr>
          <p:cNvPr id="30724" name="ZoneTexte 3">
            <a:extLst>
              <a:ext uri="{FF2B5EF4-FFF2-40B4-BE49-F238E27FC236}">
                <a16:creationId xmlns:a16="http://schemas.microsoft.com/office/drawing/2014/main" id="{E345A695-5F27-F14C-AE2F-9EC0CAEDA0B5}"/>
              </a:ext>
            </a:extLst>
          </p:cNvPr>
          <p:cNvSpPr txBox="1">
            <a:spLocks noChangeArrowheads="1"/>
          </p:cNvSpPr>
          <p:nvPr/>
        </p:nvSpPr>
        <p:spPr bwMode="auto">
          <a:xfrm>
            <a:off x="1476375" y="4403725"/>
            <a:ext cx="76676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CA" altLang="fr-FR" sz="1000" dirty="0"/>
              <a:t>Sources : Ministère du Travail (diverses années),  </a:t>
            </a:r>
            <a:r>
              <a:rPr lang="fr-CA" altLang="fr-FR" sz="1000" i="1" dirty="0"/>
              <a:t>Le processus de négociation : Bilan annuel</a:t>
            </a:r>
            <a:r>
              <a:rPr lang="fr-CA" altLang="fr-FR" sz="1000" dirty="0"/>
              <a:t> et demandes spéciales. </a:t>
            </a:r>
            <a:r>
              <a:rPr lang="fr-CA" altLang="fr-FR" sz="1000" dirty="0" err="1"/>
              <a:t>Elmarzougui</a:t>
            </a:r>
            <a:r>
              <a:rPr lang="fr-CA" altLang="fr-FR" sz="1000" dirty="0"/>
              <a:t>, E et L. Tremblay, 2015. Mesure des effets des arrêts de travail et des activités de médiation-conciliation sur l’économie du Québec pour la période 2009-2013, Québec : Direction de la recherche et de l’innovation en milieu de travail, du ministère du Travail, de l’Emploi et de la Solidarité sociale, décembre.</a:t>
            </a:r>
          </a:p>
        </p:txBody>
      </p:sp>
      <p:graphicFrame>
        <p:nvGraphicFramePr>
          <p:cNvPr id="30725" name="Espace réservé du contenu 6">
            <a:extLst>
              <a:ext uri="{FF2B5EF4-FFF2-40B4-BE49-F238E27FC236}">
                <a16:creationId xmlns:a16="http://schemas.microsoft.com/office/drawing/2014/main" id="{051788B6-9753-ED40-B9F9-5DD8B6A9C663}"/>
              </a:ext>
            </a:extLst>
          </p:cNvPr>
          <p:cNvGraphicFramePr>
            <a:graphicFrameLocks noGrp="1"/>
          </p:cNvGraphicFramePr>
          <p:nvPr>
            <p:ph idx="1"/>
          </p:nvPr>
        </p:nvGraphicFramePr>
        <p:xfrm>
          <a:off x="344488" y="1114425"/>
          <a:ext cx="8670925" cy="3201988"/>
        </p:xfrm>
        <a:graphic>
          <a:graphicData uri="http://schemas.openxmlformats.org/presentationml/2006/ole">
            <mc:AlternateContent xmlns:mc="http://schemas.openxmlformats.org/markup-compatibility/2006">
              <mc:Choice xmlns:v="urn:schemas-microsoft-com:vml" Requires="v">
                <p:oleObj spid="_x0000_s30872" r:id="rId4" imgW="9029700" imgH="3333750" progId="Excel.Chart.8">
                  <p:embed/>
                </p:oleObj>
              </mc:Choice>
              <mc:Fallback>
                <p:oleObj r:id="rId4" imgW="9029700" imgH="3333750" progId="Excel.Chart.8">
                  <p:embed/>
                  <p:pic>
                    <p:nvPicPr>
                      <p:cNvPr id="30725" name="Espace réservé du contenu 6">
                        <a:extLst>
                          <a:ext uri="{FF2B5EF4-FFF2-40B4-BE49-F238E27FC236}">
                            <a16:creationId xmlns:a16="http://schemas.microsoft.com/office/drawing/2014/main" id="{051788B6-9753-ED40-B9F9-5DD8B6A9C663}"/>
                          </a:ext>
                        </a:extLst>
                      </p:cNvPr>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1114425"/>
                        <a:ext cx="867092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Espace réservé pour une image  1"/>
          <p:cNvSpPr>
            <a:spLocks noGrp="1"/>
          </p:cNvSpPr>
          <p:nvPr>
            <p:ph type="pic" sz="quarter" idx="10"/>
          </p:nvPr>
        </p:nvSpPr>
        <p:spPr/>
      </p:sp>
      <p:pic>
        <p:nvPicPr>
          <p:cNvPr id="7" name="Image 6"/>
          <p:cNvPicPr/>
          <p:nvPr/>
        </p:nvPicPr>
        <p:blipFill>
          <a:blip r:embed="rId6">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A491CFD-9D7C-544D-BFF2-2582D1FE748B}"/>
              </a:ext>
            </a:extLst>
          </p:cNvPr>
          <p:cNvSpPr txBox="1">
            <a:spLocks noChangeArrowheads="1"/>
          </p:cNvSpPr>
          <p:nvPr/>
        </p:nvSpPr>
        <p:spPr bwMode="auto">
          <a:xfrm>
            <a:off x="80195" y="109836"/>
            <a:ext cx="6492883" cy="1800225"/>
          </a:xfrm>
          <a:custGeom>
            <a:avLst/>
            <a:gdLst>
              <a:gd name="connsiteX0" fmla="*/ 0 w 6890449"/>
              <a:gd name="connsiteY0" fmla="*/ 0 h 1800225"/>
              <a:gd name="connsiteX1" fmla="*/ 6890449 w 6890449"/>
              <a:gd name="connsiteY1" fmla="*/ 0 h 1800225"/>
              <a:gd name="connsiteX2" fmla="*/ 6890449 w 6890449"/>
              <a:gd name="connsiteY2" fmla="*/ 1800225 h 1800225"/>
              <a:gd name="connsiteX3" fmla="*/ 0 w 6890449"/>
              <a:gd name="connsiteY3" fmla="*/ 1800225 h 1800225"/>
              <a:gd name="connsiteX4" fmla="*/ 0 w 6890449"/>
              <a:gd name="connsiteY4" fmla="*/ 0 h 1800225"/>
              <a:gd name="connsiteX0" fmla="*/ 0 w 6890449"/>
              <a:gd name="connsiteY0" fmla="*/ 0 h 1800225"/>
              <a:gd name="connsiteX1" fmla="*/ 6492884 w 6890449"/>
              <a:gd name="connsiteY1" fmla="*/ 0 h 1800225"/>
              <a:gd name="connsiteX2" fmla="*/ 6890449 w 6890449"/>
              <a:gd name="connsiteY2" fmla="*/ 1800225 h 1800225"/>
              <a:gd name="connsiteX3" fmla="*/ 0 w 6890449"/>
              <a:gd name="connsiteY3" fmla="*/ 1800225 h 1800225"/>
              <a:gd name="connsiteX4" fmla="*/ 0 w 6890449"/>
              <a:gd name="connsiteY4" fmla="*/ 0 h 1800225"/>
              <a:gd name="connsiteX0" fmla="*/ 0 w 6890449"/>
              <a:gd name="connsiteY0" fmla="*/ 0 h 1800225"/>
              <a:gd name="connsiteX1" fmla="*/ 6393832 w 6890449"/>
              <a:gd name="connsiteY1" fmla="*/ 13252 h 1800225"/>
              <a:gd name="connsiteX2" fmla="*/ 6890449 w 6890449"/>
              <a:gd name="connsiteY2" fmla="*/ 1800225 h 1800225"/>
              <a:gd name="connsiteX3" fmla="*/ 0 w 6890449"/>
              <a:gd name="connsiteY3" fmla="*/ 1800225 h 1800225"/>
              <a:gd name="connsiteX4" fmla="*/ 0 w 6890449"/>
              <a:gd name="connsiteY4" fmla="*/ 0 h 1800225"/>
              <a:gd name="connsiteX0" fmla="*/ 0 w 6890449"/>
              <a:gd name="connsiteY0" fmla="*/ 0 h 1800225"/>
              <a:gd name="connsiteX1" fmla="*/ 6337230 w 6890449"/>
              <a:gd name="connsiteY1" fmla="*/ 26504 h 1800225"/>
              <a:gd name="connsiteX2" fmla="*/ 6890449 w 6890449"/>
              <a:gd name="connsiteY2" fmla="*/ 1800225 h 1800225"/>
              <a:gd name="connsiteX3" fmla="*/ 0 w 6890449"/>
              <a:gd name="connsiteY3" fmla="*/ 1800225 h 1800225"/>
              <a:gd name="connsiteX4" fmla="*/ 0 w 6890449"/>
              <a:gd name="connsiteY4" fmla="*/ 0 h 180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0449" h="1800225">
                <a:moveTo>
                  <a:pt x="0" y="0"/>
                </a:moveTo>
                <a:lnTo>
                  <a:pt x="6337230" y="26504"/>
                </a:lnTo>
                <a:lnTo>
                  <a:pt x="6890449" y="1800225"/>
                </a:lnTo>
                <a:lnTo>
                  <a:pt x="0" y="1800225"/>
                </a:lnTo>
                <a:lnTo>
                  <a:pt x="0" y="0"/>
                </a:lnTo>
                <a:close/>
              </a:path>
            </a:pathLst>
          </a:custGeom>
          <a:gradFill>
            <a:gsLst>
              <a:gs pos="0">
                <a:schemeClr val="tx2">
                  <a:lumMod val="50000"/>
                  <a:alpha val="93922"/>
                </a:schemeClr>
              </a:gs>
              <a:gs pos="100000">
                <a:schemeClr val="tx2">
                  <a:lumMod val="75000"/>
                  <a:alpha val="78328"/>
                </a:schemeClr>
              </a:gs>
            </a:gsLst>
            <a:lin ang="0" scaled="1"/>
          </a:gra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None/>
            </a:pPr>
            <a:endParaRPr lang="fr-CA" altLang="fr-FR" sz="2800" dirty="0">
              <a:solidFill>
                <a:schemeClr val="bg1"/>
              </a:solidFill>
            </a:endParaRPr>
          </a:p>
        </p:txBody>
      </p:sp>
      <p:cxnSp>
        <p:nvCxnSpPr>
          <p:cNvPr id="7" name="Connecteur droit 6">
            <a:extLst>
              <a:ext uri="{FF2B5EF4-FFF2-40B4-BE49-F238E27FC236}">
                <a16:creationId xmlns:a16="http://schemas.microsoft.com/office/drawing/2014/main" id="{EF2D294E-98BD-814C-A5CC-7578B55A1A4E}"/>
              </a:ext>
            </a:extLst>
          </p:cNvPr>
          <p:cNvCxnSpPr>
            <a:cxnSpLocks noChangeShapeType="1"/>
          </p:cNvCxnSpPr>
          <p:nvPr/>
        </p:nvCxnSpPr>
        <p:spPr bwMode="auto">
          <a:xfrm>
            <a:off x="80195" y="2071683"/>
            <a:ext cx="6599450" cy="0"/>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sp>
        <p:nvSpPr>
          <p:cNvPr id="2" name="ZoneTexte 1">
            <a:extLst>
              <a:ext uri="{FF2B5EF4-FFF2-40B4-BE49-F238E27FC236}">
                <a16:creationId xmlns:a16="http://schemas.microsoft.com/office/drawing/2014/main" id="{4AA5E80F-4213-9447-9E44-A692F093F2C9}"/>
              </a:ext>
            </a:extLst>
          </p:cNvPr>
          <p:cNvSpPr txBox="1"/>
          <p:nvPr/>
        </p:nvSpPr>
        <p:spPr>
          <a:xfrm>
            <a:off x="185530" y="132524"/>
            <a:ext cx="6241774" cy="2246769"/>
          </a:xfrm>
          <a:prstGeom prst="rect">
            <a:avLst/>
          </a:prstGeom>
          <a:noFill/>
        </p:spPr>
        <p:txBody>
          <a:bodyPr wrap="square" rtlCol="0">
            <a:spAutoFit/>
          </a:bodyPr>
          <a:lstStyle/>
          <a:p>
            <a:r>
              <a:rPr lang="fr-CA" altLang="fr-FR" sz="2700" b="1" dirty="0">
                <a:solidFill>
                  <a:schemeClr val="bg1"/>
                </a:solidFill>
              </a:rPr>
              <a:t>2. Évolution de la négociation collective : complexification des enjeux, des processus et des dynamiques de négociation collective. </a:t>
            </a:r>
          </a:p>
          <a:p>
            <a:endParaRPr lang="fr-FR" sz="2800" dirty="0"/>
          </a:p>
        </p:txBody>
      </p:sp>
      <p:pic>
        <p:nvPicPr>
          <p:cNvPr id="9" name="Image 8">
            <a:extLst>
              <a:ext uri="{FF2B5EF4-FFF2-40B4-BE49-F238E27FC236}">
                <a16:creationId xmlns:a16="http://schemas.microsoft.com/office/drawing/2014/main" id="{44657CF9-8E1F-9A45-95F1-7DA1C7B3A71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5285" y="3988904"/>
            <a:ext cx="1302257" cy="1144968"/>
          </a:xfrm>
          <a:prstGeom prst="rect">
            <a:avLst/>
          </a:prstGeom>
          <a:noFill/>
          <a:ln>
            <a:noFill/>
          </a:ln>
        </p:spPr>
      </p:pic>
      <p:sp>
        <p:nvSpPr>
          <p:cNvPr id="3" name="Espace réservé du numéro de diapositive 2"/>
          <p:cNvSpPr>
            <a:spLocks noGrp="1"/>
          </p:cNvSpPr>
          <p:nvPr>
            <p:ph type="sldNum" sz="quarter" idx="12"/>
          </p:nvPr>
        </p:nvSpPr>
        <p:spPr>
          <a:xfrm>
            <a:off x="6553200" y="4846775"/>
            <a:ext cx="2133600" cy="273844"/>
          </a:xfrm>
        </p:spPr>
        <p:txBody>
          <a:bodyPr/>
          <a:lstStyle/>
          <a:p>
            <a:fld id="{B82CCC60-E8CD-4174-8B1A-7DF615B22EEF}" type="slidenum">
              <a:rPr lang="en-US" smtClean="0"/>
              <a:pPr/>
              <a:t>15</a:t>
            </a:fld>
            <a:endParaRPr lang="en-US" dirty="0"/>
          </a:p>
        </p:txBody>
      </p:sp>
    </p:spTree>
    <p:extLst>
      <p:ext uri="{BB962C8B-B14F-4D97-AF65-F5344CB8AC3E}">
        <p14:creationId xmlns:p14="http://schemas.microsoft.com/office/powerpoint/2010/main" val="1649163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189" y="141496"/>
            <a:ext cx="6283782" cy="725349"/>
          </a:xfrm>
        </p:spPr>
        <p:txBody>
          <a:bodyPr>
            <a:normAutofit/>
          </a:bodyPr>
          <a:lstStyle/>
          <a:p>
            <a:r>
              <a:rPr lang="en-US" dirty="0"/>
              <a:t>Mise </a:t>
            </a:r>
            <a:r>
              <a:rPr lang="en-US" dirty="0" err="1"/>
              <a:t>en</a:t>
            </a:r>
            <a:r>
              <a:rPr lang="en-US" dirty="0"/>
              <a:t> </a:t>
            </a:r>
            <a:r>
              <a:rPr lang="en-US" dirty="0" err="1"/>
              <a:t>contexte</a:t>
            </a:r>
            <a:endParaRPr lang="en-US" dirty="0"/>
          </a:p>
        </p:txBody>
      </p:sp>
      <p:sp>
        <p:nvSpPr>
          <p:cNvPr id="6" name="Espace réservé du contenu 5">
            <a:extLst>
              <a:ext uri="{FF2B5EF4-FFF2-40B4-BE49-F238E27FC236}">
                <a16:creationId xmlns:a16="http://schemas.microsoft.com/office/drawing/2014/main" id="{6F1D1A58-6151-BE49-81C2-B008A43CDC23}"/>
              </a:ext>
            </a:extLst>
          </p:cNvPr>
          <p:cNvSpPr txBox="1">
            <a:spLocks noGrp="1"/>
          </p:cNvSpPr>
          <p:nvPr>
            <p:ph idx="1"/>
          </p:nvPr>
        </p:nvSpPr>
        <p:spPr>
          <a:xfrm>
            <a:off x="366162" y="937456"/>
            <a:ext cx="6399809" cy="3268587"/>
          </a:xfrm>
          <a:prstGeom prst="rect">
            <a:avLst/>
          </a:prstGeom>
          <a:noFill/>
        </p:spPr>
        <p:txBody>
          <a:bodyPr wrap="square" rtlCol="0">
            <a:spAutoFit/>
          </a:bodyPr>
          <a:lstStyle/>
          <a:p>
            <a:r>
              <a:rPr lang="fr-FR" sz="2400" dirty="0"/>
              <a:t>Constats d’une recherche franco-québécoise sur la transformation de la négociation, du métier de négociateur et des compétences en matière de négociation collective.</a:t>
            </a:r>
          </a:p>
          <a:p>
            <a:endParaRPr lang="fr-FR" sz="1000" dirty="0"/>
          </a:p>
          <a:p>
            <a:r>
              <a:rPr lang="fr-FR" sz="2400" dirty="0"/>
              <a:t>Négociateurs syndicaux et patronaux ont participé à l’enquête </a:t>
            </a:r>
          </a:p>
          <a:p>
            <a:endParaRPr lang="fr-FR" sz="1000" dirty="0"/>
          </a:p>
          <a:p>
            <a:r>
              <a:rPr lang="fr-FR" sz="2400" dirty="0"/>
              <a:t>Constats effectués avant la pandémie… </a:t>
            </a:r>
          </a:p>
        </p:txBody>
      </p:sp>
      <p:pic>
        <p:nvPicPr>
          <p:cNvPr id="5" name="Image 4">
            <a:extLst>
              <a:ext uri="{FF2B5EF4-FFF2-40B4-BE49-F238E27FC236}">
                <a16:creationId xmlns:a16="http://schemas.microsoft.com/office/drawing/2014/main" id="{C73EFA1B-21E0-E447-BE57-9EAF166E86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5285" y="3988904"/>
            <a:ext cx="1302257" cy="1144968"/>
          </a:xfrm>
          <a:prstGeom prst="rect">
            <a:avLst/>
          </a:prstGeom>
          <a:noFill/>
          <a:ln>
            <a:noFill/>
          </a:ln>
        </p:spPr>
      </p:pic>
      <p:sp>
        <p:nvSpPr>
          <p:cNvPr id="2" name="Espace réservé du numéro de diapositive 1"/>
          <p:cNvSpPr>
            <a:spLocks noGrp="1"/>
          </p:cNvSpPr>
          <p:nvPr>
            <p:ph type="sldNum" sz="quarter" idx="12"/>
          </p:nvPr>
        </p:nvSpPr>
        <p:spPr>
          <a:xfrm>
            <a:off x="6553200" y="4846775"/>
            <a:ext cx="2133600" cy="273844"/>
          </a:xfrm>
        </p:spPr>
        <p:txBody>
          <a:bodyPr/>
          <a:lstStyle/>
          <a:p>
            <a:fld id="{B82CCC60-E8CD-4174-8B1A-7DF615B22EEF}" type="slidenum">
              <a:rPr lang="en-US" smtClean="0"/>
              <a:pPr/>
              <a:t>16</a:t>
            </a:fld>
            <a:endParaRPr lang="en-US" dirty="0"/>
          </a:p>
        </p:txBody>
      </p:sp>
    </p:spTree>
    <p:extLst>
      <p:ext uri="{BB962C8B-B14F-4D97-AF65-F5344CB8AC3E}">
        <p14:creationId xmlns:p14="http://schemas.microsoft.com/office/powerpoint/2010/main" val="80568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189" y="1659"/>
            <a:ext cx="6283782" cy="725349"/>
          </a:xfrm>
        </p:spPr>
        <p:txBody>
          <a:bodyPr>
            <a:normAutofit/>
          </a:bodyPr>
          <a:lstStyle/>
          <a:p>
            <a:r>
              <a:rPr lang="en-US" dirty="0" err="1"/>
              <a:t>Facteurs</a:t>
            </a:r>
            <a:r>
              <a:rPr lang="en-US" dirty="0"/>
              <a:t> </a:t>
            </a:r>
            <a:r>
              <a:rPr lang="en-US" dirty="0" err="1"/>
              <a:t>économiques</a:t>
            </a:r>
            <a:endParaRPr lang="en-US" dirty="0"/>
          </a:p>
        </p:txBody>
      </p:sp>
      <p:sp>
        <p:nvSpPr>
          <p:cNvPr id="5" name="Content Placeholder 4"/>
          <p:cNvSpPr>
            <a:spLocks noGrp="1"/>
          </p:cNvSpPr>
          <p:nvPr>
            <p:ph idx="1"/>
          </p:nvPr>
        </p:nvSpPr>
        <p:spPr>
          <a:xfrm>
            <a:off x="132522" y="674001"/>
            <a:ext cx="6633449" cy="3473934"/>
          </a:xfrm>
        </p:spPr>
        <p:txBody>
          <a:bodyPr>
            <a:noAutofit/>
          </a:bodyPr>
          <a:lstStyle/>
          <a:p>
            <a:pPr marL="222250" indent="-222250">
              <a:lnSpc>
                <a:spcPct val="90000"/>
              </a:lnSpc>
            </a:pPr>
            <a:r>
              <a:rPr lang="fr-FR" altLang="fr-FR" sz="2000" dirty="0"/>
              <a:t>La crise de 2008 n’explique pas tout…Mais prétexte idéal pour justifier plusieurs demandes de concessions patronales. Et maintenant la COVID.. Et la pénurie…</a:t>
            </a:r>
          </a:p>
          <a:p>
            <a:pPr marL="222250" indent="-222250">
              <a:lnSpc>
                <a:spcPct val="90000"/>
              </a:lnSpc>
            </a:pPr>
            <a:endParaRPr lang="en-CA" altLang="fr-FR" sz="800" dirty="0"/>
          </a:p>
          <a:p>
            <a:pPr marL="222250" indent="-222250">
              <a:lnSpc>
                <a:spcPct val="90000"/>
              </a:lnSpc>
            </a:pPr>
            <a:r>
              <a:rPr lang="en-CA" altLang="fr-FR" sz="2000" b="1" dirty="0" err="1"/>
              <a:t>Contexte</a:t>
            </a:r>
            <a:r>
              <a:rPr lang="en-CA" altLang="fr-FR" sz="2000" b="1" dirty="0"/>
              <a:t> </a:t>
            </a:r>
            <a:r>
              <a:rPr lang="en-CA" altLang="fr-FR" sz="2000" b="1" dirty="0" err="1"/>
              <a:t>globalisé</a:t>
            </a:r>
            <a:r>
              <a:rPr lang="en-CA" altLang="fr-FR" sz="2000" dirty="0"/>
              <a:t> : nouveaux </a:t>
            </a:r>
            <a:r>
              <a:rPr lang="en-CA" altLang="fr-FR" sz="2000" dirty="0" err="1"/>
              <a:t>joueurs</a:t>
            </a:r>
            <a:r>
              <a:rPr lang="en-CA" altLang="fr-FR" sz="2000" dirty="0"/>
              <a:t>: </a:t>
            </a:r>
            <a:r>
              <a:rPr lang="en-CA" altLang="fr-FR" sz="2000" dirty="0" err="1"/>
              <a:t>autres</a:t>
            </a:r>
            <a:r>
              <a:rPr lang="en-CA" altLang="fr-FR" sz="2000" dirty="0"/>
              <a:t> </a:t>
            </a:r>
            <a:r>
              <a:rPr lang="en-CA" altLang="fr-FR" sz="2000" dirty="0" err="1"/>
              <a:t>filiales</a:t>
            </a:r>
            <a:r>
              <a:rPr lang="en-CA" altLang="fr-FR" sz="2000" dirty="0"/>
              <a:t>, </a:t>
            </a:r>
            <a:r>
              <a:rPr lang="en-CA" altLang="fr-FR" sz="2000" dirty="0" err="1"/>
              <a:t>actionnaires</a:t>
            </a:r>
            <a:r>
              <a:rPr lang="en-CA" altLang="fr-FR" sz="2000" dirty="0"/>
              <a:t>, etc.  </a:t>
            </a:r>
          </a:p>
          <a:p>
            <a:pPr marL="222250" indent="-222250">
              <a:lnSpc>
                <a:spcPct val="90000"/>
              </a:lnSpc>
            </a:pPr>
            <a:endParaRPr lang="en-CA" altLang="fr-FR" sz="800" dirty="0"/>
          </a:p>
          <a:p>
            <a:pPr marL="222250" indent="-222250">
              <a:lnSpc>
                <a:spcPct val="90000"/>
              </a:lnSpc>
            </a:pPr>
            <a:r>
              <a:rPr lang="en-CA" altLang="fr-FR" sz="2000" b="1" dirty="0"/>
              <a:t>Intensification de la concurrence et </a:t>
            </a:r>
            <a:r>
              <a:rPr lang="en-CA" altLang="fr-FR" sz="2000" b="1" dirty="0" err="1"/>
              <a:t>logique</a:t>
            </a:r>
            <a:r>
              <a:rPr lang="en-CA" altLang="fr-FR" sz="2000" b="1" dirty="0"/>
              <a:t> de </a:t>
            </a:r>
            <a:r>
              <a:rPr lang="en-CA" altLang="fr-FR" sz="2000" b="1" dirty="0" err="1"/>
              <a:t>réduction</a:t>
            </a:r>
            <a:r>
              <a:rPr lang="en-CA" altLang="fr-FR" sz="2000" b="1" dirty="0"/>
              <a:t> des </a:t>
            </a:r>
            <a:r>
              <a:rPr lang="en-CA" altLang="fr-FR" sz="2000" b="1" dirty="0" err="1"/>
              <a:t>coûts</a:t>
            </a:r>
            <a:r>
              <a:rPr lang="en-CA" altLang="fr-FR" sz="2000" b="1" dirty="0"/>
              <a:t> </a:t>
            </a:r>
            <a:r>
              <a:rPr lang="en-CA" altLang="fr-FR" sz="2000" dirty="0"/>
              <a:t>: </a:t>
            </a:r>
            <a:r>
              <a:rPr lang="en-CA" altLang="fr-FR" sz="2000" dirty="0" err="1"/>
              <a:t>déséquilibre</a:t>
            </a:r>
            <a:r>
              <a:rPr lang="en-CA" altLang="fr-FR" sz="2000" dirty="0"/>
              <a:t> de </a:t>
            </a:r>
            <a:r>
              <a:rPr lang="en-CA" altLang="fr-FR" sz="2000" dirty="0" err="1"/>
              <a:t>pouvoir</a:t>
            </a:r>
            <a:r>
              <a:rPr lang="en-CA" altLang="fr-FR" sz="2000" dirty="0"/>
              <a:t> et </a:t>
            </a:r>
            <a:r>
              <a:rPr lang="en-CA" altLang="fr-FR" sz="2000" dirty="0" err="1"/>
              <a:t>négociation</a:t>
            </a:r>
            <a:r>
              <a:rPr lang="en-CA" altLang="fr-FR" sz="2000" dirty="0"/>
              <a:t> ultra-concessive</a:t>
            </a:r>
          </a:p>
          <a:p>
            <a:pPr marL="222250" indent="-222250">
              <a:lnSpc>
                <a:spcPct val="90000"/>
              </a:lnSpc>
            </a:pPr>
            <a:endParaRPr lang="en-CA" altLang="fr-FR" sz="800" dirty="0"/>
          </a:p>
          <a:p>
            <a:pPr marL="222250" indent="-222250">
              <a:lnSpc>
                <a:spcPct val="90000"/>
              </a:lnSpc>
            </a:pPr>
            <a:r>
              <a:rPr lang="en-CA" altLang="fr-FR" sz="2000" b="1" dirty="0" err="1">
                <a:cs typeface="Arial" panose="020B0604020202020204" pitchFamily="34" charset="0"/>
              </a:rPr>
              <a:t>Financiarisation</a:t>
            </a:r>
            <a:r>
              <a:rPr lang="en-CA" altLang="fr-FR" sz="2000" b="1" dirty="0">
                <a:cs typeface="Arial" panose="020B0604020202020204" pitchFamily="34" charset="0"/>
              </a:rPr>
              <a:t> des </a:t>
            </a:r>
            <a:r>
              <a:rPr lang="en-CA" altLang="fr-FR" sz="2000" b="1" dirty="0" err="1">
                <a:cs typeface="Arial" panose="020B0604020202020204" pitchFamily="34" charset="0"/>
              </a:rPr>
              <a:t>entreprises</a:t>
            </a:r>
            <a:r>
              <a:rPr lang="en-CA" altLang="fr-FR" sz="2000" b="1" dirty="0">
                <a:cs typeface="Arial" panose="020B0604020202020204" pitchFamily="34" charset="0"/>
              </a:rPr>
              <a:t> </a:t>
            </a:r>
            <a:r>
              <a:rPr lang="en-CA" altLang="fr-FR" sz="2000" dirty="0">
                <a:cs typeface="Arial" panose="020B0604020202020204" pitchFamily="34" charset="0"/>
              </a:rPr>
              <a:t>: pressions </a:t>
            </a:r>
            <a:r>
              <a:rPr lang="en-CA" altLang="fr-FR" sz="2000" dirty="0" err="1">
                <a:cs typeface="Arial" panose="020B0604020202020204" pitchFamily="34" charset="0"/>
              </a:rPr>
              <a:t>à</a:t>
            </a:r>
            <a:r>
              <a:rPr lang="en-CA" altLang="fr-FR" sz="2000" dirty="0">
                <a:cs typeface="Arial" panose="020B0604020202020204" pitchFamily="34" charset="0"/>
              </a:rPr>
              <a:t> la </a:t>
            </a:r>
            <a:r>
              <a:rPr lang="en-CA" altLang="fr-FR" sz="2000" dirty="0" err="1">
                <a:cs typeface="Arial" panose="020B0604020202020204" pitchFamily="34" charset="0"/>
              </a:rPr>
              <a:t>baisse</a:t>
            </a:r>
            <a:r>
              <a:rPr lang="en-CA" altLang="fr-FR" sz="2000" dirty="0">
                <a:cs typeface="Arial" panose="020B0604020202020204" pitchFamily="34" charset="0"/>
              </a:rPr>
              <a:t> sur les conditions de travail</a:t>
            </a:r>
          </a:p>
        </p:txBody>
      </p:sp>
      <p:sp>
        <p:nvSpPr>
          <p:cNvPr id="2" name="Rectangle 1">
            <a:extLst>
              <a:ext uri="{FF2B5EF4-FFF2-40B4-BE49-F238E27FC236}">
                <a16:creationId xmlns:a16="http://schemas.microsoft.com/office/drawing/2014/main" id="{F97FCFF8-DFFE-7748-897F-8C89A389B70A}"/>
              </a:ext>
            </a:extLst>
          </p:cNvPr>
          <p:cNvSpPr/>
          <p:nvPr/>
        </p:nvSpPr>
        <p:spPr>
          <a:xfrm>
            <a:off x="265042" y="4204460"/>
            <a:ext cx="7288695" cy="923330"/>
          </a:xfrm>
          <a:prstGeom prst="rect">
            <a:avLst/>
          </a:prstGeom>
        </p:spPr>
        <p:txBody>
          <a:bodyPr wrap="square">
            <a:spAutoFit/>
          </a:bodyPr>
          <a:lstStyle/>
          <a:p>
            <a:r>
              <a:rPr lang="fr-FR" altLang="fr-FR" dirty="0">
                <a:solidFill>
                  <a:srgbClr val="000000"/>
                </a:solidFill>
                <a:cs typeface="Arial" panose="020B0604020202020204" pitchFamily="34" charset="0"/>
              </a:rPr>
              <a:t>«</a:t>
            </a:r>
            <a:r>
              <a:rPr lang="fr-FR" altLang="fr-FR" i="1" dirty="0">
                <a:solidFill>
                  <a:srgbClr val="000000"/>
                </a:solidFill>
                <a:cs typeface="Arial" panose="020B0604020202020204" pitchFamily="34" charset="0"/>
              </a:rPr>
              <a:t> T’as beau être </a:t>
            </a:r>
            <a:r>
              <a:rPr lang="fr-FR" altLang="fr-FR" i="1" dirty="0" err="1">
                <a:solidFill>
                  <a:srgbClr val="000000"/>
                </a:solidFill>
                <a:cs typeface="Arial" panose="020B0604020202020204" pitchFamily="34" charset="0"/>
              </a:rPr>
              <a:t>chumy</a:t>
            </a:r>
            <a:r>
              <a:rPr lang="fr-FR" altLang="fr-FR" i="1" dirty="0">
                <a:solidFill>
                  <a:srgbClr val="000000"/>
                </a:solidFill>
                <a:cs typeface="Arial" panose="020B0604020202020204" pitchFamily="34" charset="0"/>
              </a:rPr>
              <a:t> avec le directeur de l’usine, c’est le corporatif qui domine maintenant. Et lui, son mandat, c’est le rendement de l’actionnaire qui prime. </a:t>
            </a:r>
            <a:r>
              <a:rPr lang="fr-FR" altLang="fr-FR" dirty="0">
                <a:solidFill>
                  <a:srgbClr val="000000"/>
                </a:solidFill>
                <a:cs typeface="Arial" panose="020B0604020202020204" pitchFamily="34" charset="0"/>
              </a:rPr>
              <a:t>(Groupe de discussion, </a:t>
            </a:r>
            <a:r>
              <a:rPr lang="fr-FR" altLang="fr-FR" dirty="0" err="1">
                <a:solidFill>
                  <a:srgbClr val="000000"/>
                </a:solidFill>
                <a:cs typeface="Arial" panose="020B0604020202020204" pitchFamily="34" charset="0"/>
              </a:rPr>
              <a:t>Qc</a:t>
            </a:r>
            <a:r>
              <a:rPr lang="fr-FR" altLang="fr-FR" dirty="0">
                <a:solidFill>
                  <a:srgbClr val="000000"/>
                </a:solidFill>
                <a:cs typeface="Arial" panose="020B0604020202020204" pitchFamily="34" charset="0"/>
              </a:rPr>
              <a:t>, experts)</a:t>
            </a:r>
            <a:endParaRPr lang="fr-FR" altLang="fr-FR" dirty="0"/>
          </a:p>
        </p:txBody>
      </p:sp>
      <p:pic>
        <p:nvPicPr>
          <p:cNvPr id="6" name="Image 5">
            <a:extLst>
              <a:ext uri="{FF2B5EF4-FFF2-40B4-BE49-F238E27FC236}">
                <a16:creationId xmlns:a16="http://schemas.microsoft.com/office/drawing/2014/main" id="{74589510-D248-ED4C-8308-87A55E4CDD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5285" y="3975652"/>
            <a:ext cx="1302257" cy="1144968"/>
          </a:xfrm>
          <a:prstGeom prst="rect">
            <a:avLst/>
          </a:prstGeom>
          <a:noFill/>
          <a:ln>
            <a:noFill/>
          </a:ln>
        </p:spPr>
      </p:pic>
      <p:sp>
        <p:nvSpPr>
          <p:cNvPr id="3" name="Espace réservé du numéro de diapositive 2"/>
          <p:cNvSpPr>
            <a:spLocks noGrp="1"/>
          </p:cNvSpPr>
          <p:nvPr>
            <p:ph type="sldNum" sz="quarter" idx="12"/>
          </p:nvPr>
        </p:nvSpPr>
        <p:spPr>
          <a:xfrm>
            <a:off x="6499451" y="4846776"/>
            <a:ext cx="2133600" cy="273844"/>
          </a:xfrm>
        </p:spPr>
        <p:txBody>
          <a:bodyPr/>
          <a:lstStyle/>
          <a:p>
            <a:fld id="{B82CCC60-E8CD-4174-8B1A-7DF615B22EEF}" type="slidenum">
              <a:rPr lang="en-US" smtClean="0"/>
              <a:pPr/>
              <a:t>17</a:t>
            </a:fld>
            <a:endParaRPr lang="en-US" dirty="0"/>
          </a:p>
        </p:txBody>
      </p:sp>
    </p:spTree>
    <p:extLst>
      <p:ext uri="{BB962C8B-B14F-4D97-AF65-F5344CB8AC3E}">
        <p14:creationId xmlns:p14="http://schemas.microsoft.com/office/powerpoint/2010/main" val="27093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189" y="1659"/>
            <a:ext cx="6283782" cy="725349"/>
          </a:xfrm>
        </p:spPr>
        <p:txBody>
          <a:bodyPr>
            <a:normAutofit/>
          </a:bodyPr>
          <a:lstStyle/>
          <a:p>
            <a:r>
              <a:rPr lang="en-US" dirty="0" err="1"/>
              <a:t>Facteurs</a:t>
            </a:r>
            <a:r>
              <a:rPr lang="en-US" dirty="0"/>
              <a:t> </a:t>
            </a:r>
            <a:r>
              <a:rPr lang="en-US" dirty="0" err="1"/>
              <a:t>organisationnels</a:t>
            </a:r>
            <a:endParaRPr lang="en-US" dirty="0"/>
          </a:p>
        </p:txBody>
      </p:sp>
      <p:sp>
        <p:nvSpPr>
          <p:cNvPr id="5" name="Content Placeholder 4"/>
          <p:cNvSpPr>
            <a:spLocks noGrp="1"/>
          </p:cNvSpPr>
          <p:nvPr>
            <p:ph idx="1"/>
          </p:nvPr>
        </p:nvSpPr>
        <p:spPr>
          <a:xfrm>
            <a:off x="1" y="834783"/>
            <a:ext cx="6377353" cy="3473934"/>
          </a:xfrm>
        </p:spPr>
        <p:txBody>
          <a:bodyPr>
            <a:noAutofit/>
          </a:bodyPr>
          <a:lstStyle/>
          <a:p>
            <a:pPr marL="257175" indent="-257175" algn="just">
              <a:lnSpc>
                <a:spcPct val="90000"/>
              </a:lnSpc>
            </a:pPr>
            <a:r>
              <a:rPr lang="en-CA" altLang="fr-FR" sz="2000" b="1" dirty="0"/>
              <a:t>Nouvelle configuration des </a:t>
            </a:r>
            <a:r>
              <a:rPr lang="en-CA" altLang="fr-FR" sz="2000" b="1" dirty="0" err="1"/>
              <a:t>entreprises</a:t>
            </a:r>
            <a:r>
              <a:rPr lang="en-CA" altLang="fr-FR" sz="2000" b="1" dirty="0"/>
              <a:t> et nouvelle structure de </a:t>
            </a:r>
            <a:r>
              <a:rPr lang="en-CA" altLang="fr-FR" sz="2000" b="1" dirty="0" err="1"/>
              <a:t>pouvoir</a:t>
            </a:r>
            <a:r>
              <a:rPr lang="en-CA" altLang="fr-FR" sz="2000" b="1" dirty="0"/>
              <a:t> (tendance </a:t>
            </a:r>
            <a:r>
              <a:rPr lang="en-CA" altLang="fr-FR" sz="2000" b="1" dirty="0" err="1"/>
              <a:t>à</a:t>
            </a:r>
            <a:r>
              <a:rPr lang="en-CA" altLang="fr-FR" sz="2000" b="1" dirty="0"/>
              <a:t> la </a:t>
            </a:r>
            <a:r>
              <a:rPr lang="en-CA" altLang="fr-FR" sz="2000" b="1" dirty="0" err="1"/>
              <a:t>centraliation</a:t>
            </a:r>
            <a:r>
              <a:rPr lang="en-CA" altLang="fr-FR" sz="2000" b="1" dirty="0"/>
              <a:t>) : </a:t>
            </a:r>
            <a:r>
              <a:rPr lang="en-CA" altLang="fr-FR" sz="2000" b="1" dirty="0" err="1"/>
              <a:t>où</a:t>
            </a:r>
            <a:r>
              <a:rPr lang="en-CA" altLang="fr-FR" sz="2000" b="1" dirty="0"/>
              <a:t> </a:t>
            </a:r>
            <a:r>
              <a:rPr lang="en-CA" altLang="fr-FR" sz="2000" b="1" dirty="0" err="1"/>
              <a:t>est</a:t>
            </a:r>
            <a:r>
              <a:rPr lang="en-CA" altLang="fr-FR" sz="2000" b="1" dirty="0"/>
              <a:t> </a:t>
            </a:r>
            <a:r>
              <a:rPr lang="en-CA" altLang="fr-FR" sz="2000" b="1" dirty="0" err="1"/>
              <a:t>l’interlocuteur</a:t>
            </a:r>
            <a:r>
              <a:rPr lang="en-CA" altLang="fr-FR" sz="2000" b="1" dirty="0"/>
              <a:t> </a:t>
            </a:r>
            <a:r>
              <a:rPr lang="en-CA" altLang="fr-FR" sz="2000" b="1" dirty="0" err="1"/>
              <a:t>valable</a:t>
            </a:r>
            <a:r>
              <a:rPr lang="en-CA" altLang="fr-FR" sz="2000" b="1" dirty="0"/>
              <a:t>?</a:t>
            </a:r>
          </a:p>
          <a:p>
            <a:pPr algn="just">
              <a:lnSpc>
                <a:spcPct val="90000"/>
              </a:lnSpc>
            </a:pPr>
            <a:endParaRPr lang="en-CA" altLang="fr-FR" sz="800" dirty="0"/>
          </a:p>
          <a:p>
            <a:pPr marL="214313" indent="-214313" algn="just">
              <a:lnSpc>
                <a:spcPct val="90000"/>
              </a:lnSpc>
            </a:pPr>
            <a:r>
              <a:rPr lang="en-CA" altLang="fr-FR" sz="2000" b="1" dirty="0" err="1"/>
              <a:t>Comparasion</a:t>
            </a:r>
            <a:r>
              <a:rPr lang="en-CA" altLang="fr-FR" sz="2000" b="1" dirty="0"/>
              <a:t> </a:t>
            </a:r>
            <a:r>
              <a:rPr lang="en-CA" altLang="fr-FR" sz="2000" b="1" dirty="0" err="1"/>
              <a:t>coercitives</a:t>
            </a:r>
            <a:r>
              <a:rPr lang="en-CA" altLang="fr-FR" sz="2000" b="1" dirty="0"/>
              <a:t> : competition entre les </a:t>
            </a:r>
            <a:r>
              <a:rPr lang="en-CA" altLang="fr-FR" sz="2000" b="1" dirty="0" err="1"/>
              <a:t>filiales</a:t>
            </a:r>
            <a:endParaRPr lang="en-CA" altLang="fr-FR" sz="2000" b="1" dirty="0"/>
          </a:p>
          <a:p>
            <a:pPr marL="0" indent="0" algn="just">
              <a:lnSpc>
                <a:spcPct val="90000"/>
              </a:lnSpc>
              <a:buNone/>
            </a:pPr>
            <a:endParaRPr lang="en-CA" altLang="fr-FR" sz="800" b="1" dirty="0"/>
          </a:p>
          <a:p>
            <a:pPr marL="214313" indent="-214313" algn="just">
              <a:lnSpc>
                <a:spcPct val="90000"/>
              </a:lnSpc>
            </a:pPr>
            <a:r>
              <a:rPr lang="en-CA" altLang="fr-FR" sz="2000" b="1" dirty="0" err="1"/>
              <a:t>Multinationalisation</a:t>
            </a:r>
            <a:r>
              <a:rPr lang="en-CA" altLang="fr-FR" sz="2000" b="1" dirty="0"/>
              <a:t> :</a:t>
            </a:r>
            <a:r>
              <a:rPr lang="en-CA" altLang="fr-FR" sz="2000" dirty="0"/>
              <a:t> plus </a:t>
            </a:r>
            <a:r>
              <a:rPr lang="en-CA" altLang="fr-FR" sz="2000" dirty="0" err="1"/>
              <a:t>d’acteurs</a:t>
            </a:r>
            <a:r>
              <a:rPr lang="en-CA" altLang="fr-FR" sz="2000" dirty="0"/>
              <a:t> </a:t>
            </a:r>
            <a:r>
              <a:rPr lang="en-CA" altLang="fr-FR" sz="2000" dirty="0" err="1"/>
              <a:t>concernés</a:t>
            </a:r>
            <a:r>
              <a:rPr lang="en-CA" altLang="fr-FR" sz="2000" dirty="0"/>
              <a:t> par le </a:t>
            </a:r>
            <a:r>
              <a:rPr lang="en-CA" altLang="fr-FR" sz="2000" dirty="0" err="1"/>
              <a:t>processus</a:t>
            </a:r>
            <a:r>
              <a:rPr lang="en-CA" altLang="fr-FR" sz="2000" dirty="0"/>
              <a:t> de </a:t>
            </a:r>
            <a:r>
              <a:rPr lang="en-CA" altLang="fr-FR" sz="2000" dirty="0" err="1"/>
              <a:t>négociation</a:t>
            </a:r>
            <a:r>
              <a:rPr lang="en-CA" altLang="fr-FR" sz="2000" dirty="0"/>
              <a:t> </a:t>
            </a:r>
          </a:p>
          <a:p>
            <a:pPr marL="214313" indent="-214313" algn="just">
              <a:lnSpc>
                <a:spcPct val="90000"/>
              </a:lnSpc>
            </a:pPr>
            <a:endParaRPr lang="en-CA" altLang="fr-FR" sz="800" dirty="0"/>
          </a:p>
          <a:p>
            <a:pPr marL="214313" indent="-214313" algn="just">
              <a:lnSpc>
                <a:spcPct val="90000"/>
              </a:lnSpc>
            </a:pPr>
            <a:r>
              <a:rPr lang="en-CA" altLang="fr-FR" sz="2000" b="1" dirty="0"/>
              <a:t>Diversification du </a:t>
            </a:r>
            <a:r>
              <a:rPr lang="en-CA" altLang="fr-FR" sz="2000" b="1" dirty="0" err="1"/>
              <a:t>profil</a:t>
            </a:r>
            <a:r>
              <a:rPr lang="en-CA" altLang="fr-FR" sz="2000" b="1" dirty="0"/>
              <a:t> de la main-d’oeuvre</a:t>
            </a:r>
            <a:r>
              <a:rPr lang="en-CA" altLang="fr-FR" sz="2000" dirty="0"/>
              <a:t> : multiplication des </a:t>
            </a:r>
            <a:r>
              <a:rPr lang="en-CA" altLang="fr-FR" sz="2000" dirty="0" err="1"/>
              <a:t>intérêts</a:t>
            </a:r>
            <a:r>
              <a:rPr lang="en-CA" altLang="fr-FR" sz="2000" dirty="0"/>
              <a:t> </a:t>
            </a:r>
            <a:r>
              <a:rPr lang="en-CA" altLang="fr-FR" sz="2000" dirty="0" err="1"/>
              <a:t>à</a:t>
            </a:r>
            <a:r>
              <a:rPr lang="en-CA" altLang="fr-FR" sz="2000" dirty="0"/>
              <a:t> </a:t>
            </a:r>
            <a:r>
              <a:rPr lang="en-CA" altLang="fr-FR" sz="2000" dirty="0" err="1"/>
              <a:t>satisfaire</a:t>
            </a:r>
            <a:r>
              <a:rPr lang="en-CA" altLang="fr-FR" sz="2000" dirty="0"/>
              <a:t>, </a:t>
            </a:r>
            <a:r>
              <a:rPr lang="en-CA" altLang="fr-FR" sz="2000" dirty="0" err="1"/>
              <a:t>conflits</a:t>
            </a:r>
            <a:r>
              <a:rPr lang="en-CA" altLang="fr-FR" sz="2000" dirty="0"/>
              <a:t> </a:t>
            </a:r>
            <a:r>
              <a:rPr lang="en-CA" altLang="fr-FR" sz="2000" dirty="0" err="1"/>
              <a:t>intergroupes</a:t>
            </a:r>
            <a:r>
              <a:rPr lang="en-CA" altLang="fr-FR" sz="2000" dirty="0"/>
              <a:t> </a:t>
            </a:r>
            <a:r>
              <a:rPr lang="en-CA" altLang="fr-FR" sz="2000" dirty="0" err="1"/>
              <a:t>possibles</a:t>
            </a:r>
            <a:endParaRPr lang="is-IS" altLang="fr-FR" sz="2000" dirty="0"/>
          </a:p>
          <a:p>
            <a:pPr algn="just">
              <a:lnSpc>
                <a:spcPct val="90000"/>
              </a:lnSpc>
            </a:pPr>
            <a:endParaRPr lang="en-CA" altLang="fr-FR" sz="800" dirty="0"/>
          </a:p>
          <a:p>
            <a:pPr marL="214313" indent="-214313" algn="just">
              <a:lnSpc>
                <a:spcPct val="90000"/>
              </a:lnSpc>
            </a:pPr>
            <a:r>
              <a:rPr lang="en-CA" altLang="fr-FR" sz="2000" b="1" dirty="0"/>
              <a:t>Localisation </a:t>
            </a:r>
            <a:r>
              <a:rPr lang="en-CA" altLang="fr-FR" sz="2000" b="1" dirty="0" err="1"/>
              <a:t>géographique</a:t>
            </a:r>
            <a:r>
              <a:rPr lang="en-CA" altLang="fr-FR" sz="2000" b="1" dirty="0"/>
              <a:t> </a:t>
            </a:r>
            <a:r>
              <a:rPr lang="en-CA" altLang="fr-FR" sz="2000" dirty="0"/>
              <a:t>: Montréal et le </a:t>
            </a:r>
            <a:r>
              <a:rPr lang="en-CA" altLang="fr-FR" sz="2000" dirty="0" err="1"/>
              <a:t>reste</a:t>
            </a:r>
            <a:r>
              <a:rPr lang="is-IS" altLang="fr-FR" sz="2000" dirty="0"/>
              <a:t>… </a:t>
            </a:r>
          </a:p>
          <a:p>
            <a:pPr marL="214313" indent="-214313" algn="just">
              <a:lnSpc>
                <a:spcPct val="90000"/>
              </a:lnSpc>
            </a:pPr>
            <a:endParaRPr lang="en-CA" altLang="fr-FR" sz="2000" dirty="0"/>
          </a:p>
          <a:p>
            <a:pPr marL="222250" indent="-222250">
              <a:lnSpc>
                <a:spcPct val="90000"/>
              </a:lnSpc>
            </a:pPr>
            <a:endParaRPr lang="en-CA" altLang="fr-FR" sz="2000" dirty="0">
              <a:cs typeface="Arial" panose="020B0604020202020204" pitchFamily="34" charset="0"/>
            </a:endParaRPr>
          </a:p>
        </p:txBody>
      </p:sp>
      <p:pic>
        <p:nvPicPr>
          <p:cNvPr id="6" name="Image 5">
            <a:extLst>
              <a:ext uri="{FF2B5EF4-FFF2-40B4-BE49-F238E27FC236}">
                <a16:creationId xmlns:a16="http://schemas.microsoft.com/office/drawing/2014/main" id="{E919D55F-7E1B-054D-9376-0855C4EF51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5285" y="3988904"/>
            <a:ext cx="1302257" cy="1144968"/>
          </a:xfrm>
          <a:prstGeom prst="rect">
            <a:avLst/>
          </a:prstGeom>
          <a:noFill/>
          <a:ln>
            <a:noFill/>
          </a:ln>
        </p:spPr>
      </p:pic>
      <p:sp>
        <p:nvSpPr>
          <p:cNvPr id="2" name="Espace réservé du numéro de diapositive 1"/>
          <p:cNvSpPr>
            <a:spLocks noGrp="1"/>
          </p:cNvSpPr>
          <p:nvPr>
            <p:ph type="sldNum" sz="quarter" idx="12"/>
          </p:nvPr>
        </p:nvSpPr>
        <p:spPr>
          <a:xfrm>
            <a:off x="6553200" y="4860027"/>
            <a:ext cx="2133600" cy="273844"/>
          </a:xfrm>
        </p:spPr>
        <p:txBody>
          <a:bodyPr/>
          <a:lstStyle/>
          <a:p>
            <a:fld id="{B82CCC60-E8CD-4174-8B1A-7DF615B22EEF}" type="slidenum">
              <a:rPr lang="en-US" smtClean="0"/>
              <a:pPr/>
              <a:t>18</a:t>
            </a:fld>
            <a:endParaRPr lang="en-US" dirty="0"/>
          </a:p>
        </p:txBody>
      </p:sp>
    </p:spTree>
    <p:extLst>
      <p:ext uri="{BB962C8B-B14F-4D97-AF65-F5344CB8AC3E}">
        <p14:creationId xmlns:p14="http://schemas.microsoft.com/office/powerpoint/2010/main" val="24929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189" y="1659"/>
            <a:ext cx="6283782" cy="725349"/>
          </a:xfrm>
        </p:spPr>
        <p:txBody>
          <a:bodyPr>
            <a:normAutofit/>
          </a:bodyPr>
          <a:lstStyle/>
          <a:p>
            <a:r>
              <a:rPr lang="en-US" dirty="0" err="1"/>
              <a:t>Facteurs</a:t>
            </a:r>
            <a:r>
              <a:rPr lang="en-US" dirty="0"/>
              <a:t> </a:t>
            </a:r>
            <a:r>
              <a:rPr lang="en-US" dirty="0" err="1"/>
              <a:t>institutionnels</a:t>
            </a:r>
            <a:endParaRPr lang="en-US" dirty="0"/>
          </a:p>
        </p:txBody>
      </p:sp>
      <p:sp>
        <p:nvSpPr>
          <p:cNvPr id="5" name="Content Placeholder 4"/>
          <p:cNvSpPr>
            <a:spLocks noGrp="1"/>
          </p:cNvSpPr>
          <p:nvPr>
            <p:ph idx="1"/>
          </p:nvPr>
        </p:nvSpPr>
        <p:spPr>
          <a:xfrm>
            <a:off x="1" y="834783"/>
            <a:ext cx="6765970" cy="3473934"/>
          </a:xfrm>
        </p:spPr>
        <p:txBody>
          <a:bodyPr>
            <a:noAutofit/>
          </a:bodyPr>
          <a:lstStyle/>
          <a:p>
            <a:pPr marL="557213" lvl="1" indent="-214313">
              <a:buFont typeface="Arial" panose="020B0604020202020204" pitchFamily="34" charset="0"/>
              <a:buChar char="•"/>
            </a:pPr>
            <a:r>
              <a:rPr lang="fr-CA" altLang="fr-FR" sz="2000" b="1" dirty="0"/>
              <a:t>Effet de normalisation de la convention collective </a:t>
            </a:r>
            <a:r>
              <a:rPr lang="fr-CA" altLang="fr-FR" sz="2000" dirty="0"/>
              <a:t>: elle doit s’adapter aux normes minimales du travail qui évoluent</a:t>
            </a:r>
          </a:p>
          <a:p>
            <a:pPr marL="457200" lvl="1" indent="0">
              <a:lnSpc>
                <a:spcPct val="90000"/>
              </a:lnSpc>
              <a:buNone/>
            </a:pPr>
            <a:endParaRPr lang="fr-CA" altLang="fr-FR" sz="800" i="1" dirty="0"/>
          </a:p>
          <a:p>
            <a:pPr marL="557213" lvl="1" indent="-214313">
              <a:buFont typeface="Arial" panose="020B0604020202020204" pitchFamily="34" charset="0"/>
              <a:buChar char="•"/>
            </a:pPr>
            <a:r>
              <a:rPr lang="fr-CA" altLang="fr-FR" sz="2000" b="1" dirty="0"/>
              <a:t>Relative stabilité des règles qui encadrent les règles du jeu de la négociation et le processus </a:t>
            </a:r>
            <a:r>
              <a:rPr lang="fr-CA" altLang="fr-FR" sz="2000" dirty="0"/>
              <a:t>(régime général, secteur privé): mais </a:t>
            </a:r>
            <a:r>
              <a:rPr lang="fr-CA" altLang="fr-FR" sz="2000" b="1" dirty="0"/>
              <a:t>déplafonnement de la durée des </a:t>
            </a:r>
            <a:r>
              <a:rPr lang="fr-CA" altLang="fr-FR" sz="2000" b="1" dirty="0" err="1"/>
              <a:t>cct</a:t>
            </a:r>
            <a:r>
              <a:rPr lang="fr-CA" altLang="fr-FR" sz="2000" b="1" dirty="0"/>
              <a:t>.</a:t>
            </a:r>
            <a:endParaRPr lang="fr-CA" altLang="fr-FR" sz="2000" b="1" i="1" dirty="0"/>
          </a:p>
          <a:p>
            <a:pPr lvl="1"/>
            <a:endParaRPr lang="fr-CA" altLang="fr-FR" sz="800" i="1" dirty="0"/>
          </a:p>
          <a:p>
            <a:pPr marL="557213" lvl="1" indent="-214313">
              <a:buFont typeface="Arial" panose="020B0604020202020204" pitchFamily="34" charset="0"/>
              <a:buChar char="•"/>
            </a:pPr>
            <a:r>
              <a:rPr lang="fr-CA" altLang="fr-FR" sz="2000" b="1" dirty="0"/>
              <a:t>Modification des règles du jeu dans le secteur public</a:t>
            </a:r>
            <a:r>
              <a:rPr lang="fr-CA" altLang="fr-FR" sz="2000" dirty="0"/>
              <a:t>.</a:t>
            </a:r>
          </a:p>
          <a:p>
            <a:pPr lvl="2"/>
            <a:r>
              <a:rPr lang="fr-CA" altLang="fr-FR" sz="1800" dirty="0"/>
              <a:t>Secteur de la  santé et la reconfiguration des </a:t>
            </a:r>
            <a:r>
              <a:rPr lang="fr-CA" altLang="fr-FR" sz="1800" dirty="0" err="1"/>
              <a:t>établisse-ments</a:t>
            </a:r>
            <a:r>
              <a:rPr lang="fr-CA" altLang="fr-FR" sz="1800" dirty="0"/>
              <a:t>, disparition des syndicats interprofessionnels</a:t>
            </a:r>
          </a:p>
          <a:p>
            <a:pPr lvl="2"/>
            <a:r>
              <a:rPr lang="fr-CA" altLang="fr-FR" sz="1800" dirty="0"/>
              <a:t>Nouvelles règles du jeu dans le secteur municipal (moins d’autonomie aux parties, intervention plus rapide d’un tiers)</a:t>
            </a:r>
          </a:p>
          <a:p>
            <a:pPr marL="222250" indent="-222250">
              <a:lnSpc>
                <a:spcPct val="90000"/>
              </a:lnSpc>
            </a:pPr>
            <a:endParaRPr lang="en-CA" altLang="fr-FR" sz="2000" dirty="0">
              <a:cs typeface="Arial" panose="020B0604020202020204" pitchFamily="34" charset="0"/>
            </a:endParaRPr>
          </a:p>
        </p:txBody>
      </p:sp>
      <p:pic>
        <p:nvPicPr>
          <p:cNvPr id="6" name="Image 5">
            <a:extLst>
              <a:ext uri="{FF2B5EF4-FFF2-40B4-BE49-F238E27FC236}">
                <a16:creationId xmlns:a16="http://schemas.microsoft.com/office/drawing/2014/main" id="{3913198F-4381-7545-B05F-BE1B653535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5285" y="3988904"/>
            <a:ext cx="1302257" cy="1144968"/>
          </a:xfrm>
          <a:prstGeom prst="rect">
            <a:avLst/>
          </a:prstGeom>
          <a:noFill/>
          <a:ln>
            <a:noFill/>
          </a:ln>
        </p:spPr>
      </p:pic>
      <p:sp>
        <p:nvSpPr>
          <p:cNvPr id="2" name="Espace réservé du numéro de diapositive 1"/>
          <p:cNvSpPr>
            <a:spLocks noGrp="1"/>
          </p:cNvSpPr>
          <p:nvPr>
            <p:ph type="sldNum" sz="quarter" idx="12"/>
          </p:nvPr>
        </p:nvSpPr>
        <p:spPr>
          <a:xfrm>
            <a:off x="6553200" y="4860027"/>
            <a:ext cx="2133600" cy="273844"/>
          </a:xfrm>
        </p:spPr>
        <p:txBody>
          <a:bodyPr/>
          <a:lstStyle/>
          <a:p>
            <a:fld id="{B82CCC60-E8CD-4174-8B1A-7DF615B22EEF}" type="slidenum">
              <a:rPr lang="en-US" smtClean="0"/>
              <a:pPr/>
              <a:t>19</a:t>
            </a:fld>
            <a:endParaRPr lang="en-US" dirty="0"/>
          </a:p>
        </p:txBody>
      </p:sp>
    </p:spTree>
    <p:extLst>
      <p:ext uri="{BB962C8B-B14F-4D97-AF65-F5344CB8AC3E}">
        <p14:creationId xmlns:p14="http://schemas.microsoft.com/office/powerpoint/2010/main" val="312095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 de la </a:t>
            </a:r>
            <a:r>
              <a:rPr lang="en-US" dirty="0" err="1"/>
              <a:t>présentation</a:t>
            </a:r>
            <a:endParaRPr lang="en-US" dirty="0"/>
          </a:p>
        </p:txBody>
      </p:sp>
      <p:sp>
        <p:nvSpPr>
          <p:cNvPr id="3" name="Content Placeholder 2"/>
          <p:cNvSpPr>
            <a:spLocks noGrp="1"/>
          </p:cNvSpPr>
          <p:nvPr>
            <p:ph idx="1"/>
          </p:nvPr>
        </p:nvSpPr>
        <p:spPr>
          <a:xfrm>
            <a:off x="1893624" y="1305810"/>
            <a:ext cx="6667280" cy="3583856"/>
          </a:xfrm>
        </p:spPr>
        <p:txBody>
          <a:bodyPr>
            <a:normAutofit/>
          </a:bodyPr>
          <a:lstStyle/>
          <a:p>
            <a:pPr marL="457200" indent="-457200">
              <a:buFont typeface="+mj-lt"/>
              <a:buAutoNum type="arabicPeriod"/>
            </a:pPr>
            <a:r>
              <a:rPr lang="fr-CA" altLang="fr-FR" sz="2000" b="1" dirty="0"/>
              <a:t>Tendances récentes quant à la dynamique des relations de travail</a:t>
            </a:r>
          </a:p>
          <a:p>
            <a:pPr marL="469900" indent="-457200">
              <a:buFont typeface="+mj-lt"/>
              <a:buAutoNum type="arabicPeriod"/>
            </a:pPr>
            <a:r>
              <a:rPr lang="fr-CA" altLang="fr-FR" sz="2000" b="1" dirty="0"/>
              <a:t>Évolution de la négociation collective : complexification des enjeux, des processus et des dynamiques de négociation collective.</a:t>
            </a:r>
          </a:p>
          <a:p>
            <a:pPr marL="469900" indent="-457200">
              <a:buFont typeface="+mj-lt"/>
              <a:buAutoNum type="arabicPeriod"/>
            </a:pPr>
            <a:r>
              <a:rPr lang="fr-CA" altLang="fr-FR" sz="2000" b="1" dirty="0"/>
              <a:t>Tendances récentes quant aux conditions de travail négociées</a:t>
            </a:r>
          </a:p>
          <a:p>
            <a:pPr marL="469900" indent="-457200">
              <a:buFont typeface="+mj-lt"/>
              <a:buAutoNum type="arabicPeriod"/>
            </a:pPr>
            <a:endParaRPr lang="fr-CA" altLang="fr-FR" sz="2000" b="1" dirty="0"/>
          </a:p>
          <a:p>
            <a:pPr marL="0" indent="0">
              <a:buNone/>
            </a:pPr>
            <a:endParaRPr lang="fr-CA" altLang="fr-FR" sz="1000" b="1" dirty="0"/>
          </a:p>
          <a:p>
            <a:pPr marL="0" indent="0">
              <a:buNone/>
            </a:pPr>
            <a:endParaRPr lang="en-US" dirty="0"/>
          </a:p>
          <a:p>
            <a:endParaRPr lang="en-US" dirty="0"/>
          </a:p>
        </p:txBody>
      </p:sp>
      <p:sp>
        <p:nvSpPr>
          <p:cNvPr id="4" name="Espace réservé du numéro de diapositive 3"/>
          <p:cNvSpPr>
            <a:spLocks noGrp="1"/>
          </p:cNvSpPr>
          <p:nvPr>
            <p:ph type="sldNum" sz="quarter" idx="12"/>
          </p:nvPr>
        </p:nvSpPr>
        <p:spPr/>
        <p:txBody>
          <a:bodyPr/>
          <a:lstStyle/>
          <a:p>
            <a:fld id="{B82CCC60-E8CD-4174-8B1A-7DF615B22EEF}" type="slidenum">
              <a:rPr lang="en-US" smtClean="0"/>
              <a:pPr/>
              <a:t>2</a:t>
            </a:fld>
            <a:endParaRPr lang="en-US"/>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189" y="1659"/>
            <a:ext cx="6283782" cy="725349"/>
          </a:xfrm>
        </p:spPr>
        <p:txBody>
          <a:bodyPr>
            <a:normAutofit/>
          </a:bodyPr>
          <a:lstStyle/>
          <a:p>
            <a:r>
              <a:rPr lang="en-US" dirty="0" err="1"/>
              <a:t>Facteurs</a:t>
            </a:r>
            <a:r>
              <a:rPr lang="en-US" dirty="0"/>
              <a:t> </a:t>
            </a:r>
            <a:r>
              <a:rPr lang="en-US" dirty="0" err="1"/>
              <a:t>institutionnels</a:t>
            </a:r>
            <a:endParaRPr lang="en-US" dirty="0"/>
          </a:p>
        </p:txBody>
      </p:sp>
      <p:sp>
        <p:nvSpPr>
          <p:cNvPr id="5" name="Content Placeholder 4"/>
          <p:cNvSpPr>
            <a:spLocks noGrp="1"/>
          </p:cNvSpPr>
          <p:nvPr>
            <p:ph idx="1"/>
          </p:nvPr>
        </p:nvSpPr>
        <p:spPr>
          <a:xfrm>
            <a:off x="1" y="834783"/>
            <a:ext cx="6765970" cy="3473934"/>
          </a:xfrm>
        </p:spPr>
        <p:txBody>
          <a:bodyPr>
            <a:noAutofit/>
          </a:bodyPr>
          <a:lstStyle/>
          <a:p>
            <a:pPr marL="214313" indent="-214313"/>
            <a:r>
              <a:rPr lang="fr-FR" altLang="fr-FR" sz="2000" b="1" dirty="0"/>
              <a:t>Intervention de l’État plus intense dans le secteur public</a:t>
            </a:r>
            <a:r>
              <a:rPr lang="fr-FR" altLang="fr-FR" sz="2000" dirty="0"/>
              <a:t>: Recours à des lois spéciales, force l’agenda de négociation, etc. Autonomie des acteurs en négociation compromise.</a:t>
            </a:r>
          </a:p>
          <a:p>
            <a:pPr algn="just">
              <a:lnSpc>
                <a:spcPct val="90000"/>
              </a:lnSpc>
            </a:pPr>
            <a:endParaRPr lang="fr-CA" altLang="fr-FR" sz="800" i="1" dirty="0"/>
          </a:p>
          <a:p>
            <a:pPr marL="214313" indent="-214313"/>
            <a:r>
              <a:rPr lang="fr-FR" altLang="fr-FR" sz="2000" b="1" dirty="0"/>
              <a:t>Degré de maturité des accords :</a:t>
            </a:r>
            <a:r>
              <a:rPr lang="fr-FR" altLang="fr-FR" sz="2000" i="1" dirty="0"/>
              <a:t> Au Québec, les conventions collectives sont considérées comme étant matures par les acteurs.</a:t>
            </a:r>
          </a:p>
          <a:p>
            <a:pPr marL="214313" indent="-214313"/>
            <a:endParaRPr lang="fr-FR" altLang="fr-FR" sz="800" i="1" dirty="0"/>
          </a:p>
          <a:p>
            <a:pPr marL="557213" lvl="1" indent="-214313">
              <a:buFont typeface="Arial" panose="020B0604020202020204" pitchFamily="34" charset="0"/>
              <a:buChar char="•"/>
            </a:pPr>
            <a:r>
              <a:rPr lang="fr-FR" altLang="fr-FR" sz="2000" dirty="0"/>
              <a:t>Négociation pour le maintien des acquis : change la dynamique des négociations car plus de réels gains à faire, mobilisation plus difficile du côté syndical</a:t>
            </a:r>
          </a:p>
          <a:p>
            <a:pPr marL="557213" lvl="1" indent="-214313">
              <a:buFont typeface="Arial" panose="020B0604020202020204" pitchFamily="34" charset="0"/>
              <a:buChar char="•"/>
            </a:pPr>
            <a:r>
              <a:rPr lang="fr-FR" altLang="fr-FR" sz="2000" dirty="0"/>
              <a:t>Plus de difficulté à résister aux demandes de concessions de l’employeur.</a:t>
            </a:r>
          </a:p>
          <a:p>
            <a:pPr marL="222250" indent="-222250">
              <a:lnSpc>
                <a:spcPct val="90000"/>
              </a:lnSpc>
            </a:pPr>
            <a:endParaRPr lang="en-CA" altLang="fr-FR" sz="2000" dirty="0">
              <a:cs typeface="Arial" panose="020B0604020202020204" pitchFamily="34" charset="0"/>
            </a:endParaRPr>
          </a:p>
        </p:txBody>
      </p:sp>
      <p:pic>
        <p:nvPicPr>
          <p:cNvPr id="6" name="Image 5">
            <a:extLst>
              <a:ext uri="{FF2B5EF4-FFF2-40B4-BE49-F238E27FC236}">
                <a16:creationId xmlns:a16="http://schemas.microsoft.com/office/drawing/2014/main" id="{147995C2-78F0-CE4B-B87F-177EF1AE4A8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5285" y="3988904"/>
            <a:ext cx="1302257" cy="1144968"/>
          </a:xfrm>
          <a:prstGeom prst="rect">
            <a:avLst/>
          </a:prstGeom>
          <a:noFill/>
          <a:ln>
            <a:noFill/>
          </a:ln>
        </p:spPr>
      </p:pic>
      <p:sp>
        <p:nvSpPr>
          <p:cNvPr id="2" name="Espace réservé du numéro de diapositive 1"/>
          <p:cNvSpPr>
            <a:spLocks noGrp="1"/>
          </p:cNvSpPr>
          <p:nvPr>
            <p:ph type="sldNum" sz="quarter" idx="12"/>
          </p:nvPr>
        </p:nvSpPr>
        <p:spPr>
          <a:xfrm>
            <a:off x="6553200" y="4860027"/>
            <a:ext cx="2133600" cy="273844"/>
          </a:xfrm>
        </p:spPr>
        <p:txBody>
          <a:bodyPr/>
          <a:lstStyle/>
          <a:p>
            <a:fld id="{B82CCC60-E8CD-4174-8B1A-7DF615B22EEF}" type="slidenum">
              <a:rPr lang="en-US" smtClean="0"/>
              <a:pPr/>
              <a:t>20</a:t>
            </a:fld>
            <a:endParaRPr lang="en-US" dirty="0"/>
          </a:p>
        </p:txBody>
      </p:sp>
    </p:spTree>
    <p:extLst>
      <p:ext uri="{BB962C8B-B14F-4D97-AF65-F5344CB8AC3E}">
        <p14:creationId xmlns:p14="http://schemas.microsoft.com/office/powerpoint/2010/main" val="36735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189" y="1659"/>
            <a:ext cx="6283782" cy="725349"/>
          </a:xfrm>
        </p:spPr>
        <p:txBody>
          <a:bodyPr>
            <a:normAutofit/>
          </a:bodyPr>
          <a:lstStyle/>
          <a:p>
            <a:r>
              <a:rPr lang="en-US" dirty="0" err="1"/>
              <a:t>Facteurs</a:t>
            </a:r>
            <a:r>
              <a:rPr lang="en-US" dirty="0"/>
              <a:t> </a:t>
            </a:r>
            <a:r>
              <a:rPr lang="en-US" dirty="0" err="1"/>
              <a:t>sociaux</a:t>
            </a:r>
            <a:endParaRPr lang="en-US" dirty="0"/>
          </a:p>
        </p:txBody>
      </p:sp>
      <p:sp>
        <p:nvSpPr>
          <p:cNvPr id="5" name="Content Placeholder 4"/>
          <p:cNvSpPr>
            <a:spLocks noGrp="1"/>
          </p:cNvSpPr>
          <p:nvPr>
            <p:ph idx="1"/>
          </p:nvPr>
        </p:nvSpPr>
        <p:spPr>
          <a:xfrm>
            <a:off x="1" y="834783"/>
            <a:ext cx="6765970" cy="3473934"/>
          </a:xfrm>
        </p:spPr>
        <p:txBody>
          <a:bodyPr>
            <a:noAutofit/>
          </a:bodyPr>
          <a:lstStyle/>
          <a:p>
            <a:pPr marL="214313" indent="-214313"/>
            <a:r>
              <a:rPr lang="fr-CA" altLang="fr-FR" sz="2000" b="1" dirty="0"/>
              <a:t>Image négative des syndicat dans la société </a:t>
            </a:r>
            <a:endParaRPr lang="fr-CA" altLang="fr-FR" sz="2000" i="1" dirty="0"/>
          </a:p>
          <a:p>
            <a:endParaRPr lang="fr-CA" altLang="fr-FR" sz="800" dirty="0"/>
          </a:p>
          <a:p>
            <a:pPr marL="214313" indent="-214313"/>
            <a:r>
              <a:rPr lang="fr-CA" altLang="fr-FR" sz="2000" b="1" dirty="0"/>
              <a:t>Changement de valeurs chez les nouvelles générations </a:t>
            </a:r>
          </a:p>
          <a:p>
            <a:pPr marL="222250" indent="52388">
              <a:buNone/>
            </a:pPr>
            <a:r>
              <a:rPr lang="fr-CA" altLang="fr-FR" sz="1800" i="1" dirty="0"/>
              <a:t>« Maintenant les valeurs des générations plus jeunes ont évolué. Le problème c'est que les entreprises présentement, les employeurs, profitent de ce changement de valeur de génération, là, pour montrer que la relation humaine à l'intérieur d'un cadre de travail ne passe plus par la syndicalisation. Ça passe par "t'es beau, t'es fin, t'es le meilleur, t'es diplômé, j'vais entretenir une relation très très particulière avec toi, j'vais te traiter comme étant un unique à l'intérieur de mon entreprise. (Groupe de discussion no 3, </a:t>
            </a:r>
            <a:r>
              <a:rPr lang="fr-CA" altLang="fr-FR" sz="1800" i="1" dirty="0" err="1"/>
              <a:t>Qc</a:t>
            </a:r>
            <a:r>
              <a:rPr lang="fr-CA" altLang="fr-FR" sz="1800" i="1" dirty="0"/>
              <a:t>, syndical).</a:t>
            </a:r>
          </a:p>
          <a:p>
            <a:endParaRPr lang="fr-CA" altLang="fr-FR" sz="800" dirty="0"/>
          </a:p>
          <a:p>
            <a:pPr marL="214313" indent="-214313"/>
            <a:r>
              <a:rPr lang="fr-CA" altLang="fr-FR" sz="2000" b="1" dirty="0"/>
              <a:t>Multiplication des terrains de luttes</a:t>
            </a:r>
            <a:r>
              <a:rPr lang="is-IS" altLang="fr-FR" sz="2000" b="1" dirty="0"/>
              <a:t>… externes!</a:t>
            </a:r>
            <a:r>
              <a:rPr lang="fr-CA" altLang="fr-FR" sz="2000" b="1" dirty="0"/>
              <a:t> </a:t>
            </a:r>
          </a:p>
          <a:p>
            <a:pPr marL="0" indent="0">
              <a:lnSpc>
                <a:spcPct val="90000"/>
              </a:lnSpc>
              <a:buNone/>
            </a:pPr>
            <a:endParaRPr lang="en-CA" altLang="fr-FR" sz="2000" dirty="0">
              <a:cs typeface="Arial" panose="020B0604020202020204" pitchFamily="34" charset="0"/>
            </a:endParaRPr>
          </a:p>
        </p:txBody>
      </p:sp>
      <p:pic>
        <p:nvPicPr>
          <p:cNvPr id="6" name="Image 5">
            <a:extLst>
              <a:ext uri="{FF2B5EF4-FFF2-40B4-BE49-F238E27FC236}">
                <a16:creationId xmlns:a16="http://schemas.microsoft.com/office/drawing/2014/main" id="{353E511C-79FA-ED45-991C-4DE1B5CED9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5285" y="3988904"/>
            <a:ext cx="1302257" cy="1144968"/>
          </a:xfrm>
          <a:prstGeom prst="rect">
            <a:avLst/>
          </a:prstGeom>
          <a:noFill/>
          <a:ln>
            <a:noFill/>
          </a:ln>
        </p:spPr>
      </p:pic>
      <p:sp>
        <p:nvSpPr>
          <p:cNvPr id="2" name="Espace réservé du numéro de diapositive 1"/>
          <p:cNvSpPr>
            <a:spLocks noGrp="1"/>
          </p:cNvSpPr>
          <p:nvPr>
            <p:ph type="sldNum" sz="quarter" idx="12"/>
          </p:nvPr>
        </p:nvSpPr>
        <p:spPr>
          <a:xfrm>
            <a:off x="6553200" y="4846775"/>
            <a:ext cx="2133600" cy="273844"/>
          </a:xfrm>
        </p:spPr>
        <p:txBody>
          <a:bodyPr/>
          <a:lstStyle/>
          <a:p>
            <a:fld id="{B82CCC60-E8CD-4174-8B1A-7DF615B22EEF}" type="slidenum">
              <a:rPr lang="en-US" smtClean="0"/>
              <a:pPr/>
              <a:t>21</a:t>
            </a:fld>
            <a:endParaRPr lang="en-US" dirty="0"/>
          </a:p>
        </p:txBody>
      </p:sp>
    </p:spTree>
    <p:extLst>
      <p:ext uri="{BB962C8B-B14F-4D97-AF65-F5344CB8AC3E}">
        <p14:creationId xmlns:p14="http://schemas.microsoft.com/office/powerpoint/2010/main" val="296188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189" y="1659"/>
            <a:ext cx="6283782" cy="725349"/>
          </a:xfrm>
        </p:spPr>
        <p:txBody>
          <a:bodyPr>
            <a:normAutofit/>
          </a:bodyPr>
          <a:lstStyle/>
          <a:p>
            <a:r>
              <a:rPr lang="en-US" dirty="0" err="1"/>
              <a:t>Effet</a:t>
            </a:r>
            <a:r>
              <a:rPr lang="en-US" dirty="0"/>
              <a:t> </a:t>
            </a:r>
            <a:r>
              <a:rPr lang="en-US" dirty="0" err="1"/>
              <a:t>combiné</a:t>
            </a:r>
            <a:r>
              <a:rPr lang="en-US" dirty="0"/>
              <a:t> des </a:t>
            </a:r>
            <a:r>
              <a:rPr lang="en-US" dirty="0" err="1"/>
              <a:t>facteurs</a:t>
            </a:r>
            <a:endParaRPr lang="en-US" dirty="0"/>
          </a:p>
        </p:txBody>
      </p:sp>
      <p:sp>
        <p:nvSpPr>
          <p:cNvPr id="5" name="Content Placeholder 4"/>
          <p:cNvSpPr>
            <a:spLocks noGrp="1"/>
          </p:cNvSpPr>
          <p:nvPr>
            <p:ph idx="1"/>
          </p:nvPr>
        </p:nvSpPr>
        <p:spPr>
          <a:xfrm>
            <a:off x="1" y="834783"/>
            <a:ext cx="6639338" cy="3473934"/>
          </a:xfrm>
        </p:spPr>
        <p:txBody>
          <a:bodyPr>
            <a:noAutofit/>
          </a:bodyPr>
          <a:lstStyle/>
          <a:p>
            <a:pPr marL="214313" indent="-214313"/>
            <a:r>
              <a:rPr lang="fr-CA" altLang="fr-FR" sz="2000" b="1" dirty="0"/>
              <a:t>Déséquilibre de pouvoir en faveur des employeurs, lesquels reconnaissent être avantagés, surtout depuis 2008.</a:t>
            </a:r>
          </a:p>
          <a:p>
            <a:endParaRPr lang="fr-FR" altLang="fr-FR" sz="800" dirty="0">
              <a:solidFill>
                <a:srgbClr val="000000"/>
              </a:solidFill>
            </a:endParaRPr>
          </a:p>
          <a:p>
            <a:pPr marL="222250" indent="0">
              <a:buNone/>
            </a:pPr>
            <a:r>
              <a:rPr lang="fr-FR" altLang="fr-FR" sz="1800" dirty="0">
                <a:solidFill>
                  <a:srgbClr val="000000"/>
                </a:solidFill>
              </a:rPr>
              <a:t>«</a:t>
            </a:r>
            <a:r>
              <a:rPr lang="fr-FR" altLang="fr-FR" sz="1800" i="1" dirty="0">
                <a:solidFill>
                  <a:srgbClr val="000000"/>
                </a:solidFill>
              </a:rPr>
              <a:t> Le pouvoir a changé de côté - principalement, la mondialisation - en tout cas chez nous - ça a eu un impact. C'est-à-dire qu'on a un pouvoir énorme par rapport au syndicat parce que si... Plus tu nous demandes de l'argent, ben plus on va envoyer des emplois dans d'autres pays ». (Groupe de discussion, QC, patronat</a:t>
            </a:r>
            <a:r>
              <a:rPr lang="fr-FR" altLang="fr-FR" sz="1800" dirty="0">
                <a:solidFill>
                  <a:srgbClr val="000000"/>
                </a:solidFill>
              </a:rPr>
              <a:t>)</a:t>
            </a:r>
            <a:r>
              <a:rPr lang="fr-CA" altLang="fr-FR" sz="1800" b="1" dirty="0"/>
              <a:t> </a:t>
            </a:r>
          </a:p>
          <a:p>
            <a:pPr marL="0" indent="0">
              <a:lnSpc>
                <a:spcPct val="90000"/>
              </a:lnSpc>
              <a:buNone/>
            </a:pPr>
            <a:endParaRPr lang="en-CA" altLang="fr-FR" sz="2000" dirty="0">
              <a:cs typeface="Arial" panose="020B0604020202020204" pitchFamily="34" charset="0"/>
            </a:endParaRPr>
          </a:p>
          <a:p>
            <a:pPr>
              <a:lnSpc>
                <a:spcPct val="90000"/>
              </a:lnSpc>
            </a:pPr>
            <a:r>
              <a:rPr lang="en-CA" altLang="fr-FR" sz="2000" b="1" dirty="0" err="1">
                <a:cs typeface="Arial" panose="020B0604020202020204" pitchFamily="34" charset="0"/>
              </a:rPr>
              <a:t>Mais</a:t>
            </a:r>
            <a:r>
              <a:rPr lang="en-CA" altLang="fr-FR" sz="2000" b="1" dirty="0">
                <a:cs typeface="Arial" panose="020B0604020202020204" pitchFamily="34" charset="0"/>
              </a:rPr>
              <a:t> avec la </a:t>
            </a:r>
            <a:r>
              <a:rPr lang="en-CA" altLang="fr-FR" sz="2000" b="1" dirty="0" err="1">
                <a:cs typeface="Arial" panose="020B0604020202020204" pitchFamily="34" charset="0"/>
              </a:rPr>
              <a:t>pénurie</a:t>
            </a:r>
            <a:r>
              <a:rPr lang="en-CA" altLang="fr-FR" sz="2000" b="1" dirty="0">
                <a:cs typeface="Arial" panose="020B0604020202020204" pitchFamily="34" charset="0"/>
              </a:rPr>
              <a:t> de main-d’oeuvre… un nouveau </a:t>
            </a:r>
            <a:r>
              <a:rPr lang="en-CA" altLang="fr-FR" sz="2000" b="1" dirty="0" err="1">
                <a:cs typeface="Arial" panose="020B0604020202020204" pitchFamily="34" charset="0"/>
              </a:rPr>
              <a:t>paradigme</a:t>
            </a:r>
            <a:r>
              <a:rPr lang="en-CA" altLang="fr-FR" sz="2000" b="1" dirty="0">
                <a:cs typeface="Arial" panose="020B0604020202020204" pitchFamily="34" charset="0"/>
              </a:rPr>
              <a:t> !?</a:t>
            </a:r>
          </a:p>
        </p:txBody>
      </p:sp>
      <p:pic>
        <p:nvPicPr>
          <p:cNvPr id="6" name="Image 5">
            <a:extLst>
              <a:ext uri="{FF2B5EF4-FFF2-40B4-BE49-F238E27FC236}">
                <a16:creationId xmlns:a16="http://schemas.microsoft.com/office/drawing/2014/main" id="{4D96B7E5-1675-EB47-8FC1-99909431DC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5285" y="3988904"/>
            <a:ext cx="1302257" cy="1144968"/>
          </a:xfrm>
          <a:prstGeom prst="rect">
            <a:avLst/>
          </a:prstGeom>
          <a:noFill/>
          <a:ln>
            <a:noFill/>
          </a:ln>
        </p:spPr>
      </p:pic>
      <p:sp>
        <p:nvSpPr>
          <p:cNvPr id="2" name="Espace réservé du numéro de diapositive 1"/>
          <p:cNvSpPr>
            <a:spLocks noGrp="1"/>
          </p:cNvSpPr>
          <p:nvPr>
            <p:ph type="sldNum" sz="quarter" idx="12"/>
          </p:nvPr>
        </p:nvSpPr>
        <p:spPr>
          <a:xfrm>
            <a:off x="6553200" y="4846775"/>
            <a:ext cx="2133600" cy="273844"/>
          </a:xfrm>
        </p:spPr>
        <p:txBody>
          <a:bodyPr/>
          <a:lstStyle/>
          <a:p>
            <a:fld id="{B82CCC60-E8CD-4174-8B1A-7DF615B22EEF}" type="slidenum">
              <a:rPr lang="en-US" smtClean="0"/>
              <a:pPr/>
              <a:t>22</a:t>
            </a:fld>
            <a:endParaRPr lang="en-US" dirty="0"/>
          </a:p>
        </p:txBody>
      </p:sp>
    </p:spTree>
    <p:extLst>
      <p:ext uri="{BB962C8B-B14F-4D97-AF65-F5344CB8AC3E}">
        <p14:creationId xmlns:p14="http://schemas.microsoft.com/office/powerpoint/2010/main" val="266135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834783"/>
            <a:ext cx="6283782" cy="3473934"/>
          </a:xfrm>
        </p:spPr>
        <p:txBody>
          <a:bodyPr>
            <a:noAutofit/>
          </a:bodyPr>
          <a:lstStyle/>
          <a:p>
            <a:pPr marL="214313" indent="-214313"/>
            <a:r>
              <a:rPr lang="fr-CA" altLang="fr-FR" sz="2000" b="1" dirty="0">
                <a:latin typeface="Calibri" panose="020F0502020204030204" pitchFamily="34" charset="0"/>
                <a:cs typeface="Calibri" panose="020F0502020204030204" pitchFamily="34" charset="0"/>
              </a:rPr>
              <a:t>Les employeurs sont mieux préparés qu’avant et sont davantage offensifs que défensifs</a:t>
            </a:r>
            <a:r>
              <a:rPr lang="fr-CA" altLang="fr-FR" sz="2000" dirty="0">
                <a:latin typeface="Calibri" panose="020F0502020204030204" pitchFamily="34" charset="0"/>
                <a:cs typeface="Calibri" panose="020F0502020204030204" pitchFamily="34" charset="0"/>
              </a:rPr>
              <a:t>. </a:t>
            </a:r>
            <a:r>
              <a:rPr lang="fr-CA" altLang="fr-FR" sz="2000" b="1" dirty="0">
                <a:latin typeface="Calibri" panose="020F0502020204030204" pitchFamily="34" charset="0"/>
                <a:cs typeface="Calibri" panose="020F0502020204030204" pitchFamily="34" charset="0"/>
              </a:rPr>
              <a:t>Repli syndical en stratégie défensive</a:t>
            </a:r>
            <a:r>
              <a:rPr lang="fr-FR" altLang="fr-FR" sz="2000" b="1" dirty="0">
                <a:solidFill>
                  <a:srgbClr val="000000"/>
                </a:solidFill>
                <a:latin typeface="Calibri" panose="020F0502020204030204" pitchFamily="34" charset="0"/>
                <a:cs typeface="Calibri" panose="020F0502020204030204" pitchFamily="34" charset="0"/>
              </a:rPr>
              <a:t> ? Mais avec la pénurie de main-d’œuvre… Retour du balancier! Mais pour quels enjeux?</a:t>
            </a:r>
            <a:endParaRPr lang="fr-FR" altLang="fr-FR" sz="2000" b="1" i="1" dirty="0">
              <a:solidFill>
                <a:srgbClr val="000000"/>
              </a:solidFill>
              <a:latin typeface="Calibri" panose="020F0502020204030204" pitchFamily="34" charset="0"/>
              <a:cs typeface="Calibri" panose="020F0502020204030204" pitchFamily="34" charset="0"/>
            </a:endParaRPr>
          </a:p>
          <a:p>
            <a:pPr marL="214313" indent="-214313"/>
            <a:endParaRPr lang="fr-CA" altLang="fr-FR" sz="800" dirty="0">
              <a:latin typeface="Calibri" panose="020F0502020204030204" pitchFamily="34" charset="0"/>
              <a:cs typeface="Calibri" panose="020F0502020204030204" pitchFamily="34" charset="0"/>
            </a:endParaRPr>
          </a:p>
          <a:p>
            <a:pPr marL="214313" indent="-214313"/>
            <a:r>
              <a:rPr lang="fr-CA" altLang="fr-FR" sz="2000" b="1" dirty="0">
                <a:latin typeface="Calibri" panose="020F0502020204030204" pitchFamily="34" charset="0"/>
                <a:cs typeface="Calibri" panose="020F0502020204030204" pitchFamily="34" charset="0"/>
              </a:rPr>
              <a:t>Intervention d’experts dans la négociation </a:t>
            </a:r>
          </a:p>
          <a:p>
            <a:pPr marL="214313" indent="-214313"/>
            <a:endParaRPr lang="fr-CA" altLang="fr-FR" sz="800" b="1" dirty="0">
              <a:latin typeface="Calibri" panose="020F0502020204030204" pitchFamily="34" charset="0"/>
              <a:cs typeface="Calibri" panose="020F0502020204030204" pitchFamily="34" charset="0"/>
            </a:endParaRPr>
          </a:p>
          <a:p>
            <a:pPr marL="214313" indent="-214313"/>
            <a:r>
              <a:rPr lang="fr-CA" altLang="fr-FR" sz="2000" b="1" dirty="0">
                <a:latin typeface="Calibri" panose="020F0502020204030204" pitchFamily="34" charset="0"/>
                <a:cs typeface="Calibri" panose="020F0502020204030204" pitchFamily="34" charset="0"/>
              </a:rPr>
              <a:t>Négociation continue  </a:t>
            </a:r>
          </a:p>
          <a:p>
            <a:pPr marL="214313" indent="-214313"/>
            <a:endParaRPr lang="fr-CA" altLang="fr-FR" sz="800" b="1" dirty="0">
              <a:latin typeface="Calibri" panose="020F0502020204030204" pitchFamily="34" charset="0"/>
              <a:cs typeface="Calibri" panose="020F0502020204030204" pitchFamily="34" charset="0"/>
            </a:endParaRPr>
          </a:p>
          <a:p>
            <a:pPr marL="222250" indent="-209550"/>
            <a:r>
              <a:rPr lang="fr-CA" altLang="fr-FR" sz="2000" b="1" dirty="0">
                <a:latin typeface="Calibri" panose="020F0502020204030204" pitchFamily="34" charset="0"/>
                <a:cs typeface="Calibri" panose="020F0502020204030204" pitchFamily="34" charset="0"/>
              </a:rPr>
              <a:t>Utilisation de la NBI pour certaines clauses spécifiques</a:t>
            </a:r>
          </a:p>
          <a:p>
            <a:endParaRPr lang="fr-CA" altLang="fr-FR" sz="800" dirty="0">
              <a:latin typeface="Calibri" panose="020F0502020204030204" pitchFamily="34" charset="0"/>
              <a:cs typeface="Calibri" panose="020F0502020204030204" pitchFamily="34" charset="0"/>
            </a:endParaRPr>
          </a:p>
          <a:p>
            <a:pPr marL="222250" indent="-222250"/>
            <a:r>
              <a:rPr lang="fr-CA" altLang="fr-FR" sz="2000" b="1" dirty="0" err="1">
                <a:latin typeface="Calibri" panose="020F0502020204030204" pitchFamily="34" charset="0"/>
                <a:cs typeface="Calibri" panose="020F0502020204030204" pitchFamily="34" charset="0"/>
              </a:rPr>
              <a:t>Antisyndicalisme</a:t>
            </a:r>
            <a:r>
              <a:rPr lang="fr-CA" altLang="fr-FR" sz="2000" b="1" dirty="0">
                <a:latin typeface="Calibri" panose="020F0502020204030204" pitchFamily="34" charset="0"/>
                <a:cs typeface="Calibri" panose="020F0502020204030204" pitchFamily="34" charset="0"/>
              </a:rPr>
              <a:t> des employeurs </a:t>
            </a:r>
            <a:endParaRPr lang="fr-CA" altLang="fr-FR" sz="2000" dirty="0">
              <a:latin typeface="Calibri" panose="020F0502020204030204" pitchFamily="34" charset="0"/>
              <a:cs typeface="Calibri" panose="020F0502020204030204" pitchFamily="34" charset="0"/>
            </a:endParaRPr>
          </a:p>
          <a:p>
            <a:pPr marL="214313" indent="-214313"/>
            <a:endParaRPr lang="fr-CA" altLang="fr-FR" sz="2000" b="1" dirty="0">
              <a:latin typeface="Poppins SemiBold" pitchFamily="2" charset="77"/>
            </a:endParaRPr>
          </a:p>
          <a:p>
            <a:pPr marL="222250" indent="0">
              <a:buNone/>
            </a:pPr>
            <a:endParaRPr lang="fr-CA" altLang="fr-FR" sz="1800" i="1" dirty="0"/>
          </a:p>
        </p:txBody>
      </p:sp>
      <p:sp>
        <p:nvSpPr>
          <p:cNvPr id="4" name="Title 3"/>
          <p:cNvSpPr>
            <a:spLocks noGrp="1"/>
          </p:cNvSpPr>
          <p:nvPr>
            <p:ph type="title"/>
          </p:nvPr>
        </p:nvSpPr>
        <p:spPr>
          <a:xfrm>
            <a:off x="482189" y="1659"/>
            <a:ext cx="6283782" cy="725349"/>
          </a:xfrm>
        </p:spPr>
        <p:txBody>
          <a:bodyPr>
            <a:normAutofit/>
          </a:bodyPr>
          <a:lstStyle/>
          <a:p>
            <a:r>
              <a:rPr lang="en-US" dirty="0" err="1"/>
              <a:t>Stratégies</a:t>
            </a:r>
            <a:r>
              <a:rPr lang="en-US" dirty="0"/>
              <a:t> des </a:t>
            </a:r>
            <a:r>
              <a:rPr lang="en-US" dirty="0" err="1"/>
              <a:t>acteurs</a:t>
            </a:r>
            <a:endParaRPr lang="en-US" dirty="0"/>
          </a:p>
        </p:txBody>
      </p:sp>
      <p:pic>
        <p:nvPicPr>
          <p:cNvPr id="6" name="Image 5">
            <a:extLst>
              <a:ext uri="{FF2B5EF4-FFF2-40B4-BE49-F238E27FC236}">
                <a16:creationId xmlns:a16="http://schemas.microsoft.com/office/drawing/2014/main" id="{8C93F553-1FD7-724A-8F3C-BE4B0DFD50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5285" y="3988904"/>
            <a:ext cx="1302257" cy="1144968"/>
          </a:xfrm>
          <a:prstGeom prst="rect">
            <a:avLst/>
          </a:prstGeom>
          <a:noFill/>
          <a:ln>
            <a:noFill/>
          </a:ln>
        </p:spPr>
      </p:pic>
      <p:sp>
        <p:nvSpPr>
          <p:cNvPr id="2" name="Espace réservé du numéro de diapositive 1"/>
          <p:cNvSpPr>
            <a:spLocks noGrp="1"/>
          </p:cNvSpPr>
          <p:nvPr>
            <p:ph type="sldNum" sz="quarter" idx="12"/>
          </p:nvPr>
        </p:nvSpPr>
        <p:spPr>
          <a:xfrm>
            <a:off x="6553200" y="4846775"/>
            <a:ext cx="2133600" cy="273844"/>
          </a:xfrm>
        </p:spPr>
        <p:txBody>
          <a:bodyPr/>
          <a:lstStyle/>
          <a:p>
            <a:fld id="{B82CCC60-E8CD-4174-8B1A-7DF615B22EEF}" type="slidenum">
              <a:rPr lang="en-US" smtClean="0"/>
              <a:pPr/>
              <a:t>23</a:t>
            </a:fld>
            <a:endParaRPr lang="en-US" dirty="0"/>
          </a:p>
        </p:txBody>
      </p:sp>
    </p:spTree>
    <p:extLst>
      <p:ext uri="{BB962C8B-B14F-4D97-AF65-F5344CB8AC3E}">
        <p14:creationId xmlns:p14="http://schemas.microsoft.com/office/powerpoint/2010/main" val="224101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189" y="1659"/>
            <a:ext cx="6283782" cy="725349"/>
          </a:xfrm>
        </p:spPr>
        <p:txBody>
          <a:bodyPr>
            <a:normAutofit/>
          </a:bodyPr>
          <a:lstStyle/>
          <a:p>
            <a:r>
              <a:rPr lang="en-US" dirty="0" err="1"/>
              <a:t>Principaux</a:t>
            </a:r>
            <a:r>
              <a:rPr lang="en-US" dirty="0"/>
              <a:t> </a:t>
            </a:r>
            <a:r>
              <a:rPr lang="en-US" dirty="0" err="1"/>
              <a:t>constats</a:t>
            </a:r>
            <a:endParaRPr lang="en-US" dirty="0"/>
          </a:p>
        </p:txBody>
      </p:sp>
      <p:sp>
        <p:nvSpPr>
          <p:cNvPr id="2" name="Rectangle 1">
            <a:extLst>
              <a:ext uri="{FF2B5EF4-FFF2-40B4-BE49-F238E27FC236}">
                <a16:creationId xmlns:a16="http://schemas.microsoft.com/office/drawing/2014/main" id="{8B28B848-051F-2C4E-B1F2-860A9DE20495}"/>
              </a:ext>
            </a:extLst>
          </p:cNvPr>
          <p:cNvSpPr/>
          <p:nvPr/>
        </p:nvSpPr>
        <p:spPr>
          <a:xfrm>
            <a:off x="57596" y="927652"/>
            <a:ext cx="6460435" cy="3890296"/>
          </a:xfrm>
          <a:prstGeom prst="rect">
            <a:avLst/>
          </a:prstGeom>
        </p:spPr>
        <p:txBody>
          <a:bodyPr wrap="square">
            <a:spAutoFit/>
          </a:bodyPr>
          <a:lstStyle/>
          <a:p>
            <a:pPr marL="214313" indent="-214313">
              <a:lnSpc>
                <a:spcPct val="80000"/>
              </a:lnSpc>
              <a:buFont typeface="Arial" panose="020B0604020202020204" pitchFamily="34" charset="0"/>
              <a:buChar char="•"/>
            </a:pPr>
            <a:r>
              <a:rPr lang="fr-CA" altLang="fr-FR" sz="2000" dirty="0"/>
              <a:t>Puisque les stratégies et les objectifs des entreprises en </a:t>
            </a:r>
          </a:p>
          <a:p>
            <a:pPr marL="222250" indent="-222250">
              <a:lnSpc>
                <a:spcPct val="80000"/>
              </a:lnSpc>
            </a:pPr>
            <a:r>
              <a:rPr lang="fr-CA" altLang="fr-FR" sz="2000" dirty="0"/>
              <a:t>    matière de relations de travail et de négociation collective </a:t>
            </a:r>
          </a:p>
          <a:p>
            <a:pPr marL="222250" indent="-222250">
              <a:lnSpc>
                <a:spcPct val="80000"/>
              </a:lnSpc>
            </a:pPr>
            <a:r>
              <a:rPr lang="fr-CA" altLang="fr-FR" sz="2000" dirty="0"/>
              <a:t>    sont maintenant établis à l’extérieur de l’établissement ou de l’usine, </a:t>
            </a:r>
            <a:r>
              <a:rPr lang="fr-CA" altLang="fr-FR" sz="2000" b="1" dirty="0"/>
              <a:t>l’action syndicale doit suivre ce mouvement de manière à atteindre ces nouveaux centres de décisions</a:t>
            </a:r>
            <a:r>
              <a:rPr lang="fr-CA" altLang="fr-FR" sz="2000" dirty="0"/>
              <a:t>. </a:t>
            </a:r>
          </a:p>
          <a:p>
            <a:pPr marL="222250" indent="-222250">
              <a:lnSpc>
                <a:spcPct val="80000"/>
              </a:lnSpc>
            </a:pPr>
            <a:endParaRPr lang="fr-CA" altLang="fr-FR" sz="800" dirty="0"/>
          </a:p>
          <a:p>
            <a:pPr marL="214313" indent="-214313">
              <a:lnSpc>
                <a:spcPct val="80000"/>
              </a:lnSpc>
              <a:buFont typeface="Arial" panose="020B0604020202020204" pitchFamily="34" charset="0"/>
              <a:buChar char="•"/>
            </a:pPr>
            <a:endParaRPr lang="fr-CA" altLang="fr-FR" sz="800" i="1" dirty="0"/>
          </a:p>
          <a:p>
            <a:pPr marL="214313" indent="-214313">
              <a:lnSpc>
                <a:spcPct val="80000"/>
              </a:lnSpc>
              <a:buFont typeface="Arial" panose="020B0604020202020204" pitchFamily="34" charset="0"/>
              <a:buChar char="•"/>
            </a:pPr>
            <a:r>
              <a:rPr lang="fr-CA" altLang="fr-FR" sz="2000" dirty="0"/>
              <a:t>Les conflits sont de plus en </a:t>
            </a:r>
            <a:r>
              <a:rPr lang="fr-CA" altLang="fr-FR" sz="2000" b="1" dirty="0"/>
              <a:t>plus préparés à l’avance et planifiés </a:t>
            </a:r>
            <a:r>
              <a:rPr lang="fr-CA" altLang="fr-FR" sz="2000" dirty="0"/>
              <a:t>par les employeurs.</a:t>
            </a:r>
          </a:p>
          <a:p>
            <a:pPr>
              <a:lnSpc>
                <a:spcPct val="80000"/>
              </a:lnSpc>
            </a:pPr>
            <a:endParaRPr lang="fr-CA" altLang="fr-FR" sz="800" dirty="0"/>
          </a:p>
          <a:p>
            <a:pPr marL="214313" indent="-214313">
              <a:lnSpc>
                <a:spcPct val="80000"/>
              </a:lnSpc>
              <a:buFont typeface="Arial" panose="020B0604020202020204" pitchFamily="34" charset="0"/>
              <a:buChar char="•"/>
            </a:pPr>
            <a:endParaRPr lang="fr-CA" altLang="fr-FR" sz="800" dirty="0"/>
          </a:p>
          <a:p>
            <a:pPr marL="214313" indent="-214313">
              <a:lnSpc>
                <a:spcPct val="80000"/>
              </a:lnSpc>
              <a:buFont typeface="Arial" panose="020B0604020202020204" pitchFamily="34" charset="0"/>
              <a:buChar char="•"/>
            </a:pPr>
            <a:r>
              <a:rPr lang="fr-CA" altLang="fr-FR" sz="2000" dirty="0"/>
              <a:t>Les stratégies syndicales doivent reposer sur des </a:t>
            </a:r>
            <a:r>
              <a:rPr lang="fr-CA" altLang="fr-FR" sz="2000" b="1" dirty="0"/>
              <a:t>alliances avec les communautés</a:t>
            </a:r>
            <a:r>
              <a:rPr lang="fr-CA" altLang="fr-FR" sz="2000" dirty="0"/>
              <a:t>, mais aussi avec des </a:t>
            </a:r>
            <a:r>
              <a:rPr lang="fr-CA" altLang="fr-FR" sz="2000" b="1" dirty="0"/>
              <a:t>syndicats</a:t>
            </a:r>
            <a:r>
              <a:rPr lang="fr-CA" altLang="fr-FR" sz="2000" dirty="0"/>
              <a:t> de la même entreprise et à l’international.</a:t>
            </a:r>
          </a:p>
          <a:p>
            <a:pPr marL="214313" indent="-214313">
              <a:lnSpc>
                <a:spcPct val="80000"/>
              </a:lnSpc>
              <a:buFont typeface="Arial" panose="020B0604020202020204" pitchFamily="34" charset="0"/>
              <a:buChar char="•"/>
            </a:pPr>
            <a:endParaRPr lang="fr-CA" altLang="fr-FR" sz="800" dirty="0"/>
          </a:p>
          <a:p>
            <a:pPr marL="214313" indent="-214313">
              <a:lnSpc>
                <a:spcPct val="80000"/>
              </a:lnSpc>
              <a:buFont typeface="Arial" panose="020B0604020202020204" pitchFamily="34" charset="0"/>
              <a:buChar char="•"/>
            </a:pPr>
            <a:endParaRPr lang="fr-CA" altLang="fr-FR" sz="800" dirty="0"/>
          </a:p>
          <a:p>
            <a:pPr marL="214313" indent="-214313">
              <a:lnSpc>
                <a:spcPct val="80000"/>
              </a:lnSpc>
              <a:buFont typeface="Arial" panose="020B0604020202020204" pitchFamily="34" charset="0"/>
              <a:buChar char="•"/>
            </a:pPr>
            <a:r>
              <a:rPr lang="fr-CA" altLang="fr-FR" sz="2000" dirty="0"/>
              <a:t>Les syndicats ont ciblé les clients et les fournisseurs afin de rehausser leur pouvoir de négociation : </a:t>
            </a:r>
            <a:r>
              <a:rPr lang="fr-CA" altLang="fr-FR" sz="2000" b="1" dirty="0"/>
              <a:t>cibler au préalable les vulnérabilités dans la chaîne de valeur</a:t>
            </a:r>
            <a:r>
              <a:rPr lang="fr-CA" altLang="fr-FR" sz="2000" dirty="0"/>
              <a:t>…</a:t>
            </a:r>
          </a:p>
        </p:txBody>
      </p:sp>
      <p:pic>
        <p:nvPicPr>
          <p:cNvPr id="5" name="Image 4">
            <a:extLst>
              <a:ext uri="{FF2B5EF4-FFF2-40B4-BE49-F238E27FC236}">
                <a16:creationId xmlns:a16="http://schemas.microsoft.com/office/drawing/2014/main" id="{ABC8EE7A-72E2-5943-B099-98838652A9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5285" y="3988904"/>
            <a:ext cx="1302257" cy="1144968"/>
          </a:xfrm>
          <a:prstGeom prst="rect">
            <a:avLst/>
          </a:prstGeom>
          <a:noFill/>
          <a:ln>
            <a:noFill/>
          </a:ln>
        </p:spPr>
      </p:pic>
      <p:sp>
        <p:nvSpPr>
          <p:cNvPr id="3" name="Espace réservé du numéro de diapositive 2"/>
          <p:cNvSpPr>
            <a:spLocks noGrp="1"/>
          </p:cNvSpPr>
          <p:nvPr>
            <p:ph type="sldNum" sz="quarter" idx="12"/>
          </p:nvPr>
        </p:nvSpPr>
        <p:spPr>
          <a:xfrm>
            <a:off x="6553200" y="4846775"/>
            <a:ext cx="2133600" cy="273844"/>
          </a:xfrm>
        </p:spPr>
        <p:txBody>
          <a:bodyPr/>
          <a:lstStyle/>
          <a:p>
            <a:fld id="{B82CCC60-E8CD-4174-8B1A-7DF615B22EEF}" type="slidenum">
              <a:rPr lang="en-US" smtClean="0"/>
              <a:pPr/>
              <a:t>24</a:t>
            </a:fld>
            <a:endParaRPr lang="en-US" dirty="0"/>
          </a:p>
        </p:txBody>
      </p:sp>
    </p:spTree>
    <p:extLst>
      <p:ext uri="{BB962C8B-B14F-4D97-AF65-F5344CB8AC3E}">
        <p14:creationId xmlns:p14="http://schemas.microsoft.com/office/powerpoint/2010/main" val="355120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189" y="1659"/>
            <a:ext cx="6283782" cy="725349"/>
          </a:xfrm>
        </p:spPr>
        <p:txBody>
          <a:bodyPr>
            <a:normAutofit/>
          </a:bodyPr>
          <a:lstStyle/>
          <a:p>
            <a:r>
              <a:rPr lang="en-US" dirty="0" err="1"/>
              <a:t>Principaux</a:t>
            </a:r>
            <a:r>
              <a:rPr lang="en-US" dirty="0"/>
              <a:t> </a:t>
            </a:r>
            <a:r>
              <a:rPr lang="en-US" dirty="0" err="1"/>
              <a:t>constats</a:t>
            </a:r>
            <a:endParaRPr lang="en-US" dirty="0"/>
          </a:p>
        </p:txBody>
      </p:sp>
      <p:sp>
        <p:nvSpPr>
          <p:cNvPr id="2" name="Rectangle 1">
            <a:extLst>
              <a:ext uri="{FF2B5EF4-FFF2-40B4-BE49-F238E27FC236}">
                <a16:creationId xmlns:a16="http://schemas.microsoft.com/office/drawing/2014/main" id="{8B28B848-051F-2C4E-B1F2-860A9DE20495}"/>
              </a:ext>
            </a:extLst>
          </p:cNvPr>
          <p:cNvSpPr/>
          <p:nvPr/>
        </p:nvSpPr>
        <p:spPr>
          <a:xfrm>
            <a:off x="-13252" y="848139"/>
            <a:ext cx="6779223" cy="3299365"/>
          </a:xfrm>
          <a:prstGeom prst="rect">
            <a:avLst/>
          </a:prstGeom>
        </p:spPr>
        <p:txBody>
          <a:bodyPr wrap="square">
            <a:spAutoFit/>
          </a:bodyPr>
          <a:lstStyle/>
          <a:p>
            <a:pPr>
              <a:lnSpc>
                <a:spcPct val="80000"/>
              </a:lnSpc>
            </a:pPr>
            <a:endParaRPr lang="fr-CA" altLang="fr-FR" sz="2000" b="1" i="1" dirty="0"/>
          </a:p>
          <a:p>
            <a:pPr marL="214313" indent="-214313">
              <a:lnSpc>
                <a:spcPct val="80000"/>
              </a:lnSpc>
              <a:buFont typeface="Arial" panose="020B0604020202020204" pitchFamily="34" charset="0"/>
              <a:buChar char="•"/>
            </a:pPr>
            <a:r>
              <a:rPr lang="fr-CA" altLang="fr-FR" sz="2000" b="1" i="1" dirty="0"/>
              <a:t>En matière de négociation, cela implique de modifier les façons de faire traditionnelles en matière de préparation et d’élaboration de la stratégie.</a:t>
            </a:r>
          </a:p>
          <a:p>
            <a:pPr marL="214313" indent="-214313">
              <a:lnSpc>
                <a:spcPct val="80000"/>
              </a:lnSpc>
              <a:buFont typeface="Arial" panose="020B0604020202020204" pitchFamily="34" charset="0"/>
              <a:buChar char="•"/>
            </a:pPr>
            <a:endParaRPr lang="fr-CA" altLang="fr-FR" sz="2000" b="1" i="1" dirty="0"/>
          </a:p>
          <a:p>
            <a:pPr marL="214313" indent="-214313">
              <a:lnSpc>
                <a:spcPct val="80000"/>
              </a:lnSpc>
              <a:buFont typeface="Arial" panose="020B0604020202020204" pitchFamily="34" charset="0"/>
              <a:buChar char="•"/>
            </a:pPr>
            <a:r>
              <a:rPr lang="fr-FR" sz="2000" b="1" i="1" dirty="0"/>
              <a:t>Une évaluation du rapport de force plus complexe et des processus à adapter.</a:t>
            </a:r>
          </a:p>
          <a:p>
            <a:pPr marL="214313" indent="-214313">
              <a:lnSpc>
                <a:spcPct val="80000"/>
              </a:lnSpc>
              <a:buFont typeface="Arial" panose="020B0604020202020204" pitchFamily="34" charset="0"/>
              <a:buChar char="•"/>
            </a:pPr>
            <a:endParaRPr lang="fr-FR" altLang="fr-FR" sz="2000" b="1" i="1" dirty="0"/>
          </a:p>
          <a:p>
            <a:pPr marL="214313" indent="-214313">
              <a:lnSpc>
                <a:spcPct val="80000"/>
              </a:lnSpc>
              <a:buFont typeface="Arial" panose="020B0604020202020204" pitchFamily="34" charset="0"/>
              <a:buChar char="•"/>
            </a:pPr>
            <a:r>
              <a:rPr lang="fr-FR" altLang="fr-FR" sz="2000" b="1" i="1" dirty="0"/>
              <a:t>Une spécialisation des conseillers est nécessaire? Comment constituer des équipes de négociation pour répondre à cette complexification de la négociation collective?</a:t>
            </a:r>
            <a:endParaRPr lang="fr-CA" altLang="fr-FR" sz="2000" b="1" i="1" dirty="0"/>
          </a:p>
          <a:p>
            <a:pPr marL="214313" indent="-214313">
              <a:lnSpc>
                <a:spcPct val="80000"/>
              </a:lnSpc>
              <a:buFont typeface="Arial" panose="020B0604020202020204" pitchFamily="34" charset="0"/>
              <a:buChar char="•"/>
            </a:pPr>
            <a:endParaRPr lang="fr-CA" altLang="fr-FR" sz="2000" b="1" i="1" dirty="0"/>
          </a:p>
          <a:p>
            <a:pPr marL="214313" indent="-214313">
              <a:lnSpc>
                <a:spcPct val="80000"/>
              </a:lnSpc>
              <a:buFont typeface="Arial" panose="020B0604020202020204" pitchFamily="34" charset="0"/>
              <a:buChar char="•"/>
            </a:pPr>
            <a:endParaRPr lang="fr-CA" altLang="fr-FR" sz="2000" b="1" dirty="0"/>
          </a:p>
        </p:txBody>
      </p:sp>
      <p:pic>
        <p:nvPicPr>
          <p:cNvPr id="5" name="Image 4">
            <a:extLst>
              <a:ext uri="{FF2B5EF4-FFF2-40B4-BE49-F238E27FC236}">
                <a16:creationId xmlns:a16="http://schemas.microsoft.com/office/drawing/2014/main" id="{C126CE87-A03D-3948-8B8B-C3742A19F7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5285" y="3988904"/>
            <a:ext cx="1302257" cy="1144968"/>
          </a:xfrm>
          <a:prstGeom prst="rect">
            <a:avLst/>
          </a:prstGeom>
          <a:noFill/>
          <a:ln>
            <a:noFill/>
          </a:ln>
        </p:spPr>
      </p:pic>
      <p:sp>
        <p:nvSpPr>
          <p:cNvPr id="3" name="Espace réservé du numéro de diapositive 2"/>
          <p:cNvSpPr>
            <a:spLocks noGrp="1"/>
          </p:cNvSpPr>
          <p:nvPr>
            <p:ph type="sldNum" sz="quarter" idx="12"/>
          </p:nvPr>
        </p:nvSpPr>
        <p:spPr>
          <a:xfrm>
            <a:off x="6553200" y="4846775"/>
            <a:ext cx="2133600" cy="273844"/>
          </a:xfrm>
        </p:spPr>
        <p:txBody>
          <a:bodyPr/>
          <a:lstStyle/>
          <a:p>
            <a:fld id="{B82CCC60-E8CD-4174-8B1A-7DF615B22EEF}" type="slidenum">
              <a:rPr lang="en-US" smtClean="0"/>
              <a:pPr/>
              <a:t>25</a:t>
            </a:fld>
            <a:endParaRPr lang="en-US" dirty="0"/>
          </a:p>
        </p:txBody>
      </p:sp>
    </p:spTree>
    <p:extLst>
      <p:ext uri="{BB962C8B-B14F-4D97-AF65-F5344CB8AC3E}">
        <p14:creationId xmlns:p14="http://schemas.microsoft.com/office/powerpoint/2010/main" val="25488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A491CFD-9D7C-544D-BFF2-2582D1FE748B}"/>
              </a:ext>
            </a:extLst>
          </p:cNvPr>
          <p:cNvSpPr txBox="1">
            <a:spLocks noChangeArrowheads="1"/>
          </p:cNvSpPr>
          <p:nvPr/>
        </p:nvSpPr>
        <p:spPr bwMode="auto">
          <a:xfrm>
            <a:off x="93447" y="61181"/>
            <a:ext cx="6453127" cy="1800225"/>
          </a:xfrm>
          <a:custGeom>
            <a:avLst/>
            <a:gdLst>
              <a:gd name="connsiteX0" fmla="*/ 0 w 6890449"/>
              <a:gd name="connsiteY0" fmla="*/ 0 h 1800225"/>
              <a:gd name="connsiteX1" fmla="*/ 6890449 w 6890449"/>
              <a:gd name="connsiteY1" fmla="*/ 0 h 1800225"/>
              <a:gd name="connsiteX2" fmla="*/ 6890449 w 6890449"/>
              <a:gd name="connsiteY2" fmla="*/ 1800225 h 1800225"/>
              <a:gd name="connsiteX3" fmla="*/ 0 w 6890449"/>
              <a:gd name="connsiteY3" fmla="*/ 1800225 h 1800225"/>
              <a:gd name="connsiteX4" fmla="*/ 0 w 6890449"/>
              <a:gd name="connsiteY4" fmla="*/ 0 h 1800225"/>
              <a:gd name="connsiteX0" fmla="*/ 0 w 6890449"/>
              <a:gd name="connsiteY0" fmla="*/ 0 h 1800225"/>
              <a:gd name="connsiteX1" fmla="*/ 6492884 w 6890449"/>
              <a:gd name="connsiteY1" fmla="*/ 0 h 1800225"/>
              <a:gd name="connsiteX2" fmla="*/ 6890449 w 6890449"/>
              <a:gd name="connsiteY2" fmla="*/ 1800225 h 1800225"/>
              <a:gd name="connsiteX3" fmla="*/ 0 w 6890449"/>
              <a:gd name="connsiteY3" fmla="*/ 1800225 h 1800225"/>
              <a:gd name="connsiteX4" fmla="*/ 0 w 6890449"/>
              <a:gd name="connsiteY4" fmla="*/ 0 h 1800225"/>
              <a:gd name="connsiteX0" fmla="*/ 0 w 6890449"/>
              <a:gd name="connsiteY0" fmla="*/ 0 h 1800225"/>
              <a:gd name="connsiteX1" fmla="*/ 6393832 w 6890449"/>
              <a:gd name="connsiteY1" fmla="*/ 13252 h 1800225"/>
              <a:gd name="connsiteX2" fmla="*/ 6890449 w 6890449"/>
              <a:gd name="connsiteY2" fmla="*/ 1800225 h 1800225"/>
              <a:gd name="connsiteX3" fmla="*/ 0 w 6890449"/>
              <a:gd name="connsiteY3" fmla="*/ 1800225 h 1800225"/>
              <a:gd name="connsiteX4" fmla="*/ 0 w 6890449"/>
              <a:gd name="connsiteY4" fmla="*/ 0 h 1800225"/>
              <a:gd name="connsiteX0" fmla="*/ 0 w 6890449"/>
              <a:gd name="connsiteY0" fmla="*/ 13252 h 1813477"/>
              <a:gd name="connsiteX1" fmla="*/ 6308930 w 6890449"/>
              <a:gd name="connsiteY1" fmla="*/ 0 h 1813477"/>
              <a:gd name="connsiteX2" fmla="*/ 6890449 w 6890449"/>
              <a:gd name="connsiteY2" fmla="*/ 1813477 h 1813477"/>
              <a:gd name="connsiteX3" fmla="*/ 0 w 6890449"/>
              <a:gd name="connsiteY3" fmla="*/ 1813477 h 1813477"/>
              <a:gd name="connsiteX4" fmla="*/ 0 w 6890449"/>
              <a:gd name="connsiteY4" fmla="*/ 13252 h 1813477"/>
              <a:gd name="connsiteX0" fmla="*/ 0 w 6890449"/>
              <a:gd name="connsiteY0" fmla="*/ 0 h 1800225"/>
              <a:gd name="connsiteX1" fmla="*/ 6365532 w 6890449"/>
              <a:gd name="connsiteY1" fmla="*/ 0 h 1800225"/>
              <a:gd name="connsiteX2" fmla="*/ 6890449 w 6890449"/>
              <a:gd name="connsiteY2" fmla="*/ 1800225 h 1800225"/>
              <a:gd name="connsiteX3" fmla="*/ 0 w 6890449"/>
              <a:gd name="connsiteY3" fmla="*/ 1800225 h 1800225"/>
              <a:gd name="connsiteX4" fmla="*/ 0 w 6890449"/>
              <a:gd name="connsiteY4" fmla="*/ 0 h 180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0449" h="1800225">
                <a:moveTo>
                  <a:pt x="0" y="0"/>
                </a:moveTo>
                <a:lnTo>
                  <a:pt x="6365532" y="0"/>
                </a:lnTo>
                <a:lnTo>
                  <a:pt x="6890449" y="1800225"/>
                </a:lnTo>
                <a:lnTo>
                  <a:pt x="0" y="1800225"/>
                </a:lnTo>
                <a:lnTo>
                  <a:pt x="0" y="0"/>
                </a:lnTo>
                <a:close/>
              </a:path>
            </a:pathLst>
          </a:custGeom>
          <a:gradFill>
            <a:gsLst>
              <a:gs pos="0">
                <a:schemeClr val="tx2">
                  <a:lumMod val="50000"/>
                  <a:alpha val="93922"/>
                </a:schemeClr>
              </a:gs>
              <a:gs pos="100000">
                <a:schemeClr val="tx2">
                  <a:lumMod val="75000"/>
                  <a:alpha val="78328"/>
                </a:schemeClr>
              </a:gs>
            </a:gsLst>
            <a:lin ang="0" scaled="1"/>
          </a:gra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r>
              <a:rPr lang="fr-CA" altLang="fr-FR" sz="3300" b="1" dirty="0">
                <a:solidFill>
                  <a:schemeClr val="bg1"/>
                </a:solidFill>
              </a:rPr>
              <a:t>3. Tendances récentes quant aux conditions de travail négociées</a:t>
            </a:r>
            <a:endParaRPr lang="fr-CA" altLang="fr-FR" sz="3300" dirty="0">
              <a:solidFill>
                <a:schemeClr val="bg1"/>
              </a:solidFill>
            </a:endParaRPr>
          </a:p>
        </p:txBody>
      </p:sp>
      <p:cxnSp>
        <p:nvCxnSpPr>
          <p:cNvPr id="7" name="Connecteur droit 6">
            <a:extLst>
              <a:ext uri="{FF2B5EF4-FFF2-40B4-BE49-F238E27FC236}">
                <a16:creationId xmlns:a16="http://schemas.microsoft.com/office/drawing/2014/main" id="{EF2D294E-98BD-814C-A5CC-7578B55A1A4E}"/>
              </a:ext>
            </a:extLst>
          </p:cNvPr>
          <p:cNvCxnSpPr>
            <a:cxnSpLocks noChangeShapeType="1"/>
          </p:cNvCxnSpPr>
          <p:nvPr/>
        </p:nvCxnSpPr>
        <p:spPr bwMode="auto">
          <a:xfrm>
            <a:off x="66943" y="1925911"/>
            <a:ext cx="6599450" cy="0"/>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sp>
        <p:nvSpPr>
          <p:cNvPr id="8" name="Rectangle 7">
            <a:extLst>
              <a:ext uri="{FF2B5EF4-FFF2-40B4-BE49-F238E27FC236}">
                <a16:creationId xmlns:a16="http://schemas.microsoft.com/office/drawing/2014/main" id="{72CC67BA-2E7A-8C4D-A69A-FE7D6C636D30}"/>
              </a:ext>
            </a:extLst>
          </p:cNvPr>
          <p:cNvSpPr/>
          <p:nvPr/>
        </p:nvSpPr>
        <p:spPr>
          <a:xfrm>
            <a:off x="263389" y="1952415"/>
            <a:ext cx="6454358" cy="2723823"/>
          </a:xfrm>
          <a:prstGeom prst="rect">
            <a:avLst/>
          </a:prstGeom>
        </p:spPr>
        <p:txBody>
          <a:bodyPr wrap="square">
            <a:spAutoFit/>
          </a:bodyPr>
          <a:lstStyle/>
          <a:p>
            <a:r>
              <a:rPr lang="fr-CA" altLang="fr-FR" sz="1800" b="1" dirty="0"/>
              <a:t>3. Tendances récentes quant aux conditions de travail négociées : </a:t>
            </a:r>
          </a:p>
          <a:p>
            <a:pPr marL="400050" indent="-87313"/>
            <a:r>
              <a:rPr lang="fr-CA" altLang="fr-FR" sz="1500" dirty="0"/>
              <a:t>3.1 Contenu de la convention collective : une adaptation en phase avec son temps</a:t>
            </a:r>
          </a:p>
          <a:p>
            <a:pPr marL="400050" indent="-87313"/>
            <a:r>
              <a:rPr lang="fr-CA" altLang="fr-FR" sz="1500" dirty="0"/>
              <a:t>3.2 Points en litige dans les conflits de travail : des enjeux qui mobilisent </a:t>
            </a:r>
          </a:p>
          <a:p>
            <a:pPr marL="400050" indent="-87313"/>
            <a:r>
              <a:rPr lang="fr-CA" altLang="fr-FR" sz="1500" dirty="0"/>
              <a:t>3.3 Salaires et inflation : hausse tendancielle du pouvoir d’achat mais...</a:t>
            </a:r>
          </a:p>
          <a:p>
            <a:pPr marL="400050" indent="-87313"/>
            <a:r>
              <a:rPr lang="fr-CA" altLang="fr-FR" sz="1500" dirty="0"/>
              <a:t>3.4 Durée des conventions collectives : une durée moyenne qui s’accroit de manière continue mais…</a:t>
            </a:r>
          </a:p>
          <a:p>
            <a:pPr marL="400050" indent="-87313"/>
            <a:r>
              <a:rPr lang="fr-CA" altLang="fr-FR" sz="1500" dirty="0"/>
              <a:t>3.5 Pénurie de main-d’œuvre : une occasion pour les syndicats</a:t>
            </a:r>
          </a:p>
          <a:p>
            <a:pPr marL="400050" lvl="1" indent="-87313">
              <a:buFont typeface="Arial" panose="020B0604020202020204" pitchFamily="34" charset="0"/>
              <a:buNone/>
            </a:pPr>
            <a:r>
              <a:rPr lang="fr-CA" altLang="fr-FR" sz="1500" dirty="0"/>
              <a:t>3.6 EDI et négociation collective : une fenêtre d’opportunités pour éliminer les disparités de traitement?</a:t>
            </a:r>
          </a:p>
          <a:p>
            <a:pPr marL="627063" indent="-352425"/>
            <a:endParaRPr lang="fr-CA" altLang="fr-FR" sz="1800" dirty="0"/>
          </a:p>
        </p:txBody>
      </p:sp>
      <p:pic>
        <p:nvPicPr>
          <p:cNvPr id="10" name="Image 9">
            <a:extLst>
              <a:ext uri="{FF2B5EF4-FFF2-40B4-BE49-F238E27FC236}">
                <a16:creationId xmlns:a16="http://schemas.microsoft.com/office/drawing/2014/main" id="{DC942D51-8122-9B40-8101-A3E4B03C11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5285" y="3988904"/>
            <a:ext cx="1302257" cy="1144968"/>
          </a:xfrm>
          <a:prstGeom prst="rect">
            <a:avLst/>
          </a:prstGeom>
          <a:noFill/>
          <a:ln>
            <a:noFill/>
          </a:ln>
        </p:spPr>
      </p:pic>
      <p:sp>
        <p:nvSpPr>
          <p:cNvPr id="2" name="Espace réservé du numéro de diapositive 1"/>
          <p:cNvSpPr>
            <a:spLocks noGrp="1"/>
          </p:cNvSpPr>
          <p:nvPr>
            <p:ph type="sldNum" sz="quarter" idx="12"/>
          </p:nvPr>
        </p:nvSpPr>
        <p:spPr>
          <a:xfrm>
            <a:off x="6553200" y="4860027"/>
            <a:ext cx="2133600" cy="273844"/>
          </a:xfrm>
        </p:spPr>
        <p:txBody>
          <a:bodyPr/>
          <a:lstStyle/>
          <a:p>
            <a:fld id="{B82CCC60-E8CD-4174-8B1A-7DF615B22EEF}" type="slidenum">
              <a:rPr lang="en-US" smtClean="0"/>
              <a:pPr/>
              <a:t>26</a:t>
            </a:fld>
            <a:endParaRPr lang="en-US" dirty="0"/>
          </a:p>
        </p:txBody>
      </p:sp>
    </p:spTree>
    <p:extLst>
      <p:ext uri="{BB962C8B-B14F-4D97-AF65-F5344CB8AC3E}">
        <p14:creationId xmlns:p14="http://schemas.microsoft.com/office/powerpoint/2010/main" val="327276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6F2278-23A4-4C40-A835-3CCE7925CC1F}"/>
              </a:ext>
            </a:extLst>
          </p:cNvPr>
          <p:cNvSpPr>
            <a:spLocks noGrp="1"/>
          </p:cNvSpPr>
          <p:nvPr>
            <p:ph idx="1"/>
          </p:nvPr>
        </p:nvSpPr>
        <p:spPr>
          <a:xfrm>
            <a:off x="815009" y="1213402"/>
            <a:ext cx="8229600" cy="3100388"/>
          </a:xfrm>
        </p:spPr>
        <p:txBody>
          <a:bodyPr>
            <a:normAutofit/>
          </a:bodyPr>
          <a:lstStyle/>
          <a:p>
            <a:pPr marL="0" indent="0">
              <a:buNone/>
            </a:pPr>
            <a:r>
              <a:rPr lang="fr-CA" altLang="fr-FR" b="1" dirty="0"/>
              <a:t>Des enjeux multiples !</a:t>
            </a:r>
          </a:p>
          <a:p>
            <a:r>
              <a:rPr lang="fr-CA" altLang="fr-FR" sz="2400" b="1" dirty="0"/>
              <a:t>Des enjeux </a:t>
            </a:r>
            <a:r>
              <a:rPr lang="fr-CA" altLang="fr-FR" sz="2400" b="1" i="1" dirty="0"/>
              <a:t>classiques:</a:t>
            </a:r>
          </a:p>
          <a:p>
            <a:pPr>
              <a:buFont typeface="Arial" panose="020B0604020202020204" pitchFamily="34" charset="0"/>
              <a:buNone/>
            </a:pPr>
            <a:r>
              <a:rPr lang="fr-CA" altLang="fr-FR" sz="2400" i="1" dirty="0"/>
              <a:t>	</a:t>
            </a:r>
            <a:r>
              <a:rPr lang="fr-CA" altLang="fr-FR" sz="2400" dirty="0"/>
              <a:t>Salaires, heures de travail, 	ancienneté, sous-traitance, équité, changements technologiques, etc.</a:t>
            </a:r>
          </a:p>
          <a:p>
            <a:r>
              <a:rPr lang="fr-CA" altLang="fr-FR" sz="2400" b="1" dirty="0"/>
              <a:t>De </a:t>
            </a:r>
            <a:r>
              <a:rPr lang="fr-CA" altLang="fr-FR" sz="2400" b="1" i="1" dirty="0"/>
              <a:t>nouveaux</a:t>
            </a:r>
            <a:r>
              <a:rPr lang="fr-CA" altLang="fr-FR" sz="2400" b="1" dirty="0"/>
              <a:t> enjeux</a:t>
            </a:r>
            <a:r>
              <a:rPr lang="fr-CA" altLang="fr-FR" sz="2400" dirty="0"/>
              <a:t>:</a:t>
            </a:r>
          </a:p>
          <a:p>
            <a:pPr marL="457200" lvl="1" indent="0">
              <a:buFont typeface="Arial" panose="020B0604020202020204" pitchFamily="34" charset="0"/>
              <a:buNone/>
            </a:pPr>
            <a:r>
              <a:rPr lang="fr-CA" altLang="fr-FR" sz="2400" dirty="0"/>
              <a:t>Diversité et inclusion, violence conjugale, inflation, pénurie de main-d’œuvre, Covid-19, etc.</a:t>
            </a:r>
          </a:p>
          <a:p>
            <a:pPr marL="457200" lvl="1" indent="0">
              <a:buFont typeface="Arial" panose="020B0604020202020204" pitchFamily="34" charset="0"/>
              <a:buNone/>
            </a:pPr>
            <a:endParaRPr lang="fr-CA" altLang="fr-FR" dirty="0"/>
          </a:p>
        </p:txBody>
      </p:sp>
      <p:sp>
        <p:nvSpPr>
          <p:cNvPr id="5" name="Rectangle 4">
            <a:extLst>
              <a:ext uri="{FF2B5EF4-FFF2-40B4-BE49-F238E27FC236}">
                <a16:creationId xmlns:a16="http://schemas.microsoft.com/office/drawing/2014/main" id="{7FD8019D-412F-2C4B-B939-9E9611B0F583}"/>
              </a:ext>
            </a:extLst>
          </p:cNvPr>
          <p:cNvSpPr/>
          <p:nvPr/>
        </p:nvSpPr>
        <p:spPr>
          <a:xfrm>
            <a:off x="139148" y="142875"/>
            <a:ext cx="4572000" cy="830997"/>
          </a:xfrm>
          <a:prstGeom prst="rect">
            <a:avLst/>
          </a:prstGeom>
        </p:spPr>
        <p:txBody>
          <a:bodyPr>
            <a:spAutoFit/>
          </a:bodyPr>
          <a:lstStyle/>
          <a:p>
            <a:pPr algn="ctr">
              <a:spcBef>
                <a:spcPct val="0"/>
              </a:spcBef>
            </a:pPr>
            <a:r>
              <a:rPr lang="fr-CA" altLang="fr-FR" sz="2400" b="1" dirty="0">
                <a:solidFill>
                  <a:schemeClr val="bg1"/>
                </a:solidFill>
              </a:rPr>
              <a:t>3. Tendances récentes quant aux conditions de travail négociées</a:t>
            </a:r>
            <a:endParaRPr lang="fr-CA" altLang="fr-FR" sz="2400" dirty="0">
              <a:solidFill>
                <a:schemeClr val="bg1"/>
              </a:solidFill>
            </a:endParaRPr>
          </a:p>
        </p:txBody>
      </p:sp>
      <p:pic>
        <p:nvPicPr>
          <p:cNvPr id="7" name="Image 6">
            <a:extLst>
              <a:ext uri="{FF2B5EF4-FFF2-40B4-BE49-F238E27FC236}">
                <a16:creationId xmlns:a16="http://schemas.microsoft.com/office/drawing/2014/main" id="{CFD8F55F-C85E-264D-B0B3-F673B4655B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contenu 2">
            <a:extLst>
              <a:ext uri="{FF2B5EF4-FFF2-40B4-BE49-F238E27FC236}">
                <a16:creationId xmlns:a16="http://schemas.microsoft.com/office/drawing/2014/main" id="{7D33DBFF-786E-1D42-BB2C-C2D772E7D8B4}"/>
              </a:ext>
            </a:extLst>
          </p:cNvPr>
          <p:cNvSpPr>
            <a:spLocks noGrp="1"/>
          </p:cNvSpPr>
          <p:nvPr>
            <p:ph idx="1"/>
          </p:nvPr>
        </p:nvSpPr>
        <p:spPr>
          <a:xfrm>
            <a:off x="457200" y="1200150"/>
            <a:ext cx="8229600" cy="3100388"/>
          </a:xfrm>
        </p:spPr>
        <p:txBody>
          <a:bodyPr/>
          <a:lstStyle/>
          <a:p>
            <a:pPr marL="0" indent="0" algn="ctr" eaLnBrk="1" hangingPunct="1">
              <a:buFont typeface="Arial" panose="020B0604020202020204" pitchFamily="34" charset="0"/>
              <a:buNone/>
            </a:pPr>
            <a:endParaRPr lang="fr-CA" altLang="fr-FR" b="1" i="1" dirty="0"/>
          </a:p>
          <a:p>
            <a:pPr marL="0" indent="0" algn="ctr" eaLnBrk="1" hangingPunct="1">
              <a:buFont typeface="Arial" panose="020B0604020202020204" pitchFamily="34" charset="0"/>
              <a:buNone/>
            </a:pPr>
            <a:r>
              <a:rPr lang="fr-CA" altLang="fr-FR" b="1" dirty="0"/>
              <a:t>3.1 Contenu de la convention collective </a:t>
            </a:r>
            <a:endParaRPr lang="fr-CA" altLang="fr-FR" b="1" dirty="0">
              <a:solidFill>
                <a:srgbClr val="000000"/>
              </a:solidFill>
            </a:endParaRPr>
          </a:p>
          <a:p>
            <a:pPr marL="0" indent="0" algn="ctr" eaLnBrk="1" hangingPunct="1">
              <a:buFont typeface="Arial" panose="020B0604020202020204" pitchFamily="34" charset="0"/>
              <a:buNone/>
            </a:pPr>
            <a:r>
              <a:rPr lang="fr-CA" altLang="fr-FR" b="1" i="1" dirty="0"/>
              <a:t>Une adaptation en phase avec son temps  </a:t>
            </a:r>
            <a:endParaRPr lang="fr-CA" altLang="fr-FR" dirty="0"/>
          </a:p>
        </p:txBody>
      </p:sp>
      <p:cxnSp>
        <p:nvCxnSpPr>
          <p:cNvPr id="6" name="Connecteur droit 5">
            <a:extLst>
              <a:ext uri="{FF2B5EF4-FFF2-40B4-BE49-F238E27FC236}">
                <a16:creationId xmlns:a16="http://schemas.microsoft.com/office/drawing/2014/main" id="{305239BB-0443-E243-B5FF-4E414BFB706F}"/>
              </a:ext>
            </a:extLst>
          </p:cNvPr>
          <p:cNvCxnSpPr>
            <a:cxnSpLocks noChangeShapeType="1"/>
          </p:cNvCxnSpPr>
          <p:nvPr/>
        </p:nvCxnSpPr>
        <p:spPr bwMode="auto">
          <a:xfrm>
            <a:off x="250825" y="3151878"/>
            <a:ext cx="8642350" cy="0"/>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pic>
        <p:nvPicPr>
          <p:cNvPr id="8" name="Image 7">
            <a:extLst>
              <a:ext uri="{FF2B5EF4-FFF2-40B4-BE49-F238E27FC236}">
                <a16:creationId xmlns:a16="http://schemas.microsoft.com/office/drawing/2014/main" id="{39ADD59A-C528-434F-AFB1-7A1582A088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a:extLst>
              <a:ext uri="{FF2B5EF4-FFF2-40B4-BE49-F238E27FC236}">
                <a16:creationId xmlns:a16="http://schemas.microsoft.com/office/drawing/2014/main" id="{E845692C-962E-D14F-80B1-B7A19347715E}"/>
              </a:ext>
            </a:extLst>
          </p:cNvPr>
          <p:cNvSpPr>
            <a:spLocks noGrp="1"/>
          </p:cNvSpPr>
          <p:nvPr>
            <p:ph type="title"/>
          </p:nvPr>
        </p:nvSpPr>
        <p:spPr>
          <a:xfrm>
            <a:off x="250825" y="130175"/>
            <a:ext cx="5407853" cy="857250"/>
          </a:xfrm>
        </p:spPr>
        <p:txBody>
          <a:bodyPr>
            <a:noAutofit/>
          </a:bodyPr>
          <a:lstStyle/>
          <a:p>
            <a:pPr marL="12700" indent="-12700" eaLnBrk="1" hangingPunct="1">
              <a:lnSpc>
                <a:spcPct val="80000"/>
              </a:lnSpc>
            </a:pPr>
            <a:r>
              <a:rPr lang="fr-CA" altLang="fr-FR" sz="2400" b="1" dirty="0">
                <a:solidFill>
                  <a:schemeClr val="bg1"/>
                </a:solidFill>
              </a:rPr>
              <a:t>3.1.1 Évolution des conventions collectives québécoises entre 1988-1991 et 2018, clauses sélectionnées</a:t>
            </a:r>
          </a:p>
        </p:txBody>
      </p:sp>
      <p:graphicFrame>
        <p:nvGraphicFramePr>
          <p:cNvPr id="3" name="Graphique 4">
            <a:extLst>
              <a:ext uri="{FF2B5EF4-FFF2-40B4-BE49-F238E27FC236}">
                <a16:creationId xmlns:a16="http://schemas.microsoft.com/office/drawing/2014/main" id="{1973CA9B-0ECC-4047-9CC5-0E03D67F4521}"/>
              </a:ext>
            </a:extLst>
          </p:cNvPr>
          <p:cNvGraphicFramePr>
            <a:graphicFrameLocks/>
          </p:cNvGraphicFramePr>
          <p:nvPr>
            <p:extLst>
              <p:ext uri="{D42A27DB-BD31-4B8C-83A1-F6EECF244321}">
                <p14:modId xmlns:p14="http://schemas.microsoft.com/office/powerpoint/2010/main" val="1730088513"/>
              </p:ext>
            </p:extLst>
          </p:nvPr>
        </p:nvGraphicFramePr>
        <p:xfrm>
          <a:off x="539750" y="872364"/>
          <a:ext cx="7988300" cy="3887787"/>
        </p:xfrm>
        <a:graphic>
          <a:graphicData uri="http://schemas.openxmlformats.org/drawingml/2006/chart">
            <c:chart xmlns:c="http://schemas.openxmlformats.org/drawingml/2006/chart" xmlns:r="http://schemas.openxmlformats.org/officeDocument/2006/relationships" r:id="rId3"/>
          </a:graphicData>
        </a:graphic>
      </p:graphicFrame>
      <p:sp>
        <p:nvSpPr>
          <p:cNvPr id="38917" name="ZoneTexte 6">
            <a:extLst>
              <a:ext uri="{FF2B5EF4-FFF2-40B4-BE49-F238E27FC236}">
                <a16:creationId xmlns:a16="http://schemas.microsoft.com/office/drawing/2014/main" id="{CB4FC5D1-004C-7D4B-9B82-5BC8AAFDE15A}"/>
              </a:ext>
            </a:extLst>
          </p:cNvPr>
          <p:cNvSpPr txBox="1">
            <a:spLocks noChangeArrowheads="1"/>
          </p:cNvSpPr>
          <p:nvPr/>
        </p:nvSpPr>
        <p:spPr bwMode="auto">
          <a:xfrm>
            <a:off x="1547813" y="4516438"/>
            <a:ext cx="7056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000"/>
              <a:t>Sources : Pour les conventions de 1988-1991 (n = 3696) : Centre de recherche et de statistiques sur le marché du travail, (diverses années), </a:t>
            </a:r>
            <a:r>
              <a:rPr lang="fr-FR" altLang="fr-FR" sz="1000" i="1"/>
              <a:t>Conditions de travail contenues dans les conventions collectives au Québec. </a:t>
            </a:r>
            <a:r>
              <a:rPr lang="fr-FR" altLang="fr-FR" sz="1000"/>
              <a:t>Pour les conventions de 2018 (n = 7 501 ) :   Système d’information « Gestion des relations du travail », ministère du Travail, de l’Emploi et de la Solidarité sociale du Québec, conventions collectives déposées, analysées et en vigueur en date du 17 décembre 2018. </a:t>
            </a:r>
            <a:endParaRPr lang="fr-CA" altLang="fr-FR" sz="1000"/>
          </a:p>
        </p:txBody>
      </p:sp>
      <p:sp>
        <p:nvSpPr>
          <p:cNvPr id="2" name="Espace réservé pour une image  1"/>
          <p:cNvSpPr>
            <a:spLocks noGrp="1"/>
          </p:cNvSpPr>
          <p:nvPr>
            <p:ph type="pic" sz="quarter" idx="10"/>
          </p:nvPr>
        </p:nvSpPr>
        <p:spPr/>
      </p:sp>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a:stretch>
        </a:blip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A491CFD-9D7C-544D-BFF2-2582D1FE748B}"/>
              </a:ext>
            </a:extLst>
          </p:cNvPr>
          <p:cNvSpPr txBox="1">
            <a:spLocks noChangeArrowheads="1"/>
          </p:cNvSpPr>
          <p:nvPr/>
        </p:nvSpPr>
        <p:spPr bwMode="auto">
          <a:xfrm>
            <a:off x="80195" y="109836"/>
            <a:ext cx="6599450" cy="1800225"/>
          </a:xfrm>
          <a:custGeom>
            <a:avLst/>
            <a:gdLst>
              <a:gd name="connsiteX0" fmla="*/ 0 w 6890449"/>
              <a:gd name="connsiteY0" fmla="*/ 0 h 1800225"/>
              <a:gd name="connsiteX1" fmla="*/ 6890449 w 6890449"/>
              <a:gd name="connsiteY1" fmla="*/ 0 h 1800225"/>
              <a:gd name="connsiteX2" fmla="*/ 6890449 w 6890449"/>
              <a:gd name="connsiteY2" fmla="*/ 1800225 h 1800225"/>
              <a:gd name="connsiteX3" fmla="*/ 0 w 6890449"/>
              <a:gd name="connsiteY3" fmla="*/ 1800225 h 1800225"/>
              <a:gd name="connsiteX4" fmla="*/ 0 w 6890449"/>
              <a:gd name="connsiteY4" fmla="*/ 0 h 1800225"/>
              <a:gd name="connsiteX0" fmla="*/ 0 w 6890449"/>
              <a:gd name="connsiteY0" fmla="*/ 0 h 1800225"/>
              <a:gd name="connsiteX1" fmla="*/ 6492884 w 6890449"/>
              <a:gd name="connsiteY1" fmla="*/ 0 h 1800225"/>
              <a:gd name="connsiteX2" fmla="*/ 6890449 w 6890449"/>
              <a:gd name="connsiteY2" fmla="*/ 1800225 h 1800225"/>
              <a:gd name="connsiteX3" fmla="*/ 0 w 6890449"/>
              <a:gd name="connsiteY3" fmla="*/ 1800225 h 1800225"/>
              <a:gd name="connsiteX4" fmla="*/ 0 w 6890449"/>
              <a:gd name="connsiteY4" fmla="*/ 0 h 180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0449" h="1800225">
                <a:moveTo>
                  <a:pt x="0" y="0"/>
                </a:moveTo>
                <a:lnTo>
                  <a:pt x="6492884" y="0"/>
                </a:lnTo>
                <a:lnTo>
                  <a:pt x="6890449" y="1800225"/>
                </a:lnTo>
                <a:lnTo>
                  <a:pt x="0" y="1800225"/>
                </a:lnTo>
                <a:lnTo>
                  <a:pt x="0" y="0"/>
                </a:lnTo>
                <a:close/>
              </a:path>
            </a:pathLst>
          </a:custGeom>
          <a:gradFill>
            <a:gsLst>
              <a:gs pos="0">
                <a:schemeClr val="tx2">
                  <a:lumMod val="50000"/>
                  <a:alpha val="93922"/>
                </a:schemeClr>
              </a:gs>
              <a:gs pos="100000">
                <a:schemeClr val="tx2">
                  <a:lumMod val="75000"/>
                  <a:alpha val="78328"/>
                </a:schemeClr>
              </a:gs>
            </a:gsLst>
            <a:lin ang="0" scaled="1"/>
          </a:gra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14350" indent="-514350" algn="ctr" eaLnBrk="1" hangingPunct="1">
              <a:spcBef>
                <a:spcPct val="0"/>
              </a:spcBef>
              <a:buFontTx/>
              <a:buAutoNum type="arabicPeriod"/>
            </a:pPr>
            <a:r>
              <a:rPr lang="fr-CA" altLang="fr-FR" sz="3500" b="1" dirty="0">
                <a:solidFill>
                  <a:schemeClr val="bg1"/>
                </a:solidFill>
              </a:rPr>
              <a:t>Tendances récentes quant à dynamique des relations </a:t>
            </a:r>
          </a:p>
          <a:p>
            <a:pPr algn="ctr" eaLnBrk="1" hangingPunct="1">
              <a:spcBef>
                <a:spcPct val="0"/>
              </a:spcBef>
              <a:buNone/>
            </a:pPr>
            <a:r>
              <a:rPr lang="fr-CA" altLang="fr-FR" sz="3500" b="1" dirty="0">
                <a:solidFill>
                  <a:schemeClr val="bg1"/>
                </a:solidFill>
              </a:rPr>
              <a:t>de travail</a:t>
            </a:r>
            <a:endParaRPr lang="fr-CA" altLang="fr-FR" sz="3500" dirty="0">
              <a:solidFill>
                <a:schemeClr val="bg1"/>
              </a:solidFill>
            </a:endParaRPr>
          </a:p>
        </p:txBody>
      </p:sp>
      <p:cxnSp>
        <p:nvCxnSpPr>
          <p:cNvPr id="7" name="Connecteur droit 6">
            <a:extLst>
              <a:ext uri="{FF2B5EF4-FFF2-40B4-BE49-F238E27FC236}">
                <a16:creationId xmlns:a16="http://schemas.microsoft.com/office/drawing/2014/main" id="{EF2D294E-98BD-814C-A5CC-7578B55A1A4E}"/>
              </a:ext>
            </a:extLst>
          </p:cNvPr>
          <p:cNvCxnSpPr>
            <a:cxnSpLocks noChangeShapeType="1"/>
          </p:cNvCxnSpPr>
          <p:nvPr/>
        </p:nvCxnSpPr>
        <p:spPr bwMode="auto">
          <a:xfrm>
            <a:off x="80195" y="2071683"/>
            <a:ext cx="6599450" cy="0"/>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sp>
        <p:nvSpPr>
          <p:cNvPr id="8" name="Rectangle 7">
            <a:extLst>
              <a:ext uri="{FF2B5EF4-FFF2-40B4-BE49-F238E27FC236}">
                <a16:creationId xmlns:a16="http://schemas.microsoft.com/office/drawing/2014/main" id="{72CC67BA-2E7A-8C4D-A69A-FE7D6C636D30}"/>
              </a:ext>
            </a:extLst>
          </p:cNvPr>
          <p:cNvSpPr/>
          <p:nvPr/>
        </p:nvSpPr>
        <p:spPr>
          <a:xfrm>
            <a:off x="1577558" y="2571750"/>
            <a:ext cx="4572000" cy="1477328"/>
          </a:xfrm>
          <a:prstGeom prst="rect">
            <a:avLst/>
          </a:prstGeom>
        </p:spPr>
        <p:txBody>
          <a:bodyPr>
            <a:spAutoFit/>
          </a:bodyPr>
          <a:lstStyle/>
          <a:p>
            <a:pPr marL="514350" indent="-514350">
              <a:buFont typeface="Calibri" panose="020F0502020204030204" pitchFamily="34" charset="0"/>
              <a:buAutoNum type="arabicPeriod"/>
            </a:pPr>
            <a:r>
              <a:rPr lang="fr-CA" altLang="fr-FR" sz="1800" b="1" dirty="0"/>
              <a:t>Tendances récentes quant à la dynamique des relations de travail</a:t>
            </a:r>
          </a:p>
          <a:p>
            <a:pPr marL="400050" lvl="1" indent="0">
              <a:buFont typeface="Arial" panose="020B0604020202020204" pitchFamily="34" charset="0"/>
              <a:buNone/>
            </a:pPr>
            <a:r>
              <a:rPr lang="fr-CA" altLang="fr-FR" sz="1800" dirty="0"/>
              <a:t>1.1 Syndicalisation</a:t>
            </a:r>
          </a:p>
          <a:p>
            <a:pPr marL="400050" lvl="1" indent="0">
              <a:buFont typeface="Arial" panose="020B0604020202020204" pitchFamily="34" charset="0"/>
              <a:buNone/>
            </a:pPr>
            <a:r>
              <a:rPr lang="fr-CA" altLang="fr-FR" sz="1800" dirty="0"/>
              <a:t>1.2 Arrêts de travail</a:t>
            </a:r>
          </a:p>
          <a:p>
            <a:pPr marL="400050" lvl="1" indent="0">
              <a:buFont typeface="Arial" panose="020B0604020202020204" pitchFamily="34" charset="0"/>
              <a:buNone/>
            </a:pPr>
            <a:r>
              <a:rPr lang="fr-CA" altLang="fr-FR" sz="1800" dirty="0"/>
              <a:t>1.3 Processus de négociation</a:t>
            </a:r>
          </a:p>
        </p:txBody>
      </p:sp>
      <p:sp>
        <p:nvSpPr>
          <p:cNvPr id="2" name="Espace réservé du numéro de diapositive 1"/>
          <p:cNvSpPr>
            <a:spLocks noGrp="1"/>
          </p:cNvSpPr>
          <p:nvPr>
            <p:ph type="sldNum" sz="quarter" idx="12"/>
          </p:nvPr>
        </p:nvSpPr>
        <p:spPr/>
        <p:txBody>
          <a:bodyPr/>
          <a:lstStyle/>
          <a:p>
            <a:fld id="{B82CCC60-E8CD-4174-8B1A-7DF615B22EEF}" type="slidenum">
              <a:rPr lang="en-US" smtClean="0"/>
              <a:pPr/>
              <a:t>3</a:t>
            </a:fld>
            <a:endParaRPr lang="en-US"/>
          </a:p>
        </p:txBody>
      </p:sp>
      <p:pic>
        <p:nvPicPr>
          <p:cNvPr id="10" name="Image 9"/>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contenu 2">
            <a:extLst>
              <a:ext uri="{FF2B5EF4-FFF2-40B4-BE49-F238E27FC236}">
                <a16:creationId xmlns:a16="http://schemas.microsoft.com/office/drawing/2014/main" id="{6BAFDE04-DBD7-D347-868B-280FC6F2C89F}"/>
              </a:ext>
            </a:extLst>
          </p:cNvPr>
          <p:cNvSpPr>
            <a:spLocks noGrp="1"/>
          </p:cNvSpPr>
          <p:nvPr>
            <p:ph idx="1"/>
          </p:nvPr>
        </p:nvSpPr>
        <p:spPr>
          <a:xfrm>
            <a:off x="457200" y="1200150"/>
            <a:ext cx="8229600" cy="3100388"/>
          </a:xfrm>
        </p:spPr>
        <p:txBody>
          <a:bodyPr/>
          <a:lstStyle/>
          <a:p>
            <a:pPr marL="0" indent="0" algn="ctr" eaLnBrk="1" hangingPunct="1">
              <a:buFont typeface="Arial" panose="020B0604020202020204" pitchFamily="34" charset="0"/>
              <a:buNone/>
            </a:pPr>
            <a:endParaRPr lang="fr-CA" altLang="fr-FR" b="1" i="1" dirty="0"/>
          </a:p>
          <a:p>
            <a:pPr marL="0" indent="0" algn="ctr" eaLnBrk="1" hangingPunct="1">
              <a:buFont typeface="Arial" panose="020B0604020202020204" pitchFamily="34" charset="0"/>
              <a:buNone/>
            </a:pPr>
            <a:r>
              <a:rPr lang="fr-CA" altLang="fr-FR" b="1" dirty="0"/>
              <a:t>3.2 Points en litige dans les conflits de travail:</a:t>
            </a:r>
            <a:endParaRPr lang="fr-CA" altLang="fr-FR" b="1" dirty="0">
              <a:solidFill>
                <a:srgbClr val="000000"/>
              </a:solidFill>
            </a:endParaRPr>
          </a:p>
          <a:p>
            <a:pPr marL="0" indent="0" algn="ctr" eaLnBrk="1" hangingPunct="1">
              <a:buFont typeface="Arial" panose="020B0604020202020204" pitchFamily="34" charset="0"/>
              <a:buNone/>
            </a:pPr>
            <a:r>
              <a:rPr lang="fr-CA" altLang="fr-FR" b="1" i="1" dirty="0"/>
              <a:t> Des enjeux qui mobilisent</a:t>
            </a:r>
            <a:endParaRPr lang="fr-CA" altLang="fr-FR" dirty="0"/>
          </a:p>
        </p:txBody>
      </p:sp>
      <p:cxnSp>
        <p:nvCxnSpPr>
          <p:cNvPr id="6" name="Connecteur droit 5">
            <a:extLst>
              <a:ext uri="{FF2B5EF4-FFF2-40B4-BE49-F238E27FC236}">
                <a16:creationId xmlns:a16="http://schemas.microsoft.com/office/drawing/2014/main" id="{8E1A54A1-879E-7042-B594-40644AFECBB0}"/>
              </a:ext>
            </a:extLst>
          </p:cNvPr>
          <p:cNvCxnSpPr>
            <a:cxnSpLocks noChangeShapeType="1"/>
          </p:cNvCxnSpPr>
          <p:nvPr/>
        </p:nvCxnSpPr>
        <p:spPr bwMode="auto">
          <a:xfrm>
            <a:off x="323850" y="3138626"/>
            <a:ext cx="8642350" cy="0"/>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sp>
        <p:nvSpPr>
          <p:cNvPr id="2" name="Espace réservé pour une image  1"/>
          <p:cNvSpPr>
            <a:spLocks noGrp="1"/>
          </p:cNvSpPr>
          <p:nvPr>
            <p:ph type="pic" sz="quarter" idx="10"/>
          </p:nvPr>
        </p:nvSpPr>
        <p:spPr/>
      </p: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a:extLst>
              <a:ext uri="{FF2B5EF4-FFF2-40B4-BE49-F238E27FC236}">
                <a16:creationId xmlns:a16="http://schemas.microsoft.com/office/drawing/2014/main" id="{11F9DD5D-90BD-0C4F-817F-19BE8F3855D2}"/>
              </a:ext>
            </a:extLst>
          </p:cNvPr>
          <p:cNvSpPr>
            <a:spLocks noGrp="1"/>
          </p:cNvSpPr>
          <p:nvPr>
            <p:ph type="title"/>
          </p:nvPr>
        </p:nvSpPr>
        <p:spPr>
          <a:xfrm>
            <a:off x="119270" y="206375"/>
            <a:ext cx="5512904" cy="857250"/>
          </a:xfrm>
        </p:spPr>
        <p:txBody>
          <a:bodyPr>
            <a:noAutofit/>
          </a:bodyPr>
          <a:lstStyle/>
          <a:p>
            <a:r>
              <a:rPr lang="fr-FR" altLang="fr-FR" sz="2400" b="1" dirty="0">
                <a:solidFill>
                  <a:schemeClr val="bg1"/>
                </a:solidFill>
              </a:rPr>
              <a:t>3.2.1 Évolution des points en litige dans les conflits de travail au Québec, 1998-2020</a:t>
            </a:r>
            <a:endParaRPr lang="fr-CA" altLang="fr-FR" sz="2400" dirty="0">
              <a:solidFill>
                <a:schemeClr val="bg1"/>
              </a:solidFill>
            </a:endParaRPr>
          </a:p>
        </p:txBody>
      </p:sp>
      <p:graphicFrame>
        <p:nvGraphicFramePr>
          <p:cNvPr id="43011" name="Objet 12">
            <a:extLst>
              <a:ext uri="{FF2B5EF4-FFF2-40B4-BE49-F238E27FC236}">
                <a16:creationId xmlns:a16="http://schemas.microsoft.com/office/drawing/2014/main" id="{141CB738-7D19-2B47-80F5-2D6A1B06BE52}"/>
              </a:ext>
            </a:extLst>
          </p:cNvPr>
          <p:cNvGraphicFramePr>
            <a:graphicFrameLocks noGrp="1"/>
          </p:cNvGraphicFramePr>
          <p:nvPr>
            <p:ph idx="1"/>
          </p:nvPr>
        </p:nvGraphicFramePr>
        <p:xfrm>
          <a:off x="406400" y="1149350"/>
          <a:ext cx="8331200" cy="3201988"/>
        </p:xfrm>
        <a:graphic>
          <a:graphicData uri="http://schemas.openxmlformats.org/presentationml/2006/ole">
            <mc:AlternateContent xmlns:mc="http://schemas.openxmlformats.org/markup-compatibility/2006">
              <mc:Choice xmlns:v="urn:schemas-microsoft-com:vml" Requires="v">
                <p:oleObj spid="_x0000_s45206" name="Graphique" r:id="rId4" imgW="8686800" imgH="3340100" progId="Excel.Chart.8">
                  <p:embed/>
                </p:oleObj>
              </mc:Choice>
              <mc:Fallback>
                <p:oleObj name="Graphique" r:id="rId4" imgW="8686800" imgH="3340100" progId="Excel.Chart.8">
                  <p:embed/>
                  <p:pic>
                    <p:nvPicPr>
                      <p:cNvPr id="43011" name="Objet 12">
                        <a:extLst>
                          <a:ext uri="{FF2B5EF4-FFF2-40B4-BE49-F238E27FC236}">
                            <a16:creationId xmlns:a16="http://schemas.microsoft.com/office/drawing/2014/main" id="{141CB738-7D19-2B47-80F5-2D6A1B06BE52}"/>
                          </a:ext>
                        </a:extLst>
                      </p:cNvPr>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149350"/>
                        <a:ext cx="83312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3" name="ZoneTexte 6">
            <a:extLst>
              <a:ext uri="{FF2B5EF4-FFF2-40B4-BE49-F238E27FC236}">
                <a16:creationId xmlns:a16="http://schemas.microsoft.com/office/drawing/2014/main" id="{2A1F027F-2B8B-AD4D-97FC-CDADA18F5783}"/>
              </a:ext>
            </a:extLst>
          </p:cNvPr>
          <p:cNvSpPr txBox="1">
            <a:spLocks noChangeArrowheads="1"/>
          </p:cNvSpPr>
          <p:nvPr/>
        </p:nvSpPr>
        <p:spPr bwMode="auto">
          <a:xfrm>
            <a:off x="1655763" y="4476750"/>
            <a:ext cx="7488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fr-FR" altLang="fr-FR" sz="1400"/>
              <a:t>Source :	Compilation des données tirées de la publication annuelle du Secrétariat du Travail, </a:t>
            </a:r>
            <a:r>
              <a:rPr lang="fr-FR" altLang="fr-FR" sz="1400" i="1"/>
              <a:t>Les arrêts de travail au Québec </a:t>
            </a:r>
            <a:r>
              <a:rPr lang="fr-FR" altLang="fr-FR" sz="1400"/>
              <a:t>(diverses années).</a:t>
            </a:r>
            <a:endParaRPr lang="fr-CA" altLang="fr-FR" sz="1400"/>
          </a:p>
        </p:txBody>
      </p:sp>
      <p:sp>
        <p:nvSpPr>
          <p:cNvPr id="2" name="Espace réservé pour une image  1"/>
          <p:cNvSpPr>
            <a:spLocks noGrp="1"/>
          </p:cNvSpPr>
          <p:nvPr>
            <p:ph type="pic" sz="quarter" idx="10"/>
          </p:nvPr>
        </p:nvSpPr>
        <p:spPr/>
      </p:sp>
      <p:pic>
        <p:nvPicPr>
          <p:cNvPr id="7" name="Image 6"/>
          <p:cNvPicPr/>
          <p:nvPr/>
        </p:nvPicPr>
        <p:blipFill>
          <a:blip r:embed="rId6">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contenu 2">
            <a:extLst>
              <a:ext uri="{FF2B5EF4-FFF2-40B4-BE49-F238E27FC236}">
                <a16:creationId xmlns:a16="http://schemas.microsoft.com/office/drawing/2014/main" id="{4AC330E7-ABAA-8B4D-8F9F-9C92C89B75BB}"/>
              </a:ext>
            </a:extLst>
          </p:cNvPr>
          <p:cNvSpPr>
            <a:spLocks noGrp="1"/>
          </p:cNvSpPr>
          <p:nvPr>
            <p:ph idx="1"/>
          </p:nvPr>
        </p:nvSpPr>
        <p:spPr>
          <a:xfrm>
            <a:off x="457200" y="1200150"/>
            <a:ext cx="8229600" cy="3100388"/>
          </a:xfrm>
        </p:spPr>
        <p:txBody>
          <a:bodyPr/>
          <a:lstStyle/>
          <a:p>
            <a:pPr marL="0" indent="0" algn="ctr" eaLnBrk="1" hangingPunct="1">
              <a:buFont typeface="Arial" panose="020B0604020202020204" pitchFamily="34" charset="0"/>
              <a:buNone/>
            </a:pPr>
            <a:endParaRPr lang="fr-CA" altLang="fr-FR" b="1" i="1" dirty="0"/>
          </a:p>
          <a:p>
            <a:pPr marL="0" indent="0" algn="ctr" eaLnBrk="1" hangingPunct="1">
              <a:buFont typeface="Arial" panose="020B0604020202020204" pitchFamily="34" charset="0"/>
              <a:buNone/>
            </a:pPr>
            <a:r>
              <a:rPr lang="fr-CA" altLang="fr-FR" b="1" dirty="0"/>
              <a:t>3.3 Salaires et inflation:</a:t>
            </a:r>
            <a:endParaRPr lang="fr-CA" altLang="fr-FR" b="1" dirty="0">
              <a:solidFill>
                <a:srgbClr val="000000"/>
              </a:solidFill>
            </a:endParaRPr>
          </a:p>
          <a:p>
            <a:pPr marL="0" indent="0" algn="ctr" eaLnBrk="1" hangingPunct="1">
              <a:buFont typeface="Arial" panose="020B0604020202020204" pitchFamily="34" charset="0"/>
              <a:buNone/>
            </a:pPr>
            <a:r>
              <a:rPr lang="fr-CA" altLang="fr-FR" b="1" i="1" dirty="0"/>
              <a:t> Hausse tendancielle du pouvoir d’achat mais... </a:t>
            </a:r>
          </a:p>
          <a:p>
            <a:pPr marL="0" indent="0" algn="ctr" eaLnBrk="1" hangingPunct="1">
              <a:buFont typeface="Arial" panose="020B0604020202020204" pitchFamily="34" charset="0"/>
              <a:buNone/>
            </a:pPr>
            <a:r>
              <a:rPr lang="fr-CA" altLang="fr-FR" b="1" i="1" dirty="0"/>
              <a:t> </a:t>
            </a:r>
            <a:endParaRPr lang="fr-CA" altLang="fr-FR" dirty="0"/>
          </a:p>
        </p:txBody>
      </p:sp>
      <p:cxnSp>
        <p:nvCxnSpPr>
          <p:cNvPr id="6" name="Connecteur droit 5">
            <a:extLst>
              <a:ext uri="{FF2B5EF4-FFF2-40B4-BE49-F238E27FC236}">
                <a16:creationId xmlns:a16="http://schemas.microsoft.com/office/drawing/2014/main" id="{003C5B59-5974-414C-8F53-ABF9BB2982C0}"/>
              </a:ext>
            </a:extLst>
          </p:cNvPr>
          <p:cNvCxnSpPr>
            <a:cxnSpLocks noChangeShapeType="1"/>
          </p:cNvCxnSpPr>
          <p:nvPr/>
        </p:nvCxnSpPr>
        <p:spPr bwMode="auto">
          <a:xfrm>
            <a:off x="250825" y="3178383"/>
            <a:ext cx="8642350" cy="0"/>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a:extLst>
              <a:ext uri="{FF2B5EF4-FFF2-40B4-BE49-F238E27FC236}">
                <a16:creationId xmlns:a16="http://schemas.microsoft.com/office/drawing/2014/main" id="{6B86B8AC-2C97-C440-A0BB-5CA6200E8813}"/>
              </a:ext>
            </a:extLst>
          </p:cNvPr>
          <p:cNvSpPr>
            <a:spLocks noGrp="1"/>
          </p:cNvSpPr>
          <p:nvPr>
            <p:ph type="title"/>
          </p:nvPr>
        </p:nvSpPr>
        <p:spPr>
          <a:xfrm>
            <a:off x="50800" y="142875"/>
            <a:ext cx="5594626" cy="857250"/>
          </a:xfrm>
        </p:spPr>
        <p:txBody>
          <a:bodyPr>
            <a:normAutofit fontScale="90000"/>
          </a:bodyPr>
          <a:lstStyle/>
          <a:p>
            <a:pPr marL="12700" indent="-12700" eaLnBrk="1" hangingPunct="1">
              <a:lnSpc>
                <a:spcPct val="90000"/>
              </a:lnSpc>
            </a:pPr>
            <a:r>
              <a:rPr lang="fr-CA" altLang="fr-FR" sz="2600" b="1" dirty="0">
                <a:solidFill>
                  <a:schemeClr val="bg1"/>
                </a:solidFill>
              </a:rPr>
              <a:t>3.3.1 Croissance nominale et réelle de la rémunération horaire selon la couverture syndicale, Québec, 2000-2021</a:t>
            </a:r>
          </a:p>
        </p:txBody>
      </p:sp>
      <p:graphicFrame>
        <p:nvGraphicFramePr>
          <p:cNvPr id="2" name="Espace réservé du contenu 4">
            <a:extLst>
              <a:ext uri="{FF2B5EF4-FFF2-40B4-BE49-F238E27FC236}">
                <a16:creationId xmlns:a16="http://schemas.microsoft.com/office/drawing/2014/main" id="{88B53122-6892-924E-9849-EAEF7823F941}"/>
              </a:ext>
            </a:extLst>
          </p:cNvPr>
          <p:cNvGraphicFramePr>
            <a:graphicFrameLocks noGrp="1"/>
          </p:cNvGraphicFramePr>
          <p:nvPr>
            <p:ph idx="1"/>
            <p:extLst>
              <p:ext uri="{D42A27DB-BD31-4B8C-83A1-F6EECF244321}">
                <p14:modId xmlns:p14="http://schemas.microsoft.com/office/powerpoint/2010/main" val="3687761304"/>
              </p:ext>
            </p:extLst>
          </p:nvPr>
        </p:nvGraphicFramePr>
        <p:xfrm>
          <a:off x="457200" y="1200150"/>
          <a:ext cx="8229600" cy="3100388"/>
        </p:xfrm>
        <a:graphic>
          <a:graphicData uri="http://schemas.openxmlformats.org/drawingml/2006/chart">
            <c:chart xmlns:c="http://schemas.openxmlformats.org/drawingml/2006/chart" xmlns:r="http://schemas.openxmlformats.org/officeDocument/2006/relationships" r:id="rId3"/>
          </a:graphicData>
        </a:graphic>
      </p:graphicFrame>
      <p:sp>
        <p:nvSpPr>
          <p:cNvPr id="49157" name="ZoneTexte 6">
            <a:extLst>
              <a:ext uri="{FF2B5EF4-FFF2-40B4-BE49-F238E27FC236}">
                <a16:creationId xmlns:a16="http://schemas.microsoft.com/office/drawing/2014/main" id="{7D1E9859-5352-FD42-8B8A-DE78F58BE8EC}"/>
              </a:ext>
            </a:extLst>
          </p:cNvPr>
          <p:cNvSpPr txBox="1">
            <a:spLocks noChangeArrowheads="1"/>
          </p:cNvSpPr>
          <p:nvPr/>
        </p:nvSpPr>
        <p:spPr bwMode="auto">
          <a:xfrm>
            <a:off x="1547813" y="4659313"/>
            <a:ext cx="740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CA" altLang="fr-FR" sz="1800"/>
              <a:t>Source: ISQ (Diverses années), </a:t>
            </a:r>
            <a:r>
              <a:rPr lang="fr-CA" altLang="fr-FR" sz="1800" i="1"/>
              <a:t>Annuaire québécois des statistiques du travail</a:t>
            </a:r>
            <a:r>
              <a:rPr lang="fr-CA" altLang="fr-FR" sz="1800"/>
              <a:t>.</a:t>
            </a:r>
          </a:p>
        </p:txBody>
      </p:sp>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450" y="253834"/>
            <a:ext cx="5192806" cy="678155"/>
          </a:xfrm>
        </p:spPr>
        <p:txBody>
          <a:bodyPr>
            <a:noAutofit/>
          </a:bodyPr>
          <a:lstStyle/>
          <a:p>
            <a:r>
              <a:rPr lang="fr-CA" sz="2000" b="1" dirty="0">
                <a:solidFill>
                  <a:schemeClr val="bg1"/>
                </a:solidFill>
              </a:rPr>
              <a:t>3.3.2 Moment où l’écart de rémunération horaire entre syndiqués et non syndiqués sera éliminé au rythme actuel (tendance 2000-2021)</a:t>
            </a:r>
            <a:br>
              <a:rPr lang="fr-CA" sz="2000" b="1" dirty="0">
                <a:solidFill>
                  <a:schemeClr val="bg1"/>
                </a:solidFill>
              </a:rPr>
            </a:br>
            <a:endParaRPr lang="fr-CA" sz="2000" b="1" dirty="0">
              <a:solidFill>
                <a:schemeClr val="bg1"/>
              </a:solidFill>
            </a:endParaRPr>
          </a:p>
        </p:txBody>
      </p:sp>
      <p:sp>
        <p:nvSpPr>
          <p:cNvPr id="4" name="Espace réservé du numéro de diapositive 3"/>
          <p:cNvSpPr>
            <a:spLocks noGrp="1"/>
          </p:cNvSpPr>
          <p:nvPr>
            <p:ph type="sldNum" sz="quarter" idx="12"/>
          </p:nvPr>
        </p:nvSpPr>
        <p:spPr/>
        <p:txBody>
          <a:bodyPr/>
          <a:lstStyle/>
          <a:p>
            <a:fld id="{B82CCC60-E8CD-4174-8B1A-7DF615B22EEF}" type="slidenum">
              <a:rPr lang="en-US" smtClean="0"/>
              <a:pPr/>
              <a:t>34</a:t>
            </a:fld>
            <a:endParaRPr lang="en-US"/>
          </a:p>
        </p:txBody>
      </p:sp>
      <p:graphicFrame>
        <p:nvGraphicFramePr>
          <p:cNvPr id="8" name="Objet 5">
            <a:extLst>
              <a:ext uri="{FF2B5EF4-FFF2-40B4-BE49-F238E27FC236}">
                <a16:creationId xmlns:a16="http://schemas.microsoft.com/office/drawing/2014/main" id="{C7685C15-B97C-7849-8D26-72474A43151B}"/>
              </a:ext>
            </a:extLst>
          </p:cNvPr>
          <p:cNvGraphicFramePr>
            <a:graphicFrameLocks noGrp="1" noChangeAspect="1"/>
          </p:cNvGraphicFramePr>
          <p:nvPr>
            <p:ph idx="1"/>
            <p:extLst>
              <p:ext uri="{D42A27DB-BD31-4B8C-83A1-F6EECF244321}">
                <p14:modId xmlns:p14="http://schemas.microsoft.com/office/powerpoint/2010/main" val="1487155802"/>
              </p:ext>
            </p:extLst>
          </p:nvPr>
        </p:nvGraphicFramePr>
        <p:xfrm>
          <a:off x="1338471" y="1408279"/>
          <a:ext cx="7665800" cy="3481387"/>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a:extLst>
              <a:ext uri="{FF2B5EF4-FFF2-40B4-BE49-F238E27FC236}">
                <a16:creationId xmlns:a16="http://schemas.microsoft.com/office/drawing/2014/main" id="{BC0BCAA9-72F5-1A4B-AB2B-82225AEAA94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extLst>
      <p:ext uri="{BB962C8B-B14F-4D97-AF65-F5344CB8AC3E}">
        <p14:creationId xmlns:p14="http://schemas.microsoft.com/office/powerpoint/2010/main" val="4172058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4B1F862E-2546-C040-A86B-DAA94BAC58A8}"/>
              </a:ext>
            </a:extLst>
          </p:cNvPr>
          <p:cNvSpPr>
            <a:spLocks noGrp="1"/>
          </p:cNvSpPr>
          <p:nvPr>
            <p:ph type="title"/>
          </p:nvPr>
        </p:nvSpPr>
        <p:spPr>
          <a:xfrm>
            <a:off x="99391" y="169863"/>
            <a:ext cx="5546035" cy="857250"/>
          </a:xfrm>
        </p:spPr>
        <p:txBody>
          <a:bodyPr>
            <a:noAutofit/>
          </a:bodyPr>
          <a:lstStyle/>
          <a:p>
            <a:r>
              <a:rPr lang="en-CA" altLang="fr-FR" sz="2200" b="1" dirty="0">
                <a:solidFill>
                  <a:schemeClr val="bg1"/>
                </a:solidFill>
              </a:rPr>
              <a:t>3.3.3 </a:t>
            </a:r>
            <a:r>
              <a:rPr lang="en-CA" altLang="fr-FR" sz="2200" b="1" dirty="0" err="1">
                <a:solidFill>
                  <a:schemeClr val="bg1"/>
                </a:solidFill>
              </a:rPr>
              <a:t>Évolution</a:t>
            </a:r>
            <a:r>
              <a:rPr lang="en-CA" altLang="fr-FR" sz="2200" b="1" dirty="0">
                <a:solidFill>
                  <a:schemeClr val="bg1"/>
                </a:solidFill>
              </a:rPr>
              <a:t> des </a:t>
            </a:r>
            <a:r>
              <a:rPr lang="en-CA" altLang="fr-FR" sz="2200" b="1" dirty="0" err="1">
                <a:solidFill>
                  <a:schemeClr val="bg1"/>
                </a:solidFill>
              </a:rPr>
              <a:t>hausses</a:t>
            </a:r>
            <a:r>
              <a:rPr lang="en-CA" altLang="fr-FR" sz="2200" b="1" dirty="0">
                <a:solidFill>
                  <a:schemeClr val="bg1"/>
                </a:solidFill>
              </a:rPr>
              <a:t> </a:t>
            </a:r>
            <a:r>
              <a:rPr lang="en-CA" altLang="fr-FR" sz="2200" b="1" dirty="0" err="1">
                <a:solidFill>
                  <a:schemeClr val="bg1"/>
                </a:solidFill>
              </a:rPr>
              <a:t>salariales</a:t>
            </a:r>
            <a:r>
              <a:rPr lang="en-CA" altLang="fr-FR" sz="2200" b="1" dirty="0">
                <a:solidFill>
                  <a:schemeClr val="bg1"/>
                </a:solidFill>
              </a:rPr>
              <a:t> de la </a:t>
            </a:r>
            <a:r>
              <a:rPr lang="en-CA" altLang="fr-FR" sz="2200" b="1" dirty="0" err="1">
                <a:solidFill>
                  <a:schemeClr val="bg1"/>
                </a:solidFill>
              </a:rPr>
              <a:t>rémunération</a:t>
            </a:r>
            <a:r>
              <a:rPr lang="en-CA" altLang="fr-FR" sz="2200" b="1" dirty="0">
                <a:solidFill>
                  <a:schemeClr val="bg1"/>
                </a:solidFill>
              </a:rPr>
              <a:t> </a:t>
            </a:r>
            <a:r>
              <a:rPr lang="en-CA" altLang="fr-FR" sz="2200" b="1" dirty="0" err="1">
                <a:solidFill>
                  <a:schemeClr val="bg1"/>
                </a:solidFill>
              </a:rPr>
              <a:t>horaire</a:t>
            </a:r>
            <a:r>
              <a:rPr lang="en-CA" altLang="fr-FR" sz="2200" b="1" dirty="0">
                <a:solidFill>
                  <a:schemeClr val="bg1"/>
                </a:solidFill>
              </a:rPr>
              <a:t> et de </a:t>
            </a:r>
            <a:r>
              <a:rPr lang="en-CA" altLang="fr-FR" sz="2200" b="1" dirty="0" err="1">
                <a:solidFill>
                  <a:schemeClr val="bg1"/>
                </a:solidFill>
              </a:rPr>
              <a:t>l’indice</a:t>
            </a:r>
            <a:r>
              <a:rPr lang="en-CA" altLang="fr-FR" sz="2200" b="1" dirty="0">
                <a:solidFill>
                  <a:schemeClr val="bg1"/>
                </a:solidFill>
              </a:rPr>
              <a:t> des prix à la consummation, Québec, 2000-2021</a:t>
            </a:r>
            <a:endParaRPr lang="fr-CA" altLang="fr-FR" sz="2200" dirty="0">
              <a:solidFill>
                <a:schemeClr val="bg1"/>
              </a:solidFill>
            </a:endParaRPr>
          </a:p>
        </p:txBody>
      </p:sp>
      <p:graphicFrame>
        <p:nvGraphicFramePr>
          <p:cNvPr id="2" name="Espace réservé du contenu 4" descr="Description : Titre : Number per year">
            <a:extLst>
              <a:ext uri="{FF2B5EF4-FFF2-40B4-BE49-F238E27FC236}">
                <a16:creationId xmlns:a16="http://schemas.microsoft.com/office/drawing/2014/main" id="{B4801617-8F65-A84F-8A40-B2912F1B8295}"/>
              </a:ext>
            </a:extLst>
          </p:cNvPr>
          <p:cNvGraphicFramePr>
            <a:graphicFrameLocks noGrp="1"/>
          </p:cNvGraphicFramePr>
          <p:nvPr>
            <p:ph idx="1"/>
            <p:extLst>
              <p:ext uri="{D42A27DB-BD31-4B8C-83A1-F6EECF244321}">
                <p14:modId xmlns:p14="http://schemas.microsoft.com/office/powerpoint/2010/main" val="4257393328"/>
              </p:ext>
            </p:extLst>
          </p:nvPr>
        </p:nvGraphicFramePr>
        <p:xfrm>
          <a:off x="574159" y="1398933"/>
          <a:ext cx="8569842" cy="3133311"/>
        </p:xfrm>
        <a:graphic>
          <a:graphicData uri="http://schemas.openxmlformats.org/drawingml/2006/chart">
            <c:chart xmlns:c="http://schemas.openxmlformats.org/drawingml/2006/chart" xmlns:r="http://schemas.openxmlformats.org/officeDocument/2006/relationships" r:id="rId3"/>
          </a:graphicData>
        </a:graphic>
      </p:graphicFrame>
      <p:sp>
        <p:nvSpPr>
          <p:cNvPr id="47109" name="ZoneTexte 6">
            <a:extLst>
              <a:ext uri="{FF2B5EF4-FFF2-40B4-BE49-F238E27FC236}">
                <a16:creationId xmlns:a16="http://schemas.microsoft.com/office/drawing/2014/main" id="{C2C22540-6793-2B48-82C8-A56803F1CC5E}"/>
              </a:ext>
            </a:extLst>
          </p:cNvPr>
          <p:cNvSpPr txBox="1">
            <a:spLocks noChangeArrowheads="1"/>
          </p:cNvSpPr>
          <p:nvPr/>
        </p:nvSpPr>
        <p:spPr bwMode="auto">
          <a:xfrm>
            <a:off x="1547813" y="4659313"/>
            <a:ext cx="740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CA" altLang="fr-FR" sz="1800" dirty="0"/>
              <a:t>Source: ISQ (Diverses années), </a:t>
            </a:r>
            <a:r>
              <a:rPr lang="fr-CA" altLang="fr-FR" sz="1800" i="1" dirty="0"/>
              <a:t>Annuaire québécois des statistiques du travail</a:t>
            </a:r>
            <a:r>
              <a:rPr lang="fr-CA" altLang="fr-FR" sz="1800" dirty="0"/>
              <a:t>.</a:t>
            </a:r>
          </a:p>
        </p:txBody>
      </p:sp>
      <p:pic>
        <p:nvPicPr>
          <p:cNvPr id="8" name="Image 7">
            <a:extLst>
              <a:ext uri="{FF2B5EF4-FFF2-40B4-BE49-F238E27FC236}">
                <a16:creationId xmlns:a16="http://schemas.microsoft.com/office/drawing/2014/main" id="{5B798EF6-1A04-6E48-BA8C-81F8A0B672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53834"/>
            <a:ext cx="5635256" cy="678155"/>
          </a:xfrm>
        </p:spPr>
        <p:txBody>
          <a:bodyPr>
            <a:noAutofit/>
          </a:bodyPr>
          <a:lstStyle/>
          <a:p>
            <a:r>
              <a:rPr lang="fr-CA" sz="1600" b="1" dirty="0">
                <a:solidFill>
                  <a:schemeClr val="bg1"/>
                </a:solidFill>
              </a:rPr>
              <a:t>3.3.4 Évolution de la croissance salariale nominale pour les salariés syndiqués selon l'indicateur des taux d'augmentation des clauses salariales en vigueur, Québec, 1986 à 2021</a:t>
            </a:r>
            <a:br>
              <a:rPr lang="fr-CA" sz="2000" b="1" dirty="0">
                <a:solidFill>
                  <a:schemeClr val="bg1"/>
                </a:solidFill>
              </a:rPr>
            </a:br>
            <a:endParaRPr lang="fr-CA" sz="2000" b="1" dirty="0">
              <a:solidFill>
                <a:schemeClr val="bg1"/>
              </a:solidFill>
            </a:endParaRPr>
          </a:p>
        </p:txBody>
      </p:sp>
      <p:sp>
        <p:nvSpPr>
          <p:cNvPr id="4" name="Espace réservé du numéro de diapositive 3"/>
          <p:cNvSpPr>
            <a:spLocks noGrp="1"/>
          </p:cNvSpPr>
          <p:nvPr>
            <p:ph type="sldNum" sz="quarter" idx="12"/>
          </p:nvPr>
        </p:nvSpPr>
        <p:spPr/>
        <p:txBody>
          <a:bodyPr/>
          <a:lstStyle/>
          <a:p>
            <a:fld id="{B82CCC60-E8CD-4174-8B1A-7DF615B22EEF}" type="slidenum">
              <a:rPr lang="en-US" smtClean="0"/>
              <a:pPr/>
              <a:t>36</a:t>
            </a:fld>
            <a:endParaRPr lang="en-US"/>
          </a:p>
        </p:txBody>
      </p:sp>
      <p:graphicFrame>
        <p:nvGraphicFramePr>
          <p:cNvPr id="8" name="Objet 5">
            <a:extLst>
              <a:ext uri="{FF2B5EF4-FFF2-40B4-BE49-F238E27FC236}">
                <a16:creationId xmlns:a16="http://schemas.microsoft.com/office/drawing/2014/main" id="{C7685C15-B97C-7849-8D26-72474A43151B}"/>
              </a:ext>
            </a:extLst>
          </p:cNvPr>
          <p:cNvGraphicFramePr>
            <a:graphicFrameLocks noGrp="1" noChangeAspect="1"/>
          </p:cNvGraphicFramePr>
          <p:nvPr>
            <p:ph idx="1"/>
            <p:extLst>
              <p:ext uri="{D42A27DB-BD31-4B8C-83A1-F6EECF244321}">
                <p14:modId xmlns:p14="http://schemas.microsoft.com/office/powerpoint/2010/main" val="2012316963"/>
              </p:ext>
            </p:extLst>
          </p:nvPr>
        </p:nvGraphicFramePr>
        <p:xfrm>
          <a:off x="1457736" y="1219616"/>
          <a:ext cx="7360532" cy="3857624"/>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a:extLst>
              <a:ext uri="{FF2B5EF4-FFF2-40B4-BE49-F238E27FC236}">
                <a16:creationId xmlns:a16="http://schemas.microsoft.com/office/drawing/2014/main" id="{8BB0BF38-0142-2849-B340-4248A5DDD6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extLst>
      <p:ext uri="{BB962C8B-B14F-4D97-AF65-F5344CB8AC3E}">
        <p14:creationId xmlns:p14="http://schemas.microsoft.com/office/powerpoint/2010/main" val="1893538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a:extLst>
              <a:ext uri="{FF2B5EF4-FFF2-40B4-BE49-F238E27FC236}">
                <a16:creationId xmlns:a16="http://schemas.microsoft.com/office/drawing/2014/main" id="{BE68EBFF-D045-CB4A-800C-99D35FFF4038}"/>
              </a:ext>
            </a:extLst>
          </p:cNvPr>
          <p:cNvSpPr>
            <a:spLocks noGrp="1" noChangeArrowheads="1"/>
          </p:cNvSpPr>
          <p:nvPr>
            <p:ph type="body" idx="1"/>
          </p:nvPr>
        </p:nvSpPr>
        <p:spPr>
          <a:xfrm>
            <a:off x="849796" y="1200150"/>
            <a:ext cx="8294204" cy="3943350"/>
          </a:xfrm>
        </p:spPr>
        <p:txBody>
          <a:bodyPr>
            <a:normAutofit lnSpcReduction="10000"/>
          </a:bodyPr>
          <a:lstStyle/>
          <a:p>
            <a:pPr marL="0" indent="0">
              <a:lnSpc>
                <a:spcPct val="90000"/>
              </a:lnSpc>
              <a:buNone/>
              <a:defRPr/>
            </a:pPr>
            <a:endParaRPr lang="fr-CA" altLang="fr-FR" sz="2400" dirty="0"/>
          </a:p>
          <a:p>
            <a:pPr>
              <a:lnSpc>
                <a:spcPct val="90000"/>
              </a:lnSpc>
              <a:defRPr/>
            </a:pPr>
            <a:r>
              <a:rPr lang="fr-CA" altLang="fr-FR" sz="2200" dirty="0"/>
              <a:t>Maintien du pouvoir d’achat des salariés.es</a:t>
            </a:r>
          </a:p>
          <a:p>
            <a:pPr lvl="1">
              <a:lnSpc>
                <a:spcPct val="90000"/>
              </a:lnSpc>
              <a:defRPr/>
            </a:pPr>
            <a:r>
              <a:rPr lang="fr-CA" altLang="fr-FR" sz="2200" dirty="0"/>
              <a:t>Augmentation de salaire garantie ou clause d’indexation?</a:t>
            </a:r>
          </a:p>
          <a:p>
            <a:pPr lvl="1">
              <a:lnSpc>
                <a:spcPct val="90000"/>
              </a:lnSpc>
              <a:defRPr/>
            </a:pPr>
            <a:r>
              <a:rPr lang="fr-CA" altLang="fr-FR" sz="2200" dirty="0"/>
              <a:t>Intégration aux échelles/bonis ou indemnités forfaitaires?</a:t>
            </a:r>
          </a:p>
          <a:p>
            <a:pPr lvl="1">
              <a:lnSpc>
                <a:spcPct val="90000"/>
              </a:lnSpc>
              <a:defRPr/>
            </a:pPr>
            <a:r>
              <a:rPr lang="fr-CA" altLang="fr-FR" sz="2200" dirty="0"/>
              <a:t>Raccourcissement de la durée de la convention ou clauses de réouverture?</a:t>
            </a:r>
          </a:p>
          <a:p>
            <a:pPr>
              <a:lnSpc>
                <a:spcPct val="90000"/>
              </a:lnSpc>
              <a:defRPr/>
            </a:pPr>
            <a:endParaRPr lang="fr-CA" altLang="fr-FR" sz="2200" dirty="0"/>
          </a:p>
          <a:p>
            <a:pPr>
              <a:lnSpc>
                <a:spcPct val="90000"/>
              </a:lnSpc>
              <a:defRPr/>
            </a:pPr>
            <a:r>
              <a:rPr lang="fr-CA" altLang="fr-FR" sz="2200" dirty="0"/>
              <a:t>Perte possible de pouvoir d’achat</a:t>
            </a:r>
          </a:p>
          <a:p>
            <a:pPr lvl="1">
              <a:lnSpc>
                <a:spcPct val="90000"/>
              </a:lnSpc>
              <a:defRPr/>
            </a:pPr>
            <a:r>
              <a:rPr lang="fr-CA" altLang="fr-FR" sz="2200" dirty="0"/>
              <a:t>Volonté patronale de ne pas signer un chèque en blanc et risquer une explosion des coûts de main-d’œuvre</a:t>
            </a:r>
          </a:p>
          <a:p>
            <a:pPr lvl="1">
              <a:lnSpc>
                <a:spcPct val="90000"/>
              </a:lnSpc>
              <a:defRPr/>
            </a:pPr>
            <a:r>
              <a:rPr lang="fr-CA" altLang="fr-FR" sz="2200" dirty="0">
                <a:ea typeface="MS PGothic" panose="020B0600070205080204" pitchFamily="34" charset="-128"/>
              </a:rPr>
              <a:t>Si perte, rattrapage après-coup</a:t>
            </a:r>
          </a:p>
          <a:p>
            <a:pPr marL="457200" lvl="1" indent="0" eaLnBrk="1" hangingPunct="1">
              <a:lnSpc>
                <a:spcPct val="90000"/>
              </a:lnSpc>
              <a:buFont typeface="Arial" panose="020B0604020202020204" pitchFamily="34" charset="0"/>
              <a:buNone/>
              <a:defRPr/>
            </a:pPr>
            <a:endParaRPr lang="fr-CA" altLang="fr-FR" sz="1700" dirty="0">
              <a:ea typeface="MS PGothic" panose="020B0600070205080204" pitchFamily="34" charset="-128"/>
            </a:endParaRPr>
          </a:p>
        </p:txBody>
      </p:sp>
      <p:sp>
        <p:nvSpPr>
          <p:cNvPr id="51203" name="Titre 1">
            <a:extLst>
              <a:ext uri="{FF2B5EF4-FFF2-40B4-BE49-F238E27FC236}">
                <a16:creationId xmlns:a16="http://schemas.microsoft.com/office/drawing/2014/main" id="{D02B4C81-9FEB-E046-ABB3-9F60B92D09A6}"/>
              </a:ext>
            </a:extLst>
          </p:cNvPr>
          <p:cNvSpPr>
            <a:spLocks noGrp="1"/>
          </p:cNvSpPr>
          <p:nvPr>
            <p:ph type="title"/>
          </p:nvPr>
        </p:nvSpPr>
        <p:spPr>
          <a:xfrm>
            <a:off x="41413" y="153643"/>
            <a:ext cx="5378726" cy="857250"/>
          </a:xfrm>
        </p:spPr>
        <p:txBody>
          <a:bodyPr>
            <a:normAutofit/>
          </a:bodyPr>
          <a:lstStyle/>
          <a:p>
            <a:pPr marL="12700" indent="-12700" eaLnBrk="1" hangingPunct="1">
              <a:lnSpc>
                <a:spcPct val="90000"/>
              </a:lnSpc>
            </a:pPr>
            <a:r>
              <a:rPr lang="fr-CA" altLang="fr-FR" sz="2400" b="1" dirty="0">
                <a:solidFill>
                  <a:schemeClr val="bg1"/>
                </a:solidFill>
              </a:rPr>
              <a:t>3.3.5 Enjeux soulevés par la hausse de l’inflation</a:t>
            </a:r>
          </a:p>
        </p:txBody>
      </p:sp>
      <p:sp>
        <p:nvSpPr>
          <p:cNvPr id="2" name="Espace réservé du numéro de diapositive 1"/>
          <p:cNvSpPr>
            <a:spLocks noGrp="1"/>
          </p:cNvSpPr>
          <p:nvPr>
            <p:ph type="sldNum" sz="quarter" idx="12"/>
          </p:nvPr>
        </p:nvSpPr>
        <p:spPr/>
        <p:txBody>
          <a:bodyPr/>
          <a:lstStyle/>
          <a:p>
            <a:fld id="{B82CCC60-E8CD-4174-8B1A-7DF615B22EEF}" type="slidenum">
              <a:rPr lang="en-US" smtClean="0"/>
              <a:pPr/>
              <a:t>37</a:t>
            </a:fld>
            <a:endParaRPr lang="en-US"/>
          </a:p>
        </p:txBody>
      </p:sp>
      <p:pic>
        <p:nvPicPr>
          <p:cNvPr id="6" name="Image 5">
            <a:extLst>
              <a:ext uri="{FF2B5EF4-FFF2-40B4-BE49-F238E27FC236}">
                <a16:creationId xmlns:a16="http://schemas.microsoft.com/office/drawing/2014/main" id="{237720B0-21CA-4A4D-935B-9E0363EFA2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2">
            <a:extLst>
              <a:ext uri="{FF2B5EF4-FFF2-40B4-BE49-F238E27FC236}">
                <a16:creationId xmlns:a16="http://schemas.microsoft.com/office/drawing/2014/main" id="{7F747727-CCFF-E14B-9478-A98995A4B3F2}"/>
              </a:ext>
            </a:extLst>
          </p:cNvPr>
          <p:cNvSpPr>
            <a:spLocks noGrp="1"/>
          </p:cNvSpPr>
          <p:nvPr>
            <p:ph idx="1"/>
          </p:nvPr>
        </p:nvSpPr>
        <p:spPr>
          <a:xfrm>
            <a:off x="457200" y="1200150"/>
            <a:ext cx="8229600" cy="3100388"/>
          </a:xfrm>
        </p:spPr>
        <p:txBody>
          <a:bodyPr/>
          <a:lstStyle/>
          <a:p>
            <a:pPr marL="0" indent="0" algn="ctr" eaLnBrk="1" hangingPunct="1">
              <a:buFont typeface="Arial" panose="020B0604020202020204" pitchFamily="34" charset="0"/>
              <a:buNone/>
            </a:pPr>
            <a:endParaRPr lang="fr-CA" altLang="fr-FR" b="1" i="1" dirty="0"/>
          </a:p>
          <a:p>
            <a:pPr marL="0" indent="0" algn="ctr" eaLnBrk="1" hangingPunct="1">
              <a:buFont typeface="Arial" panose="020B0604020202020204" pitchFamily="34" charset="0"/>
              <a:buNone/>
            </a:pPr>
            <a:r>
              <a:rPr lang="fr-CA" altLang="fr-FR" b="1" dirty="0"/>
              <a:t>3.4 Durée des conventions collectives</a:t>
            </a:r>
            <a:endParaRPr lang="fr-CA" altLang="fr-FR" b="1" dirty="0">
              <a:solidFill>
                <a:srgbClr val="000000"/>
              </a:solidFill>
            </a:endParaRPr>
          </a:p>
          <a:p>
            <a:pPr marL="0" indent="0" algn="ctr" eaLnBrk="1" hangingPunct="1">
              <a:buFont typeface="Arial" panose="020B0604020202020204" pitchFamily="34" charset="0"/>
              <a:buNone/>
            </a:pPr>
            <a:r>
              <a:rPr lang="fr-CA" altLang="fr-FR" b="1" i="1" dirty="0"/>
              <a:t>Une durée moyenne qui s’accroit de manière continue mais...</a:t>
            </a:r>
          </a:p>
          <a:p>
            <a:pPr marL="0" indent="0" algn="ctr" eaLnBrk="1" hangingPunct="1">
              <a:buFont typeface="Arial" panose="020B0604020202020204" pitchFamily="34" charset="0"/>
              <a:buNone/>
            </a:pPr>
            <a:r>
              <a:rPr lang="fr-CA" altLang="fr-FR" b="1" i="1" dirty="0"/>
              <a:t> </a:t>
            </a:r>
            <a:endParaRPr lang="fr-CA" altLang="fr-FR" dirty="0"/>
          </a:p>
        </p:txBody>
      </p:sp>
      <p:cxnSp>
        <p:nvCxnSpPr>
          <p:cNvPr id="6" name="Connecteur droit 5">
            <a:extLst>
              <a:ext uri="{FF2B5EF4-FFF2-40B4-BE49-F238E27FC236}">
                <a16:creationId xmlns:a16="http://schemas.microsoft.com/office/drawing/2014/main" id="{40D5DBE2-071B-5F4B-9865-329EB60A008B}"/>
              </a:ext>
            </a:extLst>
          </p:cNvPr>
          <p:cNvCxnSpPr>
            <a:cxnSpLocks noChangeShapeType="1"/>
          </p:cNvCxnSpPr>
          <p:nvPr/>
        </p:nvCxnSpPr>
        <p:spPr bwMode="auto">
          <a:xfrm>
            <a:off x="250825" y="3536192"/>
            <a:ext cx="8642350" cy="0"/>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pic>
        <p:nvPicPr>
          <p:cNvPr id="9" name="Image 8"/>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oneTexte 5">
            <a:extLst>
              <a:ext uri="{FF2B5EF4-FFF2-40B4-BE49-F238E27FC236}">
                <a16:creationId xmlns:a16="http://schemas.microsoft.com/office/drawing/2014/main" id="{385029A6-AA1D-9548-941A-0F4900B08298}"/>
              </a:ext>
            </a:extLst>
          </p:cNvPr>
          <p:cNvSpPr txBox="1">
            <a:spLocks noChangeArrowheads="1"/>
          </p:cNvSpPr>
          <p:nvPr/>
        </p:nvSpPr>
        <p:spPr bwMode="auto">
          <a:xfrm>
            <a:off x="1476375" y="4587875"/>
            <a:ext cx="7059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fr-FR" sz="1400"/>
              <a:t>Source: Emploi et Développement social Canada.  Programme du travail (demandes spéciales) </a:t>
            </a:r>
            <a:endParaRPr lang="fr-CA" altLang="fr-FR" sz="1400"/>
          </a:p>
        </p:txBody>
      </p:sp>
      <p:sp>
        <p:nvSpPr>
          <p:cNvPr id="55300" name="Titre 7">
            <a:extLst>
              <a:ext uri="{FF2B5EF4-FFF2-40B4-BE49-F238E27FC236}">
                <a16:creationId xmlns:a16="http://schemas.microsoft.com/office/drawing/2014/main" id="{22EE0A4A-7855-9341-BD9C-192CFE613D8C}"/>
              </a:ext>
            </a:extLst>
          </p:cNvPr>
          <p:cNvSpPr>
            <a:spLocks noGrp="1"/>
          </p:cNvSpPr>
          <p:nvPr>
            <p:ph type="title"/>
          </p:nvPr>
        </p:nvSpPr>
        <p:spPr>
          <a:xfrm>
            <a:off x="112093" y="121065"/>
            <a:ext cx="5400812" cy="857250"/>
          </a:xfrm>
        </p:spPr>
        <p:txBody>
          <a:bodyPr>
            <a:normAutofit fontScale="90000"/>
          </a:bodyPr>
          <a:lstStyle/>
          <a:p>
            <a:pPr marL="12700" indent="-12700" eaLnBrk="1" hangingPunct="1"/>
            <a:r>
              <a:rPr lang="fr-CA" altLang="fr-FR" sz="2400" b="1" dirty="0">
                <a:solidFill>
                  <a:schemeClr val="bg1"/>
                </a:solidFill>
              </a:rPr>
              <a:t>3.4.1 Durée moyenne des conventions collectives de 500 employés ou plus, secteur privé, Québec et Canada, 1980-2021</a:t>
            </a:r>
          </a:p>
        </p:txBody>
      </p:sp>
      <p:graphicFrame>
        <p:nvGraphicFramePr>
          <p:cNvPr id="8" name="Graphique 7"/>
          <p:cNvGraphicFramePr>
            <a:graphicFrameLocks/>
          </p:cNvGraphicFramePr>
          <p:nvPr>
            <p:extLst>
              <p:ext uri="{D42A27DB-BD31-4B8C-83A1-F6EECF244321}">
                <p14:modId xmlns:p14="http://schemas.microsoft.com/office/powerpoint/2010/main" val="1715383213"/>
              </p:ext>
            </p:extLst>
          </p:nvPr>
        </p:nvGraphicFramePr>
        <p:xfrm>
          <a:off x="1222744" y="562942"/>
          <a:ext cx="7995958" cy="425518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 8">
            <a:extLst>
              <a:ext uri="{FF2B5EF4-FFF2-40B4-BE49-F238E27FC236}">
                <a16:creationId xmlns:a16="http://schemas.microsoft.com/office/drawing/2014/main" id="{B4E5E5CA-4616-A44C-89A8-B1405B6B900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1143455F-F018-E14E-A186-0B97B7C871A6}"/>
              </a:ext>
            </a:extLst>
          </p:cNvPr>
          <p:cNvSpPr txBox="1">
            <a:spLocks/>
          </p:cNvSpPr>
          <p:nvPr/>
        </p:nvSpPr>
        <p:spPr>
          <a:xfrm>
            <a:off x="590550" y="1271587"/>
            <a:ext cx="8229600" cy="31003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CA" altLang="fr-FR" b="1" i="1" dirty="0"/>
          </a:p>
          <a:p>
            <a:pPr marL="0" indent="0" algn="ctr">
              <a:buFont typeface="Arial" pitchFamily="34" charset="0"/>
              <a:buNone/>
            </a:pPr>
            <a:r>
              <a:rPr lang="fr-CA" altLang="fr-FR" b="1" dirty="0"/>
              <a:t>1.1 Syndicalisation</a:t>
            </a:r>
          </a:p>
          <a:p>
            <a:pPr marL="0" indent="0" algn="ctr">
              <a:buFont typeface="Arial" pitchFamily="34" charset="0"/>
              <a:buNone/>
            </a:pPr>
            <a:r>
              <a:rPr lang="fr-CA" altLang="fr-FR" b="1" i="1" dirty="0"/>
              <a:t>Apparente stabilité de la présence syndicale et inégale répartition</a:t>
            </a:r>
          </a:p>
          <a:p>
            <a:pPr marL="0" indent="0">
              <a:buFont typeface="Arial" pitchFamily="34" charset="0"/>
              <a:buNone/>
            </a:pPr>
            <a:endParaRPr lang="fr-CA" altLang="fr-FR" dirty="0"/>
          </a:p>
        </p:txBody>
      </p:sp>
      <p:cxnSp>
        <p:nvCxnSpPr>
          <p:cNvPr id="6" name="Connecteur droit 5">
            <a:extLst>
              <a:ext uri="{FF2B5EF4-FFF2-40B4-BE49-F238E27FC236}">
                <a16:creationId xmlns:a16="http://schemas.microsoft.com/office/drawing/2014/main" id="{E466289A-9745-5143-9A4A-0DE00D809AA1}"/>
              </a:ext>
            </a:extLst>
          </p:cNvPr>
          <p:cNvCxnSpPr>
            <a:cxnSpLocks noChangeShapeType="1"/>
          </p:cNvCxnSpPr>
          <p:nvPr/>
        </p:nvCxnSpPr>
        <p:spPr bwMode="auto">
          <a:xfrm>
            <a:off x="250825" y="3551444"/>
            <a:ext cx="8642350" cy="0"/>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sp>
        <p:nvSpPr>
          <p:cNvPr id="2" name="Espace réservé du numéro de diapositive 1"/>
          <p:cNvSpPr>
            <a:spLocks noGrp="1"/>
          </p:cNvSpPr>
          <p:nvPr>
            <p:ph type="sldNum" sz="quarter" idx="12"/>
          </p:nvPr>
        </p:nvSpPr>
        <p:spPr/>
        <p:txBody>
          <a:bodyPr/>
          <a:lstStyle/>
          <a:p>
            <a:fld id="{B82CCC60-E8CD-4174-8B1A-7DF615B22EEF}" type="slidenum">
              <a:rPr lang="en-US" smtClean="0"/>
              <a:pPr/>
              <a:t>4</a:t>
            </a:fld>
            <a:endParaRPr lang="en-US"/>
          </a:p>
        </p:txBody>
      </p: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extLst>
      <p:ext uri="{BB962C8B-B14F-4D97-AF65-F5344CB8AC3E}">
        <p14:creationId xmlns:p14="http://schemas.microsoft.com/office/powerpoint/2010/main" val="2426021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 3">
            <a:extLst>
              <a:ext uri="{FF2B5EF4-FFF2-40B4-BE49-F238E27FC236}">
                <a16:creationId xmlns:a16="http://schemas.microsoft.com/office/drawing/2014/main" id="{6B3470B5-375F-B74A-9D18-6632EB6685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713" y="1309094"/>
            <a:ext cx="7230925"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itre 1">
            <a:extLst>
              <a:ext uri="{FF2B5EF4-FFF2-40B4-BE49-F238E27FC236}">
                <a16:creationId xmlns:a16="http://schemas.microsoft.com/office/drawing/2014/main" id="{A1A52410-1D94-6342-BA75-FFE68A0348AA}"/>
              </a:ext>
            </a:extLst>
          </p:cNvPr>
          <p:cNvSpPr>
            <a:spLocks noGrp="1"/>
          </p:cNvSpPr>
          <p:nvPr>
            <p:ph type="title"/>
          </p:nvPr>
        </p:nvSpPr>
        <p:spPr>
          <a:xfrm>
            <a:off x="187325" y="142875"/>
            <a:ext cx="5405092" cy="503237"/>
          </a:xfrm>
        </p:spPr>
        <p:txBody>
          <a:bodyPr>
            <a:noAutofit/>
          </a:bodyPr>
          <a:lstStyle/>
          <a:p>
            <a:pPr eaLnBrk="1" hangingPunct="1"/>
            <a:br>
              <a:rPr lang="fr-CA" altLang="fr-FR" sz="2400" b="1" dirty="0">
                <a:solidFill>
                  <a:schemeClr val="bg1"/>
                </a:solidFill>
              </a:rPr>
            </a:br>
            <a:r>
              <a:rPr lang="fr-CA" altLang="fr-FR" sz="2400" b="1" dirty="0">
                <a:solidFill>
                  <a:schemeClr val="bg1"/>
                </a:solidFill>
              </a:rPr>
              <a:t>3.4.2 Durée moyenne des conventions collectives dans une sélection de pays (en mois)</a:t>
            </a:r>
          </a:p>
        </p:txBody>
      </p:sp>
      <p:sp>
        <p:nvSpPr>
          <p:cNvPr id="57349" name="ZoneTexte 1">
            <a:extLst>
              <a:ext uri="{FF2B5EF4-FFF2-40B4-BE49-F238E27FC236}">
                <a16:creationId xmlns:a16="http://schemas.microsoft.com/office/drawing/2014/main" id="{153C4FBE-4E0C-1A42-B7EF-46921ED9A576}"/>
              </a:ext>
            </a:extLst>
          </p:cNvPr>
          <p:cNvSpPr txBox="1">
            <a:spLocks noChangeArrowheads="1"/>
          </p:cNvSpPr>
          <p:nvPr/>
        </p:nvSpPr>
        <p:spPr bwMode="auto">
          <a:xfrm>
            <a:off x="5945187" y="1400175"/>
            <a:ext cx="31988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CA" altLang="fr-FR" sz="1400" dirty="0"/>
              <a:t>Source : OCDE.  </a:t>
            </a:r>
            <a:r>
              <a:rPr lang="en-US" altLang="fr-FR" sz="1400" i="1" dirty="0"/>
              <a:t>Employment Outlook 2017: L</a:t>
            </a:r>
            <a:r>
              <a:rPr lang="fr-CA" altLang="fr-FR" sz="1400" i="1" dirty="0"/>
              <a:t>a négociation collective dans un monde du travail en mutation</a:t>
            </a:r>
            <a:r>
              <a:rPr lang="fr-CA" altLang="fr-FR" sz="1400" dirty="0"/>
              <a:t>.</a:t>
            </a:r>
            <a:endParaRPr lang="fr-CA" altLang="fr-FR" sz="1800" dirty="0"/>
          </a:p>
        </p:txBody>
      </p:sp>
      <p:pic>
        <p:nvPicPr>
          <p:cNvPr id="8" name="Image 7">
            <a:extLst>
              <a:ext uri="{FF2B5EF4-FFF2-40B4-BE49-F238E27FC236}">
                <a16:creationId xmlns:a16="http://schemas.microsoft.com/office/drawing/2014/main" id="{E1BC08D8-DA18-3941-9FE3-EA0F93622E4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a:extLst>
              <a:ext uri="{FF2B5EF4-FFF2-40B4-BE49-F238E27FC236}">
                <a16:creationId xmlns:a16="http://schemas.microsoft.com/office/drawing/2014/main" id="{1F4366C7-0D10-1B47-8C4F-5BBFCC85B027}"/>
              </a:ext>
            </a:extLst>
          </p:cNvPr>
          <p:cNvSpPr>
            <a:spLocks noGrp="1" noChangeArrowheads="1"/>
          </p:cNvSpPr>
          <p:nvPr>
            <p:ph type="body" idx="1"/>
          </p:nvPr>
        </p:nvSpPr>
        <p:spPr>
          <a:xfrm>
            <a:off x="1431235" y="1200150"/>
            <a:ext cx="7673006" cy="3943350"/>
          </a:xfrm>
        </p:spPr>
        <p:txBody>
          <a:bodyPr>
            <a:normAutofit/>
          </a:bodyPr>
          <a:lstStyle/>
          <a:p>
            <a:pPr eaLnBrk="1" hangingPunct="1">
              <a:lnSpc>
                <a:spcPct val="90000"/>
              </a:lnSpc>
              <a:defRPr/>
            </a:pPr>
            <a:r>
              <a:rPr lang="fr-CA" altLang="fr-FR" sz="2400" dirty="0">
                <a:ea typeface="MS PGothic" panose="020B0600070205080204" pitchFamily="34" charset="-128"/>
              </a:rPr>
              <a:t>Une clause pas comme les autres</a:t>
            </a:r>
          </a:p>
          <a:p>
            <a:pPr eaLnBrk="1" hangingPunct="1">
              <a:lnSpc>
                <a:spcPct val="90000"/>
              </a:lnSpc>
              <a:defRPr/>
            </a:pPr>
            <a:r>
              <a:rPr lang="fr-CA" altLang="fr-FR" sz="2400" dirty="0">
                <a:ea typeface="MS PGothic" panose="020B0600070205080204" pitchFamily="34" charset="-128"/>
              </a:rPr>
              <a:t>Capacité d’adaptation des conditions de travail</a:t>
            </a:r>
          </a:p>
          <a:p>
            <a:pPr lvl="1" eaLnBrk="1" hangingPunct="1">
              <a:lnSpc>
                <a:spcPct val="90000"/>
              </a:lnSpc>
              <a:defRPr/>
            </a:pPr>
            <a:r>
              <a:rPr lang="fr-CA" altLang="fr-FR" sz="2200" dirty="0">
                <a:ea typeface="MS PGothic" panose="020B0600070205080204" pitchFamily="34" charset="-128"/>
              </a:rPr>
              <a:t>Réduction de la durée/clauses d’indexation ou de réouverture ou négociation continue?</a:t>
            </a:r>
          </a:p>
          <a:p>
            <a:pPr eaLnBrk="1" hangingPunct="1">
              <a:lnSpc>
                <a:spcPct val="90000"/>
              </a:lnSpc>
              <a:defRPr/>
            </a:pPr>
            <a:r>
              <a:rPr lang="fr-CA" altLang="fr-FR" sz="2400" dirty="0">
                <a:ea typeface="MS PGothic" panose="020B0600070205080204" pitchFamily="34" charset="-128"/>
              </a:rPr>
              <a:t>Espacement dans le temps des période de négociation</a:t>
            </a:r>
          </a:p>
          <a:p>
            <a:pPr lvl="1" eaLnBrk="1" hangingPunct="1">
              <a:lnSpc>
                <a:spcPct val="90000"/>
              </a:lnSpc>
              <a:defRPr/>
            </a:pPr>
            <a:r>
              <a:rPr lang="fr-CA" altLang="fr-FR" sz="2200" dirty="0">
                <a:ea typeface="MS PGothic" panose="020B0600070205080204" pitchFamily="34" charset="-128"/>
              </a:rPr>
              <a:t>Renoncer à sa capacité de négocier et de faire grève</a:t>
            </a:r>
          </a:p>
          <a:p>
            <a:pPr lvl="1" eaLnBrk="1" hangingPunct="1">
              <a:lnSpc>
                <a:spcPct val="90000"/>
              </a:lnSpc>
              <a:defRPr/>
            </a:pPr>
            <a:r>
              <a:rPr lang="fr-CA" altLang="fr-FR" sz="2200" dirty="0">
                <a:ea typeface="MS PGothic" panose="020B0600070205080204" pitchFamily="34" charset="-128"/>
              </a:rPr>
              <a:t>Étiolement dans le temps de l’expertise et du militantisme</a:t>
            </a:r>
          </a:p>
          <a:p>
            <a:pPr eaLnBrk="1" hangingPunct="1">
              <a:lnSpc>
                <a:spcPct val="90000"/>
              </a:lnSpc>
              <a:defRPr/>
            </a:pPr>
            <a:r>
              <a:rPr lang="fr-CA" altLang="fr-FR" sz="2400" dirty="0">
                <a:ea typeface="MS PGothic" panose="020B0600070205080204" pitchFamily="34" charset="-128"/>
              </a:rPr>
              <a:t>Avantages syndicaux à négocier des conventions de longue durée? </a:t>
            </a:r>
          </a:p>
          <a:p>
            <a:pPr lvl="1" eaLnBrk="1" hangingPunct="1">
              <a:lnSpc>
                <a:spcPct val="90000"/>
              </a:lnSpc>
              <a:defRPr/>
            </a:pPr>
            <a:endParaRPr lang="fr-CA" altLang="fr-FR" sz="2200" dirty="0">
              <a:ea typeface="MS PGothic" panose="020B0600070205080204" pitchFamily="34" charset="-128"/>
            </a:endParaRPr>
          </a:p>
          <a:p>
            <a:pPr lvl="1" eaLnBrk="1" hangingPunct="1">
              <a:lnSpc>
                <a:spcPct val="90000"/>
              </a:lnSpc>
              <a:defRPr/>
            </a:pPr>
            <a:endParaRPr lang="fr-CA" altLang="fr-FR" sz="2200" dirty="0">
              <a:ea typeface="MS PGothic" panose="020B0600070205080204" pitchFamily="34" charset="-128"/>
            </a:endParaRPr>
          </a:p>
          <a:p>
            <a:pPr lvl="1" eaLnBrk="1" hangingPunct="1">
              <a:lnSpc>
                <a:spcPct val="90000"/>
              </a:lnSpc>
              <a:defRPr/>
            </a:pPr>
            <a:endParaRPr lang="fr-CA" altLang="fr-FR" sz="1700" dirty="0">
              <a:ea typeface="MS PGothic" panose="020B0600070205080204" pitchFamily="34" charset="-128"/>
            </a:endParaRPr>
          </a:p>
          <a:p>
            <a:pPr marL="457200" lvl="1" indent="0" eaLnBrk="1" hangingPunct="1">
              <a:lnSpc>
                <a:spcPct val="90000"/>
              </a:lnSpc>
              <a:buFont typeface="Arial" panose="020B0604020202020204" pitchFamily="34" charset="0"/>
              <a:buNone/>
              <a:defRPr/>
            </a:pPr>
            <a:endParaRPr lang="fr-CA" altLang="fr-FR" sz="1700" dirty="0">
              <a:ea typeface="MS PGothic" panose="020B0600070205080204" pitchFamily="34" charset="-128"/>
            </a:endParaRPr>
          </a:p>
        </p:txBody>
      </p:sp>
      <p:sp>
        <p:nvSpPr>
          <p:cNvPr id="59395" name="Titre 1">
            <a:extLst>
              <a:ext uri="{FF2B5EF4-FFF2-40B4-BE49-F238E27FC236}">
                <a16:creationId xmlns:a16="http://schemas.microsoft.com/office/drawing/2014/main" id="{69BC3FF8-A5E1-BC4D-BA7C-E5CB0231F55B}"/>
              </a:ext>
            </a:extLst>
          </p:cNvPr>
          <p:cNvSpPr>
            <a:spLocks noGrp="1"/>
          </p:cNvSpPr>
          <p:nvPr>
            <p:ph type="title"/>
          </p:nvPr>
        </p:nvSpPr>
        <p:spPr>
          <a:xfrm>
            <a:off x="99392" y="104361"/>
            <a:ext cx="5493025" cy="857250"/>
          </a:xfrm>
        </p:spPr>
        <p:txBody>
          <a:bodyPr>
            <a:normAutofit/>
          </a:bodyPr>
          <a:lstStyle/>
          <a:p>
            <a:pPr marL="12700" indent="-12700" eaLnBrk="1" hangingPunct="1">
              <a:lnSpc>
                <a:spcPct val="90000"/>
              </a:lnSpc>
            </a:pPr>
            <a:r>
              <a:rPr lang="fr-CA" altLang="fr-FR" sz="2400" b="1" dirty="0">
                <a:solidFill>
                  <a:schemeClr val="bg1"/>
                </a:solidFill>
              </a:rPr>
              <a:t>3.4.3 Enjeux soulevés par la durée des conventions collectives</a:t>
            </a:r>
          </a:p>
        </p:txBody>
      </p:sp>
      <p:sp>
        <p:nvSpPr>
          <p:cNvPr id="2" name="Espace réservé du numéro de diapositive 1"/>
          <p:cNvSpPr>
            <a:spLocks noGrp="1"/>
          </p:cNvSpPr>
          <p:nvPr>
            <p:ph type="sldNum" sz="quarter" idx="12"/>
          </p:nvPr>
        </p:nvSpPr>
        <p:spPr/>
        <p:txBody>
          <a:bodyPr/>
          <a:lstStyle/>
          <a:p>
            <a:fld id="{B82CCC60-E8CD-4174-8B1A-7DF615B22EEF}" type="slidenum">
              <a:rPr lang="en-US" smtClean="0"/>
              <a:pPr/>
              <a:t>41</a:t>
            </a:fld>
            <a:endParaRPr lang="en-US"/>
          </a:p>
        </p:txBody>
      </p:sp>
      <p:pic>
        <p:nvPicPr>
          <p:cNvPr id="7" name="Image 6">
            <a:extLst>
              <a:ext uri="{FF2B5EF4-FFF2-40B4-BE49-F238E27FC236}">
                <a16:creationId xmlns:a16="http://schemas.microsoft.com/office/drawing/2014/main" id="{7D50F995-42C3-2545-BFD8-6C671D7A1E4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contenu 2">
            <a:extLst>
              <a:ext uri="{FF2B5EF4-FFF2-40B4-BE49-F238E27FC236}">
                <a16:creationId xmlns:a16="http://schemas.microsoft.com/office/drawing/2014/main" id="{78C2EC81-01D0-DD4F-973A-030AB1F2A162}"/>
              </a:ext>
            </a:extLst>
          </p:cNvPr>
          <p:cNvSpPr>
            <a:spLocks noGrp="1"/>
          </p:cNvSpPr>
          <p:nvPr>
            <p:ph idx="1"/>
          </p:nvPr>
        </p:nvSpPr>
        <p:spPr>
          <a:xfrm>
            <a:off x="457200" y="1200150"/>
            <a:ext cx="8229600" cy="3100388"/>
          </a:xfrm>
        </p:spPr>
        <p:txBody>
          <a:bodyPr/>
          <a:lstStyle/>
          <a:p>
            <a:pPr marL="0" indent="0" algn="ctr" eaLnBrk="1" hangingPunct="1">
              <a:buFont typeface="Arial" panose="020B0604020202020204" pitchFamily="34" charset="0"/>
              <a:buNone/>
            </a:pPr>
            <a:endParaRPr lang="fr-CA" altLang="fr-FR" b="1" i="1" dirty="0"/>
          </a:p>
          <a:p>
            <a:pPr marL="0" indent="0" algn="ctr" eaLnBrk="1" hangingPunct="1">
              <a:buFont typeface="Arial" panose="020B0604020202020204" pitchFamily="34" charset="0"/>
              <a:buNone/>
            </a:pPr>
            <a:r>
              <a:rPr lang="fr-CA" altLang="fr-FR" b="1" dirty="0"/>
              <a:t>3.5 Pénurie de main-d’œuvre:</a:t>
            </a:r>
          </a:p>
          <a:p>
            <a:pPr marL="0" indent="0" algn="ctr" eaLnBrk="1" hangingPunct="1">
              <a:buFont typeface="Arial" panose="020B0604020202020204" pitchFamily="34" charset="0"/>
              <a:buNone/>
            </a:pPr>
            <a:r>
              <a:rPr lang="fr-CA" altLang="fr-FR" b="1" i="1" dirty="0"/>
              <a:t>Une occasion pour les syndicats?</a:t>
            </a:r>
          </a:p>
          <a:p>
            <a:pPr marL="0" indent="0" algn="ctr" eaLnBrk="1" hangingPunct="1">
              <a:buFont typeface="Arial" panose="020B0604020202020204" pitchFamily="34" charset="0"/>
              <a:buNone/>
            </a:pPr>
            <a:r>
              <a:rPr lang="fr-CA" altLang="fr-FR" b="1" i="1" dirty="0"/>
              <a:t> </a:t>
            </a:r>
            <a:endParaRPr lang="fr-CA" altLang="fr-FR" dirty="0"/>
          </a:p>
        </p:txBody>
      </p:sp>
      <p:cxnSp>
        <p:nvCxnSpPr>
          <p:cNvPr id="6" name="Connecteur droit 5">
            <a:extLst>
              <a:ext uri="{FF2B5EF4-FFF2-40B4-BE49-F238E27FC236}">
                <a16:creationId xmlns:a16="http://schemas.microsoft.com/office/drawing/2014/main" id="{0BAF35BC-E6B5-5347-9718-8DFA97FC5401}"/>
              </a:ext>
            </a:extLst>
          </p:cNvPr>
          <p:cNvCxnSpPr>
            <a:cxnSpLocks noChangeShapeType="1"/>
          </p:cNvCxnSpPr>
          <p:nvPr/>
        </p:nvCxnSpPr>
        <p:spPr bwMode="auto">
          <a:xfrm>
            <a:off x="457200" y="3363913"/>
            <a:ext cx="8642350" cy="0"/>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a:extLst>
              <a:ext uri="{FF2B5EF4-FFF2-40B4-BE49-F238E27FC236}">
                <a16:creationId xmlns:a16="http://schemas.microsoft.com/office/drawing/2014/main" id="{00012BC9-B699-8E47-A35A-BA233372C74F}"/>
              </a:ext>
            </a:extLst>
          </p:cNvPr>
          <p:cNvSpPr>
            <a:spLocks noGrp="1"/>
          </p:cNvSpPr>
          <p:nvPr>
            <p:ph type="title"/>
          </p:nvPr>
        </p:nvSpPr>
        <p:spPr>
          <a:xfrm>
            <a:off x="160269" y="294715"/>
            <a:ext cx="5418896" cy="763526"/>
          </a:xfrm>
        </p:spPr>
        <p:txBody>
          <a:bodyPr>
            <a:normAutofit fontScale="90000"/>
          </a:bodyPr>
          <a:lstStyle/>
          <a:p>
            <a:r>
              <a:rPr lang="fr-CA" altLang="fr-FR" sz="3200" b="1" dirty="0">
                <a:solidFill>
                  <a:schemeClr val="bg1"/>
                </a:solidFill>
              </a:rPr>
              <a:t>3.5.1 Taux de chômage annuel, Québec, 1976-2021</a:t>
            </a:r>
            <a:br>
              <a:rPr lang="fr-CA" altLang="fr-FR" dirty="0">
                <a:solidFill>
                  <a:schemeClr val="bg1"/>
                </a:solidFill>
              </a:rPr>
            </a:br>
            <a:endParaRPr lang="fr-CA" altLang="fr-FR" dirty="0">
              <a:solidFill>
                <a:schemeClr val="bg1"/>
              </a:solidFill>
            </a:endParaRPr>
          </a:p>
        </p:txBody>
      </p:sp>
      <p:sp>
        <p:nvSpPr>
          <p:cNvPr id="2" name="Espace réservé du numéro de diapositive 1"/>
          <p:cNvSpPr>
            <a:spLocks noGrp="1"/>
          </p:cNvSpPr>
          <p:nvPr>
            <p:ph type="sldNum" sz="quarter" idx="12"/>
          </p:nvPr>
        </p:nvSpPr>
        <p:spPr/>
        <p:txBody>
          <a:bodyPr/>
          <a:lstStyle/>
          <a:p>
            <a:fld id="{B82CCC60-E8CD-4174-8B1A-7DF615B22EEF}" type="slidenum">
              <a:rPr lang="en-US" smtClean="0"/>
              <a:pPr/>
              <a:t>43</a:t>
            </a:fld>
            <a:endParaRPr lang="en-US"/>
          </a:p>
        </p:txBody>
      </p:sp>
      <p:graphicFrame>
        <p:nvGraphicFramePr>
          <p:cNvPr id="9" name="Espace réservé du contenu 9"/>
          <p:cNvGraphicFramePr>
            <a:graphicFrameLocks noGrp="1"/>
          </p:cNvGraphicFramePr>
          <p:nvPr>
            <p:ph idx="1"/>
            <p:extLst>
              <p:ext uri="{D42A27DB-BD31-4B8C-83A1-F6EECF244321}">
                <p14:modId xmlns:p14="http://schemas.microsoft.com/office/powerpoint/2010/main" val="683158705"/>
              </p:ext>
            </p:extLst>
          </p:nvPr>
        </p:nvGraphicFramePr>
        <p:xfrm>
          <a:off x="1395175" y="1321198"/>
          <a:ext cx="7609095" cy="3582987"/>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a:extLst>
              <a:ext uri="{FF2B5EF4-FFF2-40B4-BE49-F238E27FC236}">
                <a16:creationId xmlns:a16="http://schemas.microsoft.com/office/drawing/2014/main" id="{C04B03C7-C13E-3240-B355-9FA248BF14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a:extLst>
              <a:ext uri="{FF2B5EF4-FFF2-40B4-BE49-F238E27FC236}">
                <a16:creationId xmlns:a16="http://schemas.microsoft.com/office/drawing/2014/main" id="{5E5A4537-823F-1744-9FCB-DEB306014C7F}"/>
              </a:ext>
            </a:extLst>
          </p:cNvPr>
          <p:cNvSpPr>
            <a:spLocks noGrp="1"/>
          </p:cNvSpPr>
          <p:nvPr>
            <p:ph type="title"/>
          </p:nvPr>
        </p:nvSpPr>
        <p:spPr>
          <a:xfrm>
            <a:off x="112643" y="155575"/>
            <a:ext cx="5426766" cy="857250"/>
          </a:xfrm>
        </p:spPr>
        <p:txBody>
          <a:bodyPr>
            <a:noAutofit/>
          </a:bodyPr>
          <a:lstStyle/>
          <a:p>
            <a:pPr marL="12700" indent="-12700" eaLnBrk="1" hangingPunct="1">
              <a:lnSpc>
                <a:spcPct val="90000"/>
              </a:lnSpc>
            </a:pPr>
            <a:r>
              <a:rPr lang="fr-CA" altLang="fr-FR" sz="2400" b="1" dirty="0">
                <a:solidFill>
                  <a:schemeClr val="bg1"/>
                </a:solidFill>
              </a:rPr>
              <a:t>3.5.2 Nombre de postes vacants, Québec, 2015-2021 (moyenne des trois premiers trimestres) </a:t>
            </a:r>
            <a:endParaRPr lang="fr-CA" altLang="fr-FR" sz="2400" dirty="0">
              <a:solidFill>
                <a:schemeClr val="bg1"/>
              </a:solidFill>
            </a:endParaRPr>
          </a:p>
        </p:txBody>
      </p:sp>
      <p:graphicFrame>
        <p:nvGraphicFramePr>
          <p:cNvPr id="65540" name="Objet 9">
            <a:extLst>
              <a:ext uri="{FF2B5EF4-FFF2-40B4-BE49-F238E27FC236}">
                <a16:creationId xmlns:a16="http://schemas.microsoft.com/office/drawing/2014/main" id="{63392B1A-7DD7-954C-AEA1-F862E78CC521}"/>
              </a:ext>
            </a:extLst>
          </p:cNvPr>
          <p:cNvGraphicFramePr>
            <a:graphicFrameLocks/>
          </p:cNvGraphicFramePr>
          <p:nvPr/>
        </p:nvGraphicFramePr>
        <p:xfrm>
          <a:off x="1712913" y="1152525"/>
          <a:ext cx="6294437" cy="3716338"/>
        </p:xfrm>
        <a:graphic>
          <a:graphicData uri="http://schemas.openxmlformats.org/presentationml/2006/ole">
            <mc:AlternateContent xmlns:mc="http://schemas.openxmlformats.org/markup-compatibility/2006">
              <mc:Choice xmlns:v="urn:schemas-microsoft-com:vml" Requires="v">
                <p:oleObj spid="_x0000_s67734" name="Graphique" r:id="rId4" imgW="6565900" imgH="3873500" progId="Excel.Chart.8">
                  <p:embed/>
                </p:oleObj>
              </mc:Choice>
              <mc:Fallback>
                <p:oleObj name="Graphique" r:id="rId4" imgW="6565900" imgH="3873500" progId="Excel.Chart.8">
                  <p:embed/>
                  <p:pic>
                    <p:nvPicPr>
                      <p:cNvPr id="65540" name="Objet 9">
                        <a:extLst>
                          <a:ext uri="{FF2B5EF4-FFF2-40B4-BE49-F238E27FC236}">
                            <a16:creationId xmlns:a16="http://schemas.microsoft.com/office/drawing/2014/main" id="{63392B1A-7DD7-954C-AEA1-F862E78CC52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2913" y="1152525"/>
                        <a:ext cx="6294437" cy="3716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1" name="Rectangle 6">
            <a:extLst>
              <a:ext uri="{FF2B5EF4-FFF2-40B4-BE49-F238E27FC236}">
                <a16:creationId xmlns:a16="http://schemas.microsoft.com/office/drawing/2014/main" id="{564A8DC7-8893-834D-964B-08F1CB8352D7}"/>
              </a:ext>
            </a:extLst>
          </p:cNvPr>
          <p:cNvSpPr>
            <a:spLocks noChangeArrowheads="1"/>
          </p:cNvSpPr>
          <p:nvPr/>
        </p:nvSpPr>
        <p:spPr bwMode="auto">
          <a:xfrm>
            <a:off x="1547813" y="4649788"/>
            <a:ext cx="6911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CA" altLang="fr-FR" sz="1600"/>
              <a:t>Source: Institut de la statistique du Québec</a:t>
            </a:r>
          </a:p>
        </p:txBody>
      </p:sp>
      <p:pic>
        <p:nvPicPr>
          <p:cNvPr id="7" name="Image 6"/>
          <p:cNvPicPr/>
          <p:nvPr/>
        </p:nvPicPr>
        <p:blipFill>
          <a:blip r:embed="rId6">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contenu 2">
            <a:extLst>
              <a:ext uri="{FF2B5EF4-FFF2-40B4-BE49-F238E27FC236}">
                <a16:creationId xmlns:a16="http://schemas.microsoft.com/office/drawing/2014/main" id="{ED511B00-5731-C048-9F96-11652BC4AC01}"/>
              </a:ext>
            </a:extLst>
          </p:cNvPr>
          <p:cNvSpPr>
            <a:spLocks noGrp="1"/>
          </p:cNvSpPr>
          <p:nvPr>
            <p:ph idx="1"/>
          </p:nvPr>
        </p:nvSpPr>
        <p:spPr>
          <a:xfrm>
            <a:off x="1272208" y="1126849"/>
            <a:ext cx="7748035" cy="3671888"/>
          </a:xfrm>
        </p:spPr>
        <p:txBody>
          <a:bodyPr>
            <a:normAutofit lnSpcReduction="10000"/>
          </a:bodyPr>
          <a:lstStyle/>
          <a:p>
            <a:pPr marL="457200" lvl="1" indent="0" eaLnBrk="1" hangingPunct="1">
              <a:lnSpc>
                <a:spcPct val="80000"/>
              </a:lnSpc>
              <a:buFont typeface="Arial" panose="020B0604020202020204" pitchFamily="34" charset="0"/>
              <a:buNone/>
              <a:defRPr/>
            </a:pPr>
            <a:endParaRPr lang="fr-CA" altLang="fr-FR" sz="2200" dirty="0">
              <a:ea typeface="MS PGothic" panose="020B0600070205080204" pitchFamily="34" charset="-128"/>
            </a:endParaRPr>
          </a:p>
          <a:p>
            <a:pPr eaLnBrk="1" hangingPunct="1">
              <a:lnSpc>
                <a:spcPct val="80000"/>
              </a:lnSpc>
              <a:defRPr/>
            </a:pPr>
            <a:r>
              <a:rPr lang="fr-CA" altLang="fr-FR" sz="2600" dirty="0">
                <a:ea typeface="MS PGothic" panose="020B0600070205080204" pitchFamily="34" charset="-128"/>
              </a:rPr>
              <a:t>Amélioration des salaires</a:t>
            </a:r>
          </a:p>
          <a:p>
            <a:pPr marL="57150" indent="0" eaLnBrk="1" hangingPunct="1">
              <a:lnSpc>
                <a:spcPct val="80000"/>
              </a:lnSpc>
              <a:buFont typeface="Arial" panose="020B0604020202020204" pitchFamily="34" charset="0"/>
              <a:buNone/>
              <a:defRPr/>
            </a:pPr>
            <a:endParaRPr lang="fr-CA" altLang="fr-FR" sz="2000" dirty="0">
              <a:ea typeface="MS PGothic" panose="020B0600070205080204" pitchFamily="34" charset="-128"/>
            </a:endParaRPr>
          </a:p>
          <a:p>
            <a:pPr eaLnBrk="1" hangingPunct="1">
              <a:lnSpc>
                <a:spcPct val="80000"/>
              </a:lnSpc>
              <a:defRPr/>
            </a:pPr>
            <a:r>
              <a:rPr lang="fr-CA" altLang="fr-FR" sz="2600" dirty="0">
                <a:ea typeface="MS PGothic" panose="020B0600070205080204" pitchFamily="34" charset="-128"/>
              </a:rPr>
              <a:t>Révision de certaines conditions de travail (accommodement et flexibilité)</a:t>
            </a:r>
          </a:p>
          <a:p>
            <a:pPr eaLnBrk="1" hangingPunct="1">
              <a:lnSpc>
                <a:spcPct val="80000"/>
              </a:lnSpc>
              <a:defRPr/>
            </a:pPr>
            <a:endParaRPr lang="fr-CA" altLang="fr-FR" sz="2600" dirty="0">
              <a:ea typeface="MS PGothic" panose="020B0600070205080204" pitchFamily="34" charset="-128"/>
            </a:endParaRPr>
          </a:p>
          <a:p>
            <a:pPr eaLnBrk="1" hangingPunct="1">
              <a:lnSpc>
                <a:spcPct val="80000"/>
              </a:lnSpc>
              <a:defRPr/>
            </a:pPr>
            <a:r>
              <a:rPr lang="fr-CA" altLang="fr-FR" sz="2600" dirty="0">
                <a:ea typeface="MS PGothic" panose="020B0600070205080204" pitchFamily="34" charset="-128"/>
              </a:rPr>
              <a:t>Amélioration du rapport de force des employés et des syndicats</a:t>
            </a:r>
          </a:p>
          <a:p>
            <a:pPr eaLnBrk="1" hangingPunct="1">
              <a:lnSpc>
                <a:spcPct val="80000"/>
              </a:lnSpc>
              <a:defRPr/>
            </a:pPr>
            <a:endParaRPr lang="fr-CA" altLang="fr-FR" sz="2600" dirty="0">
              <a:ea typeface="MS PGothic" panose="020B0600070205080204" pitchFamily="34" charset="-128"/>
            </a:endParaRPr>
          </a:p>
          <a:p>
            <a:pPr eaLnBrk="1" hangingPunct="1">
              <a:lnSpc>
                <a:spcPct val="80000"/>
              </a:lnSpc>
              <a:defRPr/>
            </a:pPr>
            <a:r>
              <a:rPr lang="fr-CA" altLang="fr-FR" sz="2600" dirty="0">
                <a:ea typeface="MS PGothic" panose="020B0600070205080204" pitchFamily="34" charset="-128"/>
              </a:rPr>
              <a:t>Augmentation des attentes des salariés</a:t>
            </a:r>
          </a:p>
          <a:p>
            <a:pPr marL="457200" lvl="1" indent="0" eaLnBrk="1" hangingPunct="1">
              <a:lnSpc>
                <a:spcPct val="80000"/>
              </a:lnSpc>
              <a:buFont typeface="Arial" panose="020B0604020202020204" pitchFamily="34" charset="0"/>
              <a:buNone/>
              <a:defRPr/>
            </a:pPr>
            <a:endParaRPr lang="fr-CA" altLang="fr-FR" sz="2200" dirty="0">
              <a:ea typeface="MS PGothic" panose="020B0600070205080204" pitchFamily="34" charset="-128"/>
            </a:endParaRPr>
          </a:p>
        </p:txBody>
      </p:sp>
      <p:sp>
        <p:nvSpPr>
          <p:cNvPr id="67587" name="Titre 1">
            <a:extLst>
              <a:ext uri="{FF2B5EF4-FFF2-40B4-BE49-F238E27FC236}">
                <a16:creationId xmlns:a16="http://schemas.microsoft.com/office/drawing/2014/main" id="{EB3D9316-2C6A-3941-B44F-346B1D9CB0AE}"/>
              </a:ext>
            </a:extLst>
          </p:cNvPr>
          <p:cNvSpPr>
            <a:spLocks noGrp="1"/>
          </p:cNvSpPr>
          <p:nvPr>
            <p:ph type="title"/>
          </p:nvPr>
        </p:nvSpPr>
        <p:spPr>
          <a:xfrm>
            <a:off x="165652" y="123825"/>
            <a:ext cx="5148470" cy="857250"/>
          </a:xfrm>
        </p:spPr>
        <p:txBody>
          <a:bodyPr>
            <a:normAutofit/>
          </a:bodyPr>
          <a:lstStyle/>
          <a:p>
            <a:pPr marL="12700" indent="-12700" eaLnBrk="1" hangingPunct="1">
              <a:lnSpc>
                <a:spcPct val="90000"/>
              </a:lnSpc>
            </a:pPr>
            <a:r>
              <a:rPr lang="fr-CA" altLang="fr-FR" sz="2400" b="1" dirty="0">
                <a:solidFill>
                  <a:schemeClr val="bg1"/>
                </a:solidFill>
              </a:rPr>
              <a:t>3.5.3 Effets de la pénurie de main-d’œuvre</a:t>
            </a:r>
            <a:endParaRPr lang="fr-CA" altLang="fr-FR" sz="2400" dirty="0">
              <a:solidFill>
                <a:schemeClr val="bg1"/>
              </a:solidFill>
            </a:endParaRPr>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a:extLst>
              <a:ext uri="{FF2B5EF4-FFF2-40B4-BE49-F238E27FC236}">
                <a16:creationId xmlns:a16="http://schemas.microsoft.com/office/drawing/2014/main" id="{B9DE9BF8-EDCD-5D4D-912B-FAF163428389}"/>
              </a:ext>
            </a:extLst>
          </p:cNvPr>
          <p:cNvSpPr>
            <a:spLocks noGrp="1" noChangeArrowheads="1"/>
          </p:cNvSpPr>
          <p:nvPr>
            <p:ph type="body" idx="1"/>
          </p:nvPr>
        </p:nvSpPr>
        <p:spPr>
          <a:xfrm>
            <a:off x="1403350" y="1200150"/>
            <a:ext cx="7740650" cy="3943350"/>
          </a:xfrm>
        </p:spPr>
        <p:txBody>
          <a:bodyPr>
            <a:normAutofit/>
          </a:bodyPr>
          <a:lstStyle/>
          <a:p>
            <a:pPr lvl="0" fontAlgn="base">
              <a:lnSpc>
                <a:spcPct val="90000"/>
              </a:lnSpc>
              <a:spcAft>
                <a:spcPct val="0"/>
              </a:spcAft>
              <a:defRPr/>
            </a:pPr>
            <a:r>
              <a:rPr lang="fr-CA" altLang="fr-FR" sz="2400" dirty="0">
                <a:solidFill>
                  <a:prstClr val="black"/>
                </a:solidFill>
                <a:ea typeface="MS PGothic" panose="020B0600070205080204" pitchFamily="34" charset="-128"/>
              </a:rPr>
              <a:t>Équilibre salaires et avantages sociaux</a:t>
            </a:r>
          </a:p>
          <a:p>
            <a:pPr lvl="0" fontAlgn="base">
              <a:lnSpc>
                <a:spcPct val="90000"/>
              </a:lnSpc>
              <a:spcAft>
                <a:spcPct val="0"/>
              </a:spcAft>
              <a:defRPr/>
            </a:pPr>
            <a:r>
              <a:rPr lang="fr-CA" altLang="fr-FR" sz="2400" dirty="0">
                <a:solidFill>
                  <a:prstClr val="black"/>
                </a:solidFill>
                <a:ea typeface="MS PGothic" panose="020B0600070205080204" pitchFamily="34" charset="-128"/>
              </a:rPr>
              <a:t>Occasion d’éliminer les disparités existantes?</a:t>
            </a:r>
          </a:p>
          <a:p>
            <a:pPr lvl="0" fontAlgn="base">
              <a:lnSpc>
                <a:spcPct val="90000"/>
              </a:lnSpc>
              <a:spcAft>
                <a:spcPct val="0"/>
              </a:spcAft>
              <a:defRPr/>
            </a:pPr>
            <a:r>
              <a:rPr lang="fr-CA" altLang="fr-FR" sz="2400" dirty="0">
                <a:solidFill>
                  <a:prstClr val="black"/>
                </a:solidFill>
                <a:ea typeface="MS PGothic" panose="020B0600070205080204" pitchFamily="34" charset="-128"/>
              </a:rPr>
              <a:t>Maintien de l’équité au sein des structures salariales existantes et prudence vis-à-vis de nouvelles disparités</a:t>
            </a:r>
          </a:p>
          <a:p>
            <a:pPr lvl="1" fontAlgn="base">
              <a:lnSpc>
                <a:spcPct val="90000"/>
              </a:lnSpc>
              <a:spcAft>
                <a:spcPct val="0"/>
              </a:spcAft>
              <a:defRPr/>
            </a:pPr>
            <a:r>
              <a:rPr lang="fr-CA" altLang="fr-FR" sz="2000" dirty="0">
                <a:solidFill>
                  <a:prstClr val="black"/>
                </a:solidFill>
                <a:ea typeface="MS PGothic" panose="020B0600070205080204" pitchFamily="34" charset="-128"/>
              </a:rPr>
              <a:t>Ajouts/retraits d’échelon, progressions accélérées dans l’échelle, bonis et primes d’attraction, etc.</a:t>
            </a:r>
          </a:p>
          <a:p>
            <a:pPr lvl="0" fontAlgn="base">
              <a:lnSpc>
                <a:spcPct val="90000"/>
              </a:lnSpc>
              <a:spcAft>
                <a:spcPct val="0"/>
              </a:spcAft>
              <a:defRPr/>
            </a:pPr>
            <a:r>
              <a:rPr lang="fr-CA" altLang="fr-FR" sz="2400" dirty="0">
                <a:solidFill>
                  <a:prstClr val="black"/>
                </a:solidFill>
                <a:ea typeface="MS PGothic" panose="020B0600070205080204" pitchFamily="34" charset="-128"/>
              </a:rPr>
              <a:t>Gestion des attentes des membres/mobilisation</a:t>
            </a:r>
          </a:p>
          <a:p>
            <a:pPr lvl="0" fontAlgn="base">
              <a:lnSpc>
                <a:spcPct val="90000"/>
              </a:lnSpc>
              <a:spcAft>
                <a:spcPct val="0"/>
              </a:spcAft>
              <a:defRPr/>
            </a:pPr>
            <a:r>
              <a:rPr lang="fr-CA" altLang="fr-FR" sz="2400" dirty="0">
                <a:solidFill>
                  <a:prstClr val="black"/>
                </a:solidFill>
                <a:ea typeface="MS PGothic" panose="020B0600070205080204" pitchFamily="34" charset="-128"/>
              </a:rPr>
              <a:t>Négociation individuelle et baisse de la demande pour la syndicalisation et la convention collective</a:t>
            </a:r>
          </a:p>
          <a:p>
            <a:pPr marL="457200" lvl="1" indent="0" eaLnBrk="1" hangingPunct="1">
              <a:lnSpc>
                <a:spcPct val="90000"/>
              </a:lnSpc>
              <a:buNone/>
              <a:defRPr/>
            </a:pPr>
            <a:endParaRPr lang="fr-CA" altLang="fr-FR" sz="2400" dirty="0">
              <a:ea typeface="MS PGothic" panose="020B0600070205080204" pitchFamily="34" charset="-128"/>
            </a:endParaRPr>
          </a:p>
          <a:p>
            <a:pPr lvl="1" eaLnBrk="1" hangingPunct="1">
              <a:lnSpc>
                <a:spcPct val="90000"/>
              </a:lnSpc>
              <a:defRPr/>
            </a:pPr>
            <a:endParaRPr lang="fr-CA" altLang="fr-FR" sz="1700" dirty="0">
              <a:ea typeface="MS PGothic" panose="020B0600070205080204" pitchFamily="34" charset="-128"/>
            </a:endParaRPr>
          </a:p>
          <a:p>
            <a:pPr marL="457200" lvl="1" indent="0" eaLnBrk="1" hangingPunct="1">
              <a:lnSpc>
                <a:spcPct val="90000"/>
              </a:lnSpc>
              <a:buFont typeface="Arial" panose="020B0604020202020204" pitchFamily="34" charset="0"/>
              <a:buNone/>
              <a:defRPr/>
            </a:pPr>
            <a:endParaRPr lang="fr-CA" altLang="fr-FR" sz="1700" dirty="0">
              <a:ea typeface="MS PGothic" panose="020B0600070205080204" pitchFamily="34" charset="-128"/>
            </a:endParaRPr>
          </a:p>
        </p:txBody>
      </p:sp>
      <p:sp>
        <p:nvSpPr>
          <p:cNvPr id="69635" name="Titre 1">
            <a:extLst>
              <a:ext uri="{FF2B5EF4-FFF2-40B4-BE49-F238E27FC236}">
                <a16:creationId xmlns:a16="http://schemas.microsoft.com/office/drawing/2014/main" id="{A0AEBEFD-E7EB-E646-AF0C-A54794DCEE0D}"/>
              </a:ext>
            </a:extLst>
          </p:cNvPr>
          <p:cNvSpPr>
            <a:spLocks noGrp="1"/>
          </p:cNvSpPr>
          <p:nvPr>
            <p:ph type="title"/>
          </p:nvPr>
        </p:nvSpPr>
        <p:spPr>
          <a:xfrm>
            <a:off x="0" y="61015"/>
            <a:ext cx="5141843" cy="857250"/>
          </a:xfrm>
        </p:spPr>
        <p:txBody>
          <a:bodyPr>
            <a:normAutofit/>
          </a:bodyPr>
          <a:lstStyle/>
          <a:p>
            <a:pPr marL="12700" indent="-12700" eaLnBrk="1" hangingPunct="1">
              <a:lnSpc>
                <a:spcPct val="90000"/>
              </a:lnSpc>
            </a:pPr>
            <a:r>
              <a:rPr lang="fr-CA" altLang="fr-FR" sz="2400" b="1" dirty="0">
                <a:solidFill>
                  <a:schemeClr val="bg1"/>
                </a:solidFill>
              </a:rPr>
              <a:t>3.5.4 Enjeux soulevés par la pénurie de </a:t>
            </a:r>
            <a:r>
              <a:rPr lang="fr-CA" altLang="fr-FR" sz="2400" b="1" dirty="0" err="1">
                <a:solidFill>
                  <a:schemeClr val="bg1"/>
                </a:solidFill>
              </a:rPr>
              <a:t>main-d’oeuvre</a:t>
            </a:r>
            <a:endParaRPr lang="fr-CA" altLang="fr-FR" sz="2400" b="1" dirty="0">
              <a:solidFill>
                <a:schemeClr val="bg1"/>
              </a:solidFill>
            </a:endParaRPr>
          </a:p>
        </p:txBody>
      </p:sp>
      <p:sp>
        <p:nvSpPr>
          <p:cNvPr id="2" name="Espace réservé du numéro de diapositive 1"/>
          <p:cNvSpPr>
            <a:spLocks noGrp="1"/>
          </p:cNvSpPr>
          <p:nvPr>
            <p:ph type="sldNum" sz="quarter" idx="12"/>
          </p:nvPr>
        </p:nvSpPr>
        <p:spPr/>
        <p:txBody>
          <a:bodyPr/>
          <a:lstStyle/>
          <a:p>
            <a:fld id="{B82CCC60-E8CD-4174-8B1A-7DF615B22EEF}" type="slidenum">
              <a:rPr lang="en-US" smtClean="0"/>
              <a:pPr/>
              <a:t>46</a:t>
            </a:fld>
            <a:endParaRPr lang="en-US"/>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7000" t="-23000" r="-1000"/>
          </a:stretch>
        </a:blipFill>
        <a:effectLst/>
      </p:bgPr>
    </p:bg>
    <p:spTree>
      <p:nvGrpSpPr>
        <p:cNvPr id="1" name=""/>
        <p:cNvGrpSpPr/>
        <p:nvPr/>
      </p:nvGrpSpPr>
      <p:grpSpPr>
        <a:xfrm>
          <a:off x="0" y="0"/>
          <a:ext cx="0" cy="0"/>
          <a:chOff x="0" y="0"/>
          <a:chExt cx="0" cy="0"/>
        </a:xfrm>
      </p:grpSpPr>
      <p:sp>
        <p:nvSpPr>
          <p:cNvPr id="7" name="Trapèze 6">
            <a:extLst>
              <a:ext uri="{FF2B5EF4-FFF2-40B4-BE49-F238E27FC236}">
                <a16:creationId xmlns:a16="http://schemas.microsoft.com/office/drawing/2014/main" id="{6CE5A373-440A-334D-A479-AAC83FCB69A2}"/>
              </a:ext>
            </a:extLst>
          </p:cNvPr>
          <p:cNvSpPr/>
          <p:nvPr/>
        </p:nvSpPr>
        <p:spPr>
          <a:xfrm>
            <a:off x="26503" y="0"/>
            <a:ext cx="5512905" cy="5143500"/>
          </a:xfrm>
          <a:custGeom>
            <a:avLst/>
            <a:gdLst>
              <a:gd name="connsiteX0" fmla="*/ 0 w 5618922"/>
              <a:gd name="connsiteY0" fmla="*/ 5143500 h 5143500"/>
              <a:gd name="connsiteX1" fmla="*/ 0 w 5618922"/>
              <a:gd name="connsiteY1" fmla="*/ 0 h 5143500"/>
              <a:gd name="connsiteX2" fmla="*/ 5618922 w 5618922"/>
              <a:gd name="connsiteY2" fmla="*/ 0 h 5143500"/>
              <a:gd name="connsiteX3" fmla="*/ 5618922 w 5618922"/>
              <a:gd name="connsiteY3" fmla="*/ 5143500 h 5143500"/>
              <a:gd name="connsiteX4" fmla="*/ 0 w 5618922"/>
              <a:gd name="connsiteY4" fmla="*/ 5143500 h 5143500"/>
              <a:gd name="connsiteX0" fmla="*/ 0 w 5618922"/>
              <a:gd name="connsiteY0" fmla="*/ 5143500 h 5143500"/>
              <a:gd name="connsiteX1" fmla="*/ 0 w 5618922"/>
              <a:gd name="connsiteY1" fmla="*/ 0 h 5143500"/>
              <a:gd name="connsiteX2" fmla="*/ 3419061 w 5618922"/>
              <a:gd name="connsiteY2" fmla="*/ 13253 h 5143500"/>
              <a:gd name="connsiteX3" fmla="*/ 5618922 w 5618922"/>
              <a:gd name="connsiteY3" fmla="*/ 5143500 h 5143500"/>
              <a:gd name="connsiteX4" fmla="*/ 0 w 5618922"/>
              <a:gd name="connsiteY4" fmla="*/ 5143500 h 5143500"/>
              <a:gd name="connsiteX0" fmla="*/ 0 w 5618922"/>
              <a:gd name="connsiteY0" fmla="*/ 5143500 h 5143500"/>
              <a:gd name="connsiteX1" fmla="*/ 0 w 5618922"/>
              <a:gd name="connsiteY1" fmla="*/ 0 h 5143500"/>
              <a:gd name="connsiteX2" fmla="*/ 3021496 w 5618922"/>
              <a:gd name="connsiteY2" fmla="*/ 1 h 5143500"/>
              <a:gd name="connsiteX3" fmla="*/ 5618922 w 5618922"/>
              <a:gd name="connsiteY3" fmla="*/ 5143500 h 5143500"/>
              <a:gd name="connsiteX4" fmla="*/ 0 w 5618922"/>
              <a:gd name="connsiteY4" fmla="*/ 5143500 h 5143500"/>
              <a:gd name="connsiteX0" fmla="*/ 0 w 5618922"/>
              <a:gd name="connsiteY0" fmla="*/ 5143500 h 5143500"/>
              <a:gd name="connsiteX1" fmla="*/ 0 w 5618922"/>
              <a:gd name="connsiteY1" fmla="*/ 0 h 5143500"/>
              <a:gd name="connsiteX2" fmla="*/ 2676940 w 5618922"/>
              <a:gd name="connsiteY2" fmla="*/ 1 h 5143500"/>
              <a:gd name="connsiteX3" fmla="*/ 5618922 w 5618922"/>
              <a:gd name="connsiteY3" fmla="*/ 5143500 h 5143500"/>
              <a:gd name="connsiteX4" fmla="*/ 0 w 5618922"/>
              <a:gd name="connsiteY4" fmla="*/ 5143500 h 5143500"/>
              <a:gd name="connsiteX0" fmla="*/ 0 w 5353879"/>
              <a:gd name="connsiteY0" fmla="*/ 5143500 h 5143500"/>
              <a:gd name="connsiteX1" fmla="*/ 0 w 5353879"/>
              <a:gd name="connsiteY1" fmla="*/ 0 h 5143500"/>
              <a:gd name="connsiteX2" fmla="*/ 2676940 w 5353879"/>
              <a:gd name="connsiteY2" fmla="*/ 1 h 5143500"/>
              <a:gd name="connsiteX3" fmla="*/ 5353879 w 5353879"/>
              <a:gd name="connsiteY3" fmla="*/ 5143500 h 5143500"/>
              <a:gd name="connsiteX4" fmla="*/ 0 w 5353879"/>
              <a:gd name="connsiteY4" fmla="*/ 5143500 h 5143500"/>
              <a:gd name="connsiteX0" fmla="*/ 0 w 5512905"/>
              <a:gd name="connsiteY0" fmla="*/ 5143500 h 5143500"/>
              <a:gd name="connsiteX1" fmla="*/ 0 w 5512905"/>
              <a:gd name="connsiteY1" fmla="*/ 0 h 5143500"/>
              <a:gd name="connsiteX2" fmla="*/ 2676940 w 5512905"/>
              <a:gd name="connsiteY2" fmla="*/ 1 h 5143500"/>
              <a:gd name="connsiteX3" fmla="*/ 5512905 w 5512905"/>
              <a:gd name="connsiteY3" fmla="*/ 5130248 h 5143500"/>
              <a:gd name="connsiteX4" fmla="*/ 0 w 5512905"/>
              <a:gd name="connsiteY4" fmla="*/ 5143500 h 5143500"/>
              <a:gd name="connsiteX0" fmla="*/ 0 w 5512905"/>
              <a:gd name="connsiteY0" fmla="*/ 5143500 h 5143500"/>
              <a:gd name="connsiteX1" fmla="*/ 0 w 5512905"/>
              <a:gd name="connsiteY1" fmla="*/ 0 h 5143500"/>
              <a:gd name="connsiteX2" fmla="*/ 2570923 w 5512905"/>
              <a:gd name="connsiteY2" fmla="*/ 1 h 5143500"/>
              <a:gd name="connsiteX3" fmla="*/ 5512905 w 5512905"/>
              <a:gd name="connsiteY3" fmla="*/ 5130248 h 5143500"/>
              <a:gd name="connsiteX4" fmla="*/ 0 w 551290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905" h="5143500">
                <a:moveTo>
                  <a:pt x="0" y="5143500"/>
                </a:moveTo>
                <a:lnTo>
                  <a:pt x="0" y="0"/>
                </a:lnTo>
                <a:lnTo>
                  <a:pt x="2570923" y="1"/>
                </a:lnTo>
                <a:lnTo>
                  <a:pt x="5512905" y="5130248"/>
                </a:lnTo>
                <a:lnTo>
                  <a:pt x="0" y="5143500"/>
                </a:lnTo>
                <a:close/>
              </a:path>
            </a:pathLst>
          </a:custGeom>
          <a:solidFill>
            <a:schemeClr val="tx2">
              <a:lumMod val="50000"/>
              <a:alpha val="7330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le 3"/>
          <p:cNvSpPr>
            <a:spLocks noGrp="1"/>
          </p:cNvSpPr>
          <p:nvPr>
            <p:ph type="title"/>
          </p:nvPr>
        </p:nvSpPr>
        <p:spPr>
          <a:xfrm>
            <a:off x="680972" y="2080593"/>
            <a:ext cx="6283782" cy="1714982"/>
          </a:xfrm>
        </p:spPr>
        <p:txBody>
          <a:bodyPr>
            <a:normAutofit/>
          </a:bodyPr>
          <a:lstStyle/>
          <a:p>
            <a:r>
              <a:rPr lang="en-US" b="1" dirty="0"/>
              <a:t>Merci ! </a:t>
            </a:r>
            <a:br>
              <a:rPr lang="en-US" b="1" dirty="0"/>
            </a:br>
            <a:r>
              <a:rPr lang="en-US" b="1" dirty="0"/>
              <a:t>Des questions ?</a:t>
            </a:r>
          </a:p>
        </p:txBody>
      </p:sp>
      <p:sp>
        <p:nvSpPr>
          <p:cNvPr id="2" name="Espace réservé du numéro de diapositive 1"/>
          <p:cNvSpPr>
            <a:spLocks noGrp="1"/>
          </p:cNvSpPr>
          <p:nvPr>
            <p:ph type="sldNum" sz="quarter" idx="12"/>
          </p:nvPr>
        </p:nvSpPr>
        <p:spPr/>
        <p:txBody>
          <a:bodyPr/>
          <a:lstStyle/>
          <a:p>
            <a:fld id="{B82CCC60-E8CD-4174-8B1A-7DF615B22EEF}" type="slidenum">
              <a:rPr lang="en-US" smtClean="0"/>
              <a:pPr/>
              <a:t>47</a:t>
            </a:fld>
            <a:endParaRPr lang="en-US"/>
          </a:p>
        </p:txBody>
      </p:sp>
    </p:spTree>
    <p:extLst>
      <p:ext uri="{BB962C8B-B14F-4D97-AF65-F5344CB8AC3E}">
        <p14:creationId xmlns:p14="http://schemas.microsoft.com/office/powerpoint/2010/main" val="3043313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AFF6C310-6420-234A-941E-025895ADB904}"/>
              </a:ext>
            </a:extLst>
          </p:cNvPr>
          <p:cNvGraphicFramePr>
            <a:graphicFrameLocks noGrp="1"/>
          </p:cNvGraphicFramePr>
          <p:nvPr>
            <p:ph idx="1"/>
          </p:nvPr>
        </p:nvGraphicFramePr>
        <p:xfrm>
          <a:off x="1574800" y="1708150"/>
          <a:ext cx="5054602" cy="2186940"/>
        </p:xfrm>
        <a:graphic>
          <a:graphicData uri="http://schemas.openxmlformats.org/drawingml/2006/table">
            <a:tbl>
              <a:tblPr firstRow="1" bandRow="1">
                <a:tableStyleId>{E8034E78-7F5D-4C2E-B375-FC64B27BC917}</a:tableStyleId>
              </a:tblPr>
              <a:tblGrid>
                <a:gridCol w="2527301">
                  <a:extLst>
                    <a:ext uri="{9D8B030D-6E8A-4147-A177-3AD203B41FA5}">
                      <a16:colId xmlns:a16="http://schemas.microsoft.com/office/drawing/2014/main" val="2998816218"/>
                    </a:ext>
                  </a:extLst>
                </a:gridCol>
                <a:gridCol w="2527301">
                  <a:extLst>
                    <a:ext uri="{9D8B030D-6E8A-4147-A177-3AD203B41FA5}">
                      <a16:colId xmlns:a16="http://schemas.microsoft.com/office/drawing/2014/main" val="1665043177"/>
                    </a:ext>
                  </a:extLst>
                </a:gridCol>
              </a:tblGrid>
              <a:tr h="278130">
                <a:tc>
                  <a:txBody>
                    <a:bodyPr/>
                    <a:lstStyle/>
                    <a:p>
                      <a:r>
                        <a:rPr lang="fr-FR" sz="1400" dirty="0"/>
                        <a:t>Affiliation </a:t>
                      </a:r>
                      <a:r>
                        <a:rPr lang="fr-FR" sz="1400" dirty="0" err="1"/>
                        <a:t>synd</a:t>
                      </a:r>
                      <a:endParaRPr lang="fr-FR" sz="1400" dirty="0"/>
                    </a:p>
                  </a:txBody>
                  <a:tcPr marL="68580" marR="68580" marT="34290" marB="34290"/>
                </a:tc>
                <a:tc>
                  <a:txBody>
                    <a:bodyPr/>
                    <a:lstStyle/>
                    <a:p>
                      <a:r>
                        <a:rPr lang="fr-FR" sz="1400" dirty="0"/>
                        <a:t>NB</a:t>
                      </a:r>
                    </a:p>
                  </a:txBody>
                  <a:tcPr marL="68580" marR="68580" marT="34290" marB="34290"/>
                </a:tc>
                <a:extLst>
                  <a:ext uri="{0D108BD9-81ED-4DB2-BD59-A6C34878D82A}">
                    <a16:rowId xmlns:a16="http://schemas.microsoft.com/office/drawing/2014/main" val="2400213050"/>
                  </a:ext>
                </a:extLst>
              </a:tr>
              <a:tr h="278130">
                <a:tc>
                  <a:txBody>
                    <a:bodyPr/>
                    <a:lstStyle/>
                    <a:p>
                      <a:r>
                        <a:rPr lang="fr-FR" sz="1400" dirty="0">
                          <a:solidFill>
                            <a:schemeClr val="tx1"/>
                          </a:solidFill>
                        </a:rPr>
                        <a:t>FTQ</a:t>
                      </a:r>
                    </a:p>
                  </a:txBody>
                  <a:tcPr marL="68580" marR="68580" marT="34290" marB="34290"/>
                </a:tc>
                <a:tc>
                  <a:txBody>
                    <a:bodyPr/>
                    <a:lstStyle/>
                    <a:p>
                      <a:r>
                        <a:rPr lang="fr-FR" sz="1400" dirty="0">
                          <a:solidFill>
                            <a:schemeClr val="tx1"/>
                          </a:solidFill>
                        </a:rPr>
                        <a:t>120</a:t>
                      </a:r>
                    </a:p>
                  </a:txBody>
                  <a:tcPr marL="68580" marR="68580" marT="34290" marB="34290"/>
                </a:tc>
                <a:extLst>
                  <a:ext uri="{0D108BD9-81ED-4DB2-BD59-A6C34878D82A}">
                    <a16:rowId xmlns:a16="http://schemas.microsoft.com/office/drawing/2014/main" val="1143613388"/>
                  </a:ext>
                </a:extLst>
              </a:tr>
              <a:tr h="278130">
                <a:tc>
                  <a:txBody>
                    <a:bodyPr/>
                    <a:lstStyle/>
                    <a:p>
                      <a:r>
                        <a:rPr lang="fr-FR" sz="1400" dirty="0">
                          <a:solidFill>
                            <a:schemeClr val="tx1"/>
                          </a:solidFill>
                        </a:rPr>
                        <a:t>CSN</a:t>
                      </a:r>
                    </a:p>
                  </a:txBody>
                  <a:tcPr marL="68580" marR="68580" marT="34290" marB="34290"/>
                </a:tc>
                <a:tc>
                  <a:txBody>
                    <a:bodyPr/>
                    <a:lstStyle/>
                    <a:p>
                      <a:r>
                        <a:rPr lang="fr-FR" sz="1400" dirty="0">
                          <a:solidFill>
                            <a:schemeClr val="tx1"/>
                          </a:solidFill>
                        </a:rPr>
                        <a:t>30</a:t>
                      </a:r>
                    </a:p>
                  </a:txBody>
                  <a:tcPr marL="68580" marR="68580" marT="34290" marB="34290"/>
                </a:tc>
                <a:extLst>
                  <a:ext uri="{0D108BD9-81ED-4DB2-BD59-A6C34878D82A}">
                    <a16:rowId xmlns:a16="http://schemas.microsoft.com/office/drawing/2014/main" val="889501000"/>
                  </a:ext>
                </a:extLst>
              </a:tr>
              <a:tr h="278130">
                <a:tc>
                  <a:txBody>
                    <a:bodyPr/>
                    <a:lstStyle/>
                    <a:p>
                      <a:r>
                        <a:rPr lang="fr-FR" sz="1400" dirty="0">
                          <a:solidFill>
                            <a:schemeClr val="tx1"/>
                          </a:solidFill>
                        </a:rPr>
                        <a:t>CSQ</a:t>
                      </a:r>
                    </a:p>
                  </a:txBody>
                  <a:tcPr marL="68580" marR="68580" marT="34290" marB="34290"/>
                </a:tc>
                <a:tc>
                  <a:txBody>
                    <a:bodyPr/>
                    <a:lstStyle/>
                    <a:p>
                      <a:r>
                        <a:rPr lang="fr-FR" sz="1400" dirty="0">
                          <a:solidFill>
                            <a:schemeClr val="tx1"/>
                          </a:solidFill>
                        </a:rPr>
                        <a:t>5</a:t>
                      </a:r>
                    </a:p>
                  </a:txBody>
                  <a:tcPr marL="68580" marR="68580" marT="34290" marB="34290"/>
                </a:tc>
                <a:extLst>
                  <a:ext uri="{0D108BD9-81ED-4DB2-BD59-A6C34878D82A}">
                    <a16:rowId xmlns:a16="http://schemas.microsoft.com/office/drawing/2014/main" val="3150463880"/>
                  </a:ext>
                </a:extLst>
              </a:tr>
              <a:tr h="278130">
                <a:tc>
                  <a:txBody>
                    <a:bodyPr/>
                    <a:lstStyle/>
                    <a:p>
                      <a:r>
                        <a:rPr lang="fr-FR" sz="1400" dirty="0">
                          <a:solidFill>
                            <a:schemeClr val="tx1"/>
                          </a:solidFill>
                        </a:rPr>
                        <a:t>CSD</a:t>
                      </a:r>
                    </a:p>
                  </a:txBody>
                  <a:tcPr marL="68580" marR="68580" marT="34290" marB="34290"/>
                </a:tc>
                <a:tc>
                  <a:txBody>
                    <a:bodyPr/>
                    <a:lstStyle/>
                    <a:p>
                      <a:r>
                        <a:rPr lang="fr-FR" sz="1400" dirty="0">
                          <a:solidFill>
                            <a:schemeClr val="tx1"/>
                          </a:solidFill>
                        </a:rPr>
                        <a:t>5</a:t>
                      </a:r>
                    </a:p>
                  </a:txBody>
                  <a:tcPr marL="68580" marR="68580" marT="34290" marB="34290"/>
                </a:tc>
                <a:extLst>
                  <a:ext uri="{0D108BD9-81ED-4DB2-BD59-A6C34878D82A}">
                    <a16:rowId xmlns:a16="http://schemas.microsoft.com/office/drawing/2014/main" val="175408093"/>
                  </a:ext>
                </a:extLst>
              </a:tr>
              <a:tr h="278130">
                <a:tc>
                  <a:txBody>
                    <a:bodyPr/>
                    <a:lstStyle/>
                    <a:p>
                      <a:r>
                        <a:rPr lang="fr-FR" sz="1400" dirty="0">
                          <a:solidFill>
                            <a:schemeClr val="tx1"/>
                          </a:solidFill>
                        </a:rPr>
                        <a:t>FATCOI</a:t>
                      </a:r>
                    </a:p>
                  </a:txBody>
                  <a:tcPr marL="68580" marR="68580" marT="34290" marB="34290"/>
                </a:tc>
                <a:tc>
                  <a:txBody>
                    <a:bodyPr/>
                    <a:lstStyle/>
                    <a:p>
                      <a:r>
                        <a:rPr lang="fr-FR" sz="1400" dirty="0">
                          <a:solidFill>
                            <a:schemeClr val="tx1"/>
                          </a:solidFill>
                        </a:rPr>
                        <a:t>1</a:t>
                      </a:r>
                    </a:p>
                  </a:txBody>
                  <a:tcPr marL="68580" marR="68580" marT="34290" marB="34290"/>
                </a:tc>
                <a:extLst>
                  <a:ext uri="{0D108BD9-81ED-4DB2-BD59-A6C34878D82A}">
                    <a16:rowId xmlns:a16="http://schemas.microsoft.com/office/drawing/2014/main" val="3022578892"/>
                  </a:ext>
                </a:extLst>
              </a:tr>
              <a:tr h="480060">
                <a:tc>
                  <a:txBody>
                    <a:bodyPr/>
                    <a:lstStyle/>
                    <a:p>
                      <a:r>
                        <a:rPr lang="fr-FR" sz="1400" dirty="0">
                          <a:solidFill>
                            <a:schemeClr val="tx1"/>
                          </a:solidFill>
                        </a:rPr>
                        <a:t>Indépendant </a:t>
                      </a:r>
                    </a:p>
                  </a:txBody>
                  <a:tcPr marL="68580" marR="68580" marT="34290" marB="34290"/>
                </a:tc>
                <a:tc>
                  <a:txBody>
                    <a:bodyPr/>
                    <a:lstStyle/>
                    <a:p>
                      <a:r>
                        <a:rPr lang="fr-FR" sz="1400" dirty="0">
                          <a:solidFill>
                            <a:schemeClr val="tx1"/>
                          </a:solidFill>
                        </a:rPr>
                        <a:t>10 (+ 66 ententes liées à une entente sectorielle)</a:t>
                      </a:r>
                    </a:p>
                  </a:txBody>
                  <a:tcPr marL="68580" marR="68580" marT="34290" marB="34290"/>
                </a:tc>
                <a:extLst>
                  <a:ext uri="{0D108BD9-81ED-4DB2-BD59-A6C34878D82A}">
                    <a16:rowId xmlns:a16="http://schemas.microsoft.com/office/drawing/2014/main" val="1287821013"/>
                  </a:ext>
                </a:extLst>
              </a:tr>
            </a:tbl>
          </a:graphicData>
        </a:graphic>
      </p:graphicFrame>
      <p:sp>
        <p:nvSpPr>
          <p:cNvPr id="5" name="Rectangle 1">
            <a:extLst>
              <a:ext uri="{FF2B5EF4-FFF2-40B4-BE49-F238E27FC236}">
                <a16:creationId xmlns:a16="http://schemas.microsoft.com/office/drawing/2014/main" id="{4FDAAC98-44C9-594B-B134-9DB48B8C9247}"/>
              </a:ext>
            </a:extLst>
          </p:cNvPr>
          <p:cNvSpPr>
            <a:spLocks noChangeArrowheads="1"/>
          </p:cNvSpPr>
          <p:nvPr/>
        </p:nvSpPr>
        <p:spPr bwMode="auto">
          <a:xfrm>
            <a:off x="0" y="-22009"/>
            <a:ext cx="576469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5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35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35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35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3500">
                <a:solidFill>
                  <a:schemeClr val="tx1"/>
                </a:solidFill>
                <a:latin typeface="Calibri" panose="020F0502020204030204" pitchFamily="34" charset="0"/>
                <a:ea typeface="ＭＳ Ｐゴシック" panose="020B0600070205080204" pitchFamily="34" charset="-128"/>
              </a:defRPr>
            </a:lvl5pPr>
            <a:lvl6pPr marL="25146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6pPr>
            <a:lvl7pPr marL="29718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7pPr>
            <a:lvl8pPr marL="34290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8pPr>
            <a:lvl9pPr marL="38862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9pPr>
          </a:lstStyle>
          <a:p>
            <a:pPr eaLnBrk="1" hangingPunct="1"/>
            <a:r>
              <a:rPr lang="fr-CA" sz="2400" b="1" dirty="0">
                <a:solidFill>
                  <a:schemeClr val="bg1"/>
                </a:solidFill>
              </a:rPr>
              <a:t>2.6 Pandémie et règles de travail et d’emploi</a:t>
            </a:r>
          </a:p>
          <a:p>
            <a:pPr eaLnBrk="1" hangingPunct="1"/>
            <a:r>
              <a:rPr lang="fr-CA" altLang="fr-FR" sz="1800" b="1" dirty="0">
                <a:solidFill>
                  <a:schemeClr val="bg1"/>
                </a:solidFill>
              </a:rPr>
              <a:t>2.6.2 Nombre d’ententes selon l’affiliation syndicale  </a:t>
            </a:r>
            <a:endParaRPr lang="fr-CA" altLang="fr-FR" sz="1800" dirty="0">
              <a:solidFill>
                <a:schemeClr val="bg1"/>
              </a:solidFill>
            </a:endParaRPr>
          </a:p>
        </p:txBody>
      </p:sp>
      <p:sp>
        <p:nvSpPr>
          <p:cNvPr id="2" name="Espace réservé pour une image  1"/>
          <p:cNvSpPr>
            <a:spLocks noGrp="1"/>
          </p:cNvSpPr>
          <p:nvPr>
            <p:ph type="pic" sz="quarter" idx="10"/>
          </p:nvPr>
        </p:nvSpPr>
        <p:spPr/>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extLst>
      <p:ext uri="{BB962C8B-B14F-4D97-AF65-F5344CB8AC3E}">
        <p14:creationId xmlns:p14="http://schemas.microsoft.com/office/powerpoint/2010/main" val="9621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contenu 2">
            <a:extLst>
              <a:ext uri="{FF2B5EF4-FFF2-40B4-BE49-F238E27FC236}">
                <a16:creationId xmlns:a16="http://schemas.microsoft.com/office/drawing/2014/main" id="{F4EBE0A8-61A9-2446-9699-8348C177A218}"/>
              </a:ext>
            </a:extLst>
          </p:cNvPr>
          <p:cNvSpPr>
            <a:spLocks noGrp="1"/>
          </p:cNvSpPr>
          <p:nvPr>
            <p:ph idx="1"/>
          </p:nvPr>
        </p:nvSpPr>
        <p:spPr>
          <a:xfrm>
            <a:off x="487034" y="799810"/>
            <a:ext cx="8229600" cy="3100388"/>
          </a:xfrm>
        </p:spPr>
        <p:txBody>
          <a:bodyPr/>
          <a:lstStyle/>
          <a:p>
            <a:pPr marL="0" indent="0" algn="ctr" eaLnBrk="1" hangingPunct="1">
              <a:buFont typeface="Arial" panose="020B0604020202020204" pitchFamily="34" charset="0"/>
              <a:buNone/>
            </a:pPr>
            <a:endParaRPr lang="fr-CA" altLang="fr-FR" b="1" i="1" dirty="0"/>
          </a:p>
          <a:p>
            <a:pPr marL="0" indent="0" algn="ctr" eaLnBrk="1" hangingPunct="1">
              <a:buFont typeface="Arial" panose="020B0604020202020204" pitchFamily="34" charset="0"/>
              <a:buNone/>
            </a:pPr>
            <a:r>
              <a:rPr lang="fr-CA" altLang="fr-FR" b="1" dirty="0"/>
              <a:t>3.6  ÉDI et négociation collective</a:t>
            </a:r>
          </a:p>
          <a:p>
            <a:pPr marL="0" indent="0" algn="ctr" eaLnBrk="1" hangingPunct="1">
              <a:buFont typeface="Arial" panose="020B0604020202020204" pitchFamily="34" charset="0"/>
              <a:buNone/>
            </a:pPr>
            <a:r>
              <a:rPr lang="fr-CA" altLang="fr-FR" b="1" dirty="0"/>
              <a:t>Une fenêtre d’opportunités pour réduire les disparités de traitement au sein des conventions collectives?</a:t>
            </a:r>
            <a:endParaRPr lang="fr-CA" altLang="fr-FR" dirty="0"/>
          </a:p>
        </p:txBody>
      </p:sp>
      <p:cxnSp>
        <p:nvCxnSpPr>
          <p:cNvPr id="6" name="Connecteur droit 5">
            <a:extLst>
              <a:ext uri="{FF2B5EF4-FFF2-40B4-BE49-F238E27FC236}">
                <a16:creationId xmlns:a16="http://schemas.microsoft.com/office/drawing/2014/main" id="{17F89352-39A3-1748-A4FA-FEE65D80C86E}"/>
              </a:ext>
            </a:extLst>
          </p:cNvPr>
          <p:cNvCxnSpPr>
            <a:cxnSpLocks noChangeShapeType="1"/>
          </p:cNvCxnSpPr>
          <p:nvPr/>
        </p:nvCxnSpPr>
        <p:spPr bwMode="auto">
          <a:xfrm>
            <a:off x="250825" y="3727922"/>
            <a:ext cx="8642350" cy="0"/>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sp>
        <p:nvSpPr>
          <p:cNvPr id="2" name="Espace réservé pour une image  1"/>
          <p:cNvSpPr>
            <a:spLocks noGrp="1"/>
          </p:cNvSpPr>
          <p:nvPr>
            <p:ph type="pic" sz="quarter" idx="10"/>
          </p:nvPr>
        </p:nvSpPr>
        <p:spPr/>
      </p: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extLst>
      <p:ext uri="{BB962C8B-B14F-4D97-AF65-F5344CB8AC3E}">
        <p14:creationId xmlns:p14="http://schemas.microsoft.com/office/powerpoint/2010/main" val="3886844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2C57F4C2-E072-7947-8DF1-5DFEF5903C68}"/>
              </a:ext>
            </a:extLst>
          </p:cNvPr>
          <p:cNvSpPr>
            <a:spLocks noGrp="1"/>
          </p:cNvSpPr>
          <p:nvPr>
            <p:ph type="title"/>
          </p:nvPr>
        </p:nvSpPr>
        <p:spPr>
          <a:xfrm>
            <a:off x="92765" y="123825"/>
            <a:ext cx="5155096" cy="857250"/>
          </a:xfrm>
        </p:spPr>
        <p:txBody>
          <a:bodyPr>
            <a:normAutofit fontScale="90000"/>
          </a:bodyPr>
          <a:lstStyle/>
          <a:p>
            <a:pPr marL="635000" indent="-635000" eaLnBrk="1" hangingPunct="1">
              <a:lnSpc>
                <a:spcPct val="90000"/>
              </a:lnSpc>
            </a:pPr>
            <a:r>
              <a:rPr lang="fr-CA" altLang="fr-FR" sz="2400" b="1" dirty="0">
                <a:solidFill>
                  <a:schemeClr val="bg1"/>
                </a:solidFill>
              </a:rPr>
              <a:t>1.1.1 Évolution de la présence syndicale au Québec, par secteur, 1997-2021</a:t>
            </a:r>
          </a:p>
        </p:txBody>
      </p:sp>
      <p:graphicFrame>
        <p:nvGraphicFramePr>
          <p:cNvPr id="2" name="Objet 5">
            <a:extLst>
              <a:ext uri="{FF2B5EF4-FFF2-40B4-BE49-F238E27FC236}">
                <a16:creationId xmlns:a16="http://schemas.microsoft.com/office/drawing/2014/main" id="{FF8E2A04-C8E9-E347-B86A-CC4B25C8A72A}"/>
              </a:ext>
            </a:extLst>
          </p:cNvPr>
          <p:cNvGraphicFramePr>
            <a:graphicFrameLocks noGrp="1" noChangeAspect="1"/>
          </p:cNvGraphicFramePr>
          <p:nvPr>
            <p:ph idx="1"/>
            <p:extLst>
              <p:ext uri="{D42A27DB-BD31-4B8C-83A1-F6EECF244321}">
                <p14:modId xmlns:p14="http://schemas.microsoft.com/office/powerpoint/2010/main" val="2351732189"/>
              </p:ext>
            </p:extLst>
          </p:nvPr>
        </p:nvGraphicFramePr>
        <p:xfrm>
          <a:off x="457200" y="1200149"/>
          <a:ext cx="8362950" cy="3319463"/>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Rectangle 6">
            <a:extLst>
              <a:ext uri="{FF2B5EF4-FFF2-40B4-BE49-F238E27FC236}">
                <a16:creationId xmlns:a16="http://schemas.microsoft.com/office/drawing/2014/main" id="{7A67FB78-CFD8-274C-8D8E-02FBC9EFA488}"/>
              </a:ext>
            </a:extLst>
          </p:cNvPr>
          <p:cNvSpPr>
            <a:spLocks noChangeArrowheads="1"/>
          </p:cNvSpPr>
          <p:nvPr/>
        </p:nvSpPr>
        <p:spPr bwMode="auto">
          <a:xfrm>
            <a:off x="1763713" y="4519613"/>
            <a:ext cx="7272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CA" altLang="fr-FR" sz="1400"/>
              <a:t>Sources : Statistique Canada (diverses années), </a:t>
            </a:r>
            <a:r>
              <a:rPr lang="fr-CA" altLang="fr-FR" sz="1400" i="1"/>
              <a:t>Enquête sur la population active</a:t>
            </a:r>
            <a:r>
              <a:rPr lang="fr-CA" altLang="fr-FR" sz="1400"/>
              <a:t>, adapté par l’Institut de la statistique du Québec (ISQ). </a:t>
            </a:r>
          </a:p>
        </p:txBody>
      </p:sp>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060F60C-99CB-6040-9308-4DB6637E6A5D}"/>
              </a:ext>
            </a:extLst>
          </p:cNvPr>
          <p:cNvSpPr>
            <a:spLocks noChangeArrowheads="1"/>
          </p:cNvSpPr>
          <p:nvPr/>
        </p:nvSpPr>
        <p:spPr bwMode="auto">
          <a:xfrm>
            <a:off x="0" y="-22009"/>
            <a:ext cx="57646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5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35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35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35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3500">
                <a:solidFill>
                  <a:schemeClr val="tx1"/>
                </a:solidFill>
                <a:latin typeface="Calibri" panose="020F0502020204030204" pitchFamily="34" charset="0"/>
                <a:ea typeface="ＭＳ Ｐゴシック" panose="020B0600070205080204" pitchFamily="34" charset="-128"/>
              </a:defRPr>
            </a:lvl5pPr>
            <a:lvl6pPr marL="25146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6pPr>
            <a:lvl7pPr marL="29718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7pPr>
            <a:lvl8pPr marL="34290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8pPr>
            <a:lvl9pPr marL="38862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9pPr>
          </a:lstStyle>
          <a:p>
            <a:pPr eaLnBrk="1" hangingPunct="1"/>
            <a:r>
              <a:rPr lang="fr-CA" sz="2400" b="1" dirty="0">
                <a:solidFill>
                  <a:schemeClr val="bg1"/>
                </a:solidFill>
              </a:rPr>
              <a:t>3.6 ÉDI et négociation collective : une fenêtre d’opportunités pour réduire les disparités de traitement?</a:t>
            </a:r>
            <a:endParaRPr lang="fr-CA" altLang="fr-FR" sz="1800" dirty="0">
              <a:solidFill>
                <a:schemeClr val="bg1"/>
              </a:solidFill>
            </a:endParaRPr>
          </a:p>
        </p:txBody>
      </p:sp>
      <p:sp>
        <p:nvSpPr>
          <p:cNvPr id="5" name="Rectangle 4">
            <a:extLst>
              <a:ext uri="{FF2B5EF4-FFF2-40B4-BE49-F238E27FC236}">
                <a16:creationId xmlns:a16="http://schemas.microsoft.com/office/drawing/2014/main" id="{D1B89C5F-5B4B-AF4E-A7D1-23539014E15E}"/>
              </a:ext>
            </a:extLst>
          </p:cNvPr>
          <p:cNvSpPr/>
          <p:nvPr/>
        </p:nvSpPr>
        <p:spPr>
          <a:xfrm>
            <a:off x="848139" y="1282848"/>
            <a:ext cx="8116350" cy="4111254"/>
          </a:xfrm>
          <a:prstGeom prst="rect">
            <a:avLst/>
          </a:prstGeom>
        </p:spPr>
        <p:txBody>
          <a:bodyPr wrap="square">
            <a:spAutoFit/>
          </a:bodyPr>
          <a:lstStyle/>
          <a:p>
            <a:pPr>
              <a:lnSpc>
                <a:spcPct val="80000"/>
              </a:lnSpc>
            </a:pPr>
            <a:r>
              <a:rPr lang="en-CA" sz="2000" b="1" dirty="0">
                <a:latin typeface="Calibri" charset="0"/>
              </a:rPr>
              <a:t>3.6.1 Les clauses de </a:t>
            </a:r>
            <a:r>
              <a:rPr lang="en-CA" sz="2000" b="1" dirty="0" err="1">
                <a:latin typeface="Calibri" charset="0"/>
              </a:rPr>
              <a:t>disparité</a:t>
            </a:r>
            <a:r>
              <a:rPr lang="en-CA" sz="2000" b="1" dirty="0">
                <a:latin typeface="Calibri" charset="0"/>
              </a:rPr>
              <a:t> de </a:t>
            </a:r>
            <a:r>
              <a:rPr lang="en-CA" sz="2000" b="1" dirty="0" err="1">
                <a:latin typeface="Calibri" charset="0"/>
              </a:rPr>
              <a:t>traitement</a:t>
            </a:r>
            <a:r>
              <a:rPr lang="en-CA" sz="2000" b="1" dirty="0">
                <a:latin typeface="Calibri" charset="0"/>
              </a:rPr>
              <a:t> : </a:t>
            </a:r>
          </a:p>
          <a:p>
            <a:pPr>
              <a:lnSpc>
                <a:spcPct val="80000"/>
              </a:lnSpc>
            </a:pPr>
            <a:endParaRPr lang="en-CA" sz="2000" b="1" dirty="0">
              <a:latin typeface="Calibri" charset="0"/>
            </a:endParaRPr>
          </a:p>
          <a:p>
            <a:pPr marL="669925" lvl="1" indent="-212725">
              <a:buFont typeface="Arial" panose="020B0604020202020204" pitchFamily="34" charset="0"/>
              <a:buChar char="•"/>
            </a:pPr>
            <a:r>
              <a:rPr lang="fr-CA" sz="2000" dirty="0">
                <a:latin typeface="Calibri" panose="020F0502020204030204" pitchFamily="34" charset="0"/>
                <a:cs typeface="Calibri" panose="020F0502020204030204" pitchFamily="34" charset="0"/>
              </a:rPr>
              <a:t>Disparités dans les salaires, les statuts d’emploi et d’autres conditions de travail entre les travailleurs </a:t>
            </a:r>
            <a:r>
              <a:rPr lang="fr-CA" sz="2000" dirty="0">
                <a:solidFill>
                  <a:srgbClr val="000000"/>
                </a:solidFill>
                <a:latin typeface="Calibri" panose="020F0502020204030204" pitchFamily="34" charset="0"/>
                <a:cs typeface="Calibri" panose="020F0502020204030204" pitchFamily="34" charset="0"/>
              </a:rPr>
              <a:t>(Laroche, Lauzon-Duguay et Jalette, 2018) :</a:t>
            </a:r>
          </a:p>
          <a:p>
            <a:pPr marL="669925" lvl="1" indent="-212725">
              <a:buFont typeface="Arial" panose="020B0604020202020204" pitchFamily="34" charset="0"/>
              <a:buChar char="•"/>
            </a:pPr>
            <a:endParaRPr lang="fr-CA" sz="2000" dirty="0">
              <a:solidFill>
                <a:srgbClr val="000000"/>
              </a:solidFill>
              <a:latin typeface="Calibri" panose="020F0502020204030204" pitchFamily="34" charset="0"/>
              <a:cs typeface="Calibri" panose="020F0502020204030204" pitchFamily="34" charset="0"/>
            </a:endParaRPr>
          </a:p>
          <a:p>
            <a:pPr marL="1177200" lvl="4" indent="-77175">
              <a:buFont typeface="Arial"/>
              <a:buChar char="•"/>
              <a:defRPr/>
            </a:pPr>
            <a:r>
              <a:rPr lang="fr-CA" sz="2000" dirty="0">
                <a:solidFill>
                  <a:srgbClr val="000000"/>
                </a:solidFill>
                <a:latin typeface="Calibri" panose="020F0502020204030204" pitchFamily="34" charset="0"/>
                <a:cs typeface="Calibri" panose="020F0502020204030204" pitchFamily="34" charset="0"/>
              </a:rPr>
              <a:t>Entre 2.8% et 8% dans les années 1990</a:t>
            </a:r>
          </a:p>
          <a:p>
            <a:pPr marL="1177200" lvl="4" indent="-77175">
              <a:buFont typeface="Arial"/>
              <a:buChar char="•"/>
              <a:defRPr/>
            </a:pPr>
            <a:r>
              <a:rPr lang="fr-CA" sz="2000" dirty="0">
                <a:solidFill>
                  <a:srgbClr val="000000"/>
                </a:solidFill>
                <a:latin typeface="Calibri" panose="020F0502020204030204" pitchFamily="34" charset="0"/>
                <a:cs typeface="Calibri" panose="020F0502020204030204" pitchFamily="34" charset="0"/>
              </a:rPr>
              <a:t>Environ 8% dans les années 2000</a:t>
            </a:r>
          </a:p>
          <a:p>
            <a:pPr marL="1177200" lvl="4" indent="-77175">
              <a:buFont typeface="Arial"/>
              <a:buChar char="•"/>
              <a:defRPr/>
            </a:pPr>
            <a:r>
              <a:rPr lang="fr-CA" sz="2000" dirty="0">
                <a:solidFill>
                  <a:srgbClr val="000000"/>
                </a:solidFill>
                <a:latin typeface="Calibri" panose="020F0502020204030204" pitchFamily="34" charset="0"/>
                <a:cs typeface="Calibri" panose="020F0502020204030204" pitchFamily="34" charset="0"/>
              </a:rPr>
              <a:t>15.2% en mars 2016 (Lauzon-Duguay, Jalette &amp; </a:t>
            </a:r>
            <a:r>
              <a:rPr lang="fr-CA" sz="2000" dirty="0" err="1">
                <a:solidFill>
                  <a:srgbClr val="000000"/>
                </a:solidFill>
                <a:latin typeface="Calibri" panose="020F0502020204030204" pitchFamily="34" charset="0"/>
                <a:cs typeface="Calibri" panose="020F0502020204030204" pitchFamily="34" charset="0"/>
              </a:rPr>
              <a:t>Hallé</a:t>
            </a:r>
            <a:r>
              <a:rPr lang="fr-CA" sz="2000" dirty="0">
                <a:solidFill>
                  <a:srgbClr val="000000"/>
                </a:solidFill>
                <a:latin typeface="Calibri" panose="020F0502020204030204" pitchFamily="34" charset="0"/>
                <a:cs typeface="Calibri" panose="020F0502020204030204" pitchFamily="34" charset="0"/>
              </a:rPr>
              <a:t> 2017)</a:t>
            </a:r>
          </a:p>
          <a:p>
            <a:pPr marL="1177200" lvl="4" indent="-77175">
              <a:buFont typeface="Arial"/>
              <a:buChar char="•"/>
              <a:defRPr/>
            </a:pPr>
            <a:r>
              <a:rPr lang="fr-CA" sz="2000" dirty="0">
                <a:solidFill>
                  <a:srgbClr val="000000"/>
                </a:solidFill>
                <a:latin typeface="Calibri" panose="020F0502020204030204" pitchFamily="34" charset="0"/>
                <a:cs typeface="Calibri" panose="020F0502020204030204" pitchFamily="34" charset="0"/>
              </a:rPr>
              <a:t>Régimes de retraite : de 2004 à 2014, de 18 000 à 581 000 Canadiens touchés </a:t>
            </a:r>
            <a:r>
              <a:rPr lang="en-US" sz="2000" dirty="0">
                <a:solidFill>
                  <a:srgbClr val="000000"/>
                </a:solidFill>
                <a:latin typeface="Calibri" panose="020F0502020204030204" pitchFamily="34" charset="0"/>
                <a:cs typeface="Calibri" panose="020F0502020204030204" pitchFamily="34" charset="0"/>
              </a:rPr>
              <a:t>(Office of the Superintendent of Financial Institutions, 2016).</a:t>
            </a:r>
            <a:endParaRPr lang="fr-CA" sz="2000" dirty="0">
              <a:solidFill>
                <a:srgbClr val="000000"/>
              </a:solidFill>
              <a:latin typeface="Calibri" panose="020F0502020204030204" pitchFamily="34" charset="0"/>
              <a:cs typeface="Calibri" panose="020F0502020204030204" pitchFamily="34" charset="0"/>
            </a:endParaRPr>
          </a:p>
          <a:p>
            <a:pPr>
              <a:lnSpc>
                <a:spcPct val="80000"/>
              </a:lnSpc>
              <a:defRPr/>
            </a:pPr>
            <a:endParaRPr lang="fr-CA" dirty="0">
              <a:latin typeface="Calibri" charset="0"/>
              <a:ea typeface="MS PGothic" charset="0"/>
            </a:endParaRPr>
          </a:p>
          <a:p>
            <a:pPr>
              <a:lnSpc>
                <a:spcPct val="80000"/>
              </a:lnSpc>
              <a:defRPr/>
            </a:pPr>
            <a:endParaRPr lang="en-CA" dirty="0">
              <a:latin typeface="Calibri" charset="0"/>
              <a:ea typeface="MS PGothic" charset="0"/>
            </a:endParaRPr>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extLst>
      <p:ext uri="{BB962C8B-B14F-4D97-AF65-F5344CB8AC3E}">
        <p14:creationId xmlns:p14="http://schemas.microsoft.com/office/powerpoint/2010/main" val="229171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060F60C-99CB-6040-9308-4DB6637E6A5D}"/>
              </a:ext>
            </a:extLst>
          </p:cNvPr>
          <p:cNvSpPr>
            <a:spLocks noChangeArrowheads="1"/>
          </p:cNvSpPr>
          <p:nvPr/>
        </p:nvSpPr>
        <p:spPr bwMode="auto">
          <a:xfrm>
            <a:off x="0" y="-22009"/>
            <a:ext cx="57646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5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35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35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35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3500">
                <a:solidFill>
                  <a:schemeClr val="tx1"/>
                </a:solidFill>
                <a:latin typeface="Calibri" panose="020F0502020204030204" pitchFamily="34" charset="0"/>
                <a:ea typeface="ＭＳ Ｐゴシック" panose="020B0600070205080204" pitchFamily="34" charset="-128"/>
              </a:defRPr>
            </a:lvl5pPr>
            <a:lvl6pPr marL="25146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6pPr>
            <a:lvl7pPr marL="29718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7pPr>
            <a:lvl8pPr marL="34290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8pPr>
            <a:lvl9pPr marL="38862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9pPr>
          </a:lstStyle>
          <a:p>
            <a:pPr eaLnBrk="1" hangingPunct="1"/>
            <a:r>
              <a:rPr lang="fr-CA" sz="2400" b="1" dirty="0">
                <a:solidFill>
                  <a:schemeClr val="bg1"/>
                </a:solidFill>
              </a:rPr>
              <a:t>3.6 ÉDI et négociation collective : une fenêtre d’opportunités pour réduire les disparités de traitement?</a:t>
            </a:r>
            <a:endParaRPr lang="fr-CA" altLang="fr-FR" sz="1800" dirty="0">
              <a:solidFill>
                <a:schemeClr val="bg1"/>
              </a:solidFill>
            </a:endParaRPr>
          </a:p>
        </p:txBody>
      </p:sp>
      <p:sp>
        <p:nvSpPr>
          <p:cNvPr id="5" name="Rectangle 4">
            <a:extLst>
              <a:ext uri="{FF2B5EF4-FFF2-40B4-BE49-F238E27FC236}">
                <a16:creationId xmlns:a16="http://schemas.microsoft.com/office/drawing/2014/main" id="{D1B89C5F-5B4B-AF4E-A7D1-23539014E15E}"/>
              </a:ext>
            </a:extLst>
          </p:cNvPr>
          <p:cNvSpPr/>
          <p:nvPr/>
        </p:nvSpPr>
        <p:spPr>
          <a:xfrm>
            <a:off x="1222743" y="1282848"/>
            <a:ext cx="7741745" cy="3489545"/>
          </a:xfrm>
          <a:prstGeom prst="rect">
            <a:avLst/>
          </a:prstGeom>
        </p:spPr>
        <p:txBody>
          <a:bodyPr wrap="square">
            <a:spAutoFit/>
          </a:bodyPr>
          <a:lstStyle/>
          <a:p>
            <a:pPr>
              <a:lnSpc>
                <a:spcPct val="80000"/>
              </a:lnSpc>
            </a:pPr>
            <a:r>
              <a:rPr lang="en-CA" sz="2000" b="1" dirty="0">
                <a:latin typeface="Calibri" charset="0"/>
              </a:rPr>
              <a:t>3.6.2  Impacts des </a:t>
            </a:r>
            <a:r>
              <a:rPr lang="en-CA" sz="2000" b="1" dirty="0" err="1">
                <a:latin typeface="Calibri" charset="0"/>
              </a:rPr>
              <a:t>disparités</a:t>
            </a:r>
            <a:r>
              <a:rPr lang="en-CA" sz="2000" b="1" dirty="0">
                <a:latin typeface="Calibri" charset="0"/>
              </a:rPr>
              <a:t> de </a:t>
            </a:r>
            <a:r>
              <a:rPr lang="en-CA" sz="2000" b="1" dirty="0" err="1">
                <a:latin typeface="Calibri" charset="0"/>
              </a:rPr>
              <a:t>traitement</a:t>
            </a:r>
            <a:r>
              <a:rPr lang="en-CA" sz="2000" b="1" dirty="0">
                <a:latin typeface="Calibri" charset="0"/>
              </a:rPr>
              <a:t> : </a:t>
            </a:r>
          </a:p>
          <a:p>
            <a:pPr>
              <a:lnSpc>
                <a:spcPct val="80000"/>
              </a:lnSpc>
            </a:pPr>
            <a:endParaRPr lang="fr-CA" sz="2000" dirty="0">
              <a:latin typeface="Calibri" charset="0"/>
              <a:ea typeface="MS PGothic" charset="0"/>
            </a:endParaRPr>
          </a:p>
          <a:p>
            <a:pPr marL="285750" indent="-285750">
              <a:lnSpc>
                <a:spcPct val="80000"/>
              </a:lnSpc>
              <a:buFont typeface="Arial" panose="020B0604020202020204" pitchFamily="34" charset="0"/>
              <a:buChar char="•"/>
              <a:defRPr/>
            </a:pPr>
            <a:r>
              <a:rPr lang="fr-CA" sz="2000" dirty="0">
                <a:latin typeface="Calibri" panose="020F0502020204030204" pitchFamily="34" charset="0"/>
                <a:ea typeface="MS PGothic" charset="0"/>
                <a:cs typeface="Calibri" panose="020F0502020204030204" pitchFamily="34" charset="0"/>
              </a:rPr>
              <a:t>Syndicats et employeurs sont concernés par les impacts négatifs de ces clauses</a:t>
            </a:r>
            <a:r>
              <a:rPr lang="is-IS" sz="2000" dirty="0">
                <a:latin typeface="Calibri" panose="020F0502020204030204" pitchFamily="34" charset="0"/>
                <a:ea typeface="MS PGothic" charset="0"/>
                <a:cs typeface="Calibri" panose="020F0502020204030204" pitchFamily="34" charset="0"/>
              </a:rPr>
              <a:t>… À long terme, comment les orphelins réagiront-ils?</a:t>
            </a:r>
          </a:p>
          <a:p>
            <a:pPr>
              <a:lnSpc>
                <a:spcPct val="80000"/>
              </a:lnSpc>
              <a:defRPr/>
            </a:pPr>
            <a:endParaRPr lang="is-IS" sz="2000" dirty="0">
              <a:latin typeface="Calibri" panose="020F0502020204030204" pitchFamily="34" charset="0"/>
              <a:ea typeface="MS PGothic" charset="0"/>
              <a:cs typeface="Calibri" panose="020F0502020204030204" pitchFamily="34" charset="0"/>
            </a:endParaRPr>
          </a:p>
          <a:p>
            <a:pPr marL="285750" indent="-285750">
              <a:lnSpc>
                <a:spcPct val="90000"/>
              </a:lnSpc>
              <a:buFont typeface="Arial" panose="020B0604020202020204" pitchFamily="34" charset="0"/>
              <a:buChar char="•"/>
            </a:pPr>
            <a:r>
              <a:rPr lang="fr-CA" sz="2000" dirty="0">
                <a:latin typeface="Calibri" panose="020F0502020204030204" pitchFamily="34" charset="0"/>
                <a:cs typeface="Calibri" panose="020F0502020204030204" pitchFamily="34" charset="0"/>
              </a:rPr>
              <a:t>Si l’équité constitue un principe important dans notre société, les disparités de traitement doivent être interdites quelles que soient leur objet. </a:t>
            </a:r>
          </a:p>
          <a:p>
            <a:pPr>
              <a:lnSpc>
                <a:spcPct val="90000"/>
              </a:lnSpc>
            </a:pPr>
            <a:endParaRPr lang="fr-CA" sz="2000" dirty="0">
              <a:latin typeface="Calibri" panose="020F0502020204030204" pitchFamily="34" charset="0"/>
              <a:cs typeface="Calibri" panose="020F0502020204030204" pitchFamily="34" charset="0"/>
            </a:endParaRPr>
          </a:p>
          <a:p>
            <a:pPr marL="285750" indent="-285750">
              <a:lnSpc>
                <a:spcPct val="90000"/>
              </a:lnSpc>
              <a:buFont typeface="Arial" panose="020B0604020202020204" pitchFamily="34" charset="0"/>
              <a:buChar char="•"/>
            </a:pPr>
            <a:r>
              <a:rPr lang="fr-CA" sz="2000" dirty="0">
                <a:latin typeface="Calibri" panose="020F0502020204030204" pitchFamily="34" charset="0"/>
                <a:cs typeface="Calibri" panose="020F0502020204030204" pitchFamily="34" charset="0"/>
              </a:rPr>
              <a:t>Les disparités de traitement : un symptôme du problème plus profond du déséquilibre des forces dans un système de négociation décentralisé?</a:t>
            </a:r>
          </a:p>
          <a:p>
            <a:pPr>
              <a:lnSpc>
                <a:spcPct val="80000"/>
              </a:lnSpc>
              <a:defRPr/>
            </a:pPr>
            <a:endParaRPr lang="en-CA" dirty="0">
              <a:latin typeface="Calibri" charset="0"/>
              <a:ea typeface="MS PGothic" charset="0"/>
            </a:endParaRPr>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extLst>
      <p:ext uri="{BB962C8B-B14F-4D97-AF65-F5344CB8AC3E}">
        <p14:creationId xmlns:p14="http://schemas.microsoft.com/office/powerpoint/2010/main" val="216959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060F60C-99CB-6040-9308-4DB6637E6A5D}"/>
              </a:ext>
            </a:extLst>
          </p:cNvPr>
          <p:cNvSpPr>
            <a:spLocks noChangeArrowheads="1"/>
          </p:cNvSpPr>
          <p:nvPr/>
        </p:nvSpPr>
        <p:spPr bwMode="auto">
          <a:xfrm>
            <a:off x="0" y="-22009"/>
            <a:ext cx="57646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5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35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35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35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3500">
                <a:solidFill>
                  <a:schemeClr val="tx1"/>
                </a:solidFill>
                <a:latin typeface="Calibri" panose="020F0502020204030204" pitchFamily="34" charset="0"/>
                <a:ea typeface="ＭＳ Ｐゴシック" panose="020B0600070205080204" pitchFamily="34" charset="-128"/>
              </a:defRPr>
            </a:lvl5pPr>
            <a:lvl6pPr marL="25146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6pPr>
            <a:lvl7pPr marL="29718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7pPr>
            <a:lvl8pPr marL="34290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8pPr>
            <a:lvl9pPr marL="38862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9pPr>
          </a:lstStyle>
          <a:p>
            <a:pPr eaLnBrk="1" hangingPunct="1"/>
            <a:r>
              <a:rPr lang="fr-CA" sz="2400" b="1" dirty="0">
                <a:solidFill>
                  <a:schemeClr val="bg1"/>
                </a:solidFill>
              </a:rPr>
              <a:t>3.6 ÉDI et négociation collective : une fenêtre d’opportunités pour réduire les disparités de traitement?</a:t>
            </a:r>
            <a:endParaRPr lang="fr-CA" altLang="fr-FR" sz="1800" dirty="0">
              <a:solidFill>
                <a:schemeClr val="bg1"/>
              </a:solidFill>
            </a:endParaRPr>
          </a:p>
        </p:txBody>
      </p:sp>
      <p:sp>
        <p:nvSpPr>
          <p:cNvPr id="6" name="Rectangle 5">
            <a:extLst>
              <a:ext uri="{FF2B5EF4-FFF2-40B4-BE49-F238E27FC236}">
                <a16:creationId xmlns:a16="http://schemas.microsoft.com/office/drawing/2014/main" id="{57268A6F-6ACC-F946-84EE-B02BCD1D113E}"/>
              </a:ext>
            </a:extLst>
          </p:cNvPr>
          <p:cNvSpPr/>
          <p:nvPr/>
        </p:nvSpPr>
        <p:spPr>
          <a:xfrm>
            <a:off x="1245703" y="1504408"/>
            <a:ext cx="7718785" cy="3668697"/>
          </a:xfrm>
          <a:prstGeom prst="rect">
            <a:avLst/>
          </a:prstGeom>
        </p:spPr>
        <p:txBody>
          <a:bodyPr wrap="square">
            <a:spAutoFit/>
          </a:bodyPr>
          <a:lstStyle/>
          <a:p>
            <a:pPr>
              <a:lnSpc>
                <a:spcPct val="80000"/>
              </a:lnSpc>
              <a:defRPr/>
            </a:pPr>
            <a:r>
              <a:rPr lang="fr-FR" sz="2000" b="1" dirty="0"/>
              <a:t>3.6.3 Autre situation paradoxale : l’égalité professionnelle entre les hommes et les femmes </a:t>
            </a:r>
            <a:r>
              <a:rPr lang="fr-FR" sz="2000" dirty="0"/>
              <a:t>(Enquête Genin, Laroche et </a:t>
            </a:r>
            <a:r>
              <a:rPr lang="fr-FR" sz="2000" dirty="0" err="1"/>
              <a:t>Marchadour</a:t>
            </a:r>
            <a:r>
              <a:rPr lang="fr-FR" sz="2000" dirty="0"/>
              <a:t>, en cours).</a:t>
            </a:r>
          </a:p>
          <a:p>
            <a:pPr>
              <a:lnSpc>
                <a:spcPct val="80000"/>
              </a:lnSpc>
              <a:defRPr/>
            </a:pPr>
            <a:endParaRPr lang="fr-FR" sz="2000" dirty="0"/>
          </a:p>
          <a:p>
            <a:pPr>
              <a:lnSpc>
                <a:spcPct val="80000"/>
              </a:lnSpc>
              <a:defRPr/>
            </a:pPr>
            <a:r>
              <a:rPr lang="fr-FR" sz="2000" dirty="0"/>
              <a:t>Au rythme actuel, il faudrait encore environ 180 ans aux canadiennes pour jouir d’une réelle égalité professionnelle (McKinsey </a:t>
            </a:r>
            <a:r>
              <a:rPr lang="fr-FR" sz="2000" dirty="0" err="1"/>
              <a:t>Gloabal</a:t>
            </a:r>
            <a:r>
              <a:rPr lang="fr-FR" sz="2000" dirty="0"/>
              <a:t> Institute, 2017)… Malgré les politiques publiques et organisationnelles favorables. Pourquoi?</a:t>
            </a:r>
          </a:p>
          <a:p>
            <a:pPr>
              <a:lnSpc>
                <a:spcPct val="80000"/>
              </a:lnSpc>
              <a:defRPr/>
            </a:pPr>
            <a:endParaRPr lang="fr-FR" sz="2000" dirty="0"/>
          </a:p>
          <a:p>
            <a:pPr>
              <a:lnSpc>
                <a:spcPct val="90000"/>
              </a:lnSpc>
            </a:pPr>
            <a:r>
              <a:rPr lang="en-CA" sz="2000" b="1" dirty="0"/>
              <a:t>Ce que les </a:t>
            </a:r>
            <a:r>
              <a:rPr lang="en-CA" sz="2000" b="1" dirty="0" err="1"/>
              <a:t>employeurs</a:t>
            </a:r>
            <a:r>
              <a:rPr lang="en-CA" sz="2000" b="1" dirty="0"/>
              <a:t> font : </a:t>
            </a:r>
          </a:p>
          <a:p>
            <a:pPr marL="285750" indent="-285750">
              <a:lnSpc>
                <a:spcPct val="90000"/>
              </a:lnSpc>
              <a:buFont typeface="Arial"/>
              <a:buChar char="•"/>
            </a:pPr>
            <a:r>
              <a:rPr lang="en-CA" sz="2000" dirty="0"/>
              <a:t>Pour </a:t>
            </a:r>
            <a:r>
              <a:rPr lang="en-CA" sz="2000" dirty="0" err="1"/>
              <a:t>près</a:t>
            </a:r>
            <a:r>
              <a:rPr lang="en-CA" sz="2000" dirty="0"/>
              <a:t> des 2/3 des </a:t>
            </a:r>
            <a:r>
              <a:rPr lang="en-CA" sz="2000" dirty="0" err="1"/>
              <a:t>employeurs</a:t>
            </a:r>
            <a:r>
              <a:rPr lang="en-CA" sz="2000" dirty="0"/>
              <a:t> </a:t>
            </a:r>
            <a:r>
              <a:rPr lang="en-CA" sz="2000" dirty="0" err="1"/>
              <a:t>sondés</a:t>
            </a:r>
            <a:r>
              <a:rPr lang="en-CA" sz="2000" dirty="0"/>
              <a:t> dans </a:t>
            </a:r>
            <a:r>
              <a:rPr lang="en-CA" sz="2000" dirty="0" err="1"/>
              <a:t>l’enquête</a:t>
            </a:r>
            <a:r>
              <a:rPr lang="en-CA" sz="2000" dirty="0"/>
              <a:t>, </a:t>
            </a:r>
            <a:r>
              <a:rPr lang="en-CA" sz="2000" dirty="0" err="1"/>
              <a:t>l’égalité</a:t>
            </a:r>
            <a:r>
              <a:rPr lang="en-CA" sz="2000" dirty="0"/>
              <a:t> </a:t>
            </a:r>
            <a:r>
              <a:rPr lang="en-CA" sz="2000" dirty="0" err="1"/>
              <a:t>professionnelle</a:t>
            </a:r>
            <a:r>
              <a:rPr lang="en-CA" sz="2000" dirty="0"/>
              <a:t> </a:t>
            </a:r>
            <a:r>
              <a:rPr lang="en-CA" sz="2000" dirty="0" err="1"/>
              <a:t>n’est</a:t>
            </a:r>
            <a:r>
              <a:rPr lang="en-CA" sz="2000" dirty="0"/>
              <a:t> pas </a:t>
            </a:r>
            <a:r>
              <a:rPr lang="en-CA" sz="2000" dirty="0" err="1"/>
              <a:t>une</a:t>
            </a:r>
            <a:r>
              <a:rPr lang="en-CA" sz="2000" dirty="0"/>
              <a:t> </a:t>
            </a:r>
            <a:r>
              <a:rPr lang="en-CA" sz="2000" dirty="0" err="1"/>
              <a:t>priorité</a:t>
            </a:r>
            <a:r>
              <a:rPr lang="en-CA" sz="2000" dirty="0"/>
              <a:t> </a:t>
            </a:r>
            <a:r>
              <a:rPr lang="en-CA" sz="2000" dirty="0" err="1"/>
              <a:t>stratégique</a:t>
            </a:r>
            <a:r>
              <a:rPr lang="en-CA" sz="2000" dirty="0"/>
              <a:t>…</a:t>
            </a:r>
          </a:p>
          <a:p>
            <a:pPr marL="285750" indent="-285750">
              <a:lnSpc>
                <a:spcPct val="90000"/>
              </a:lnSpc>
              <a:buFont typeface="Arial"/>
              <a:buChar char="•"/>
            </a:pPr>
            <a:r>
              <a:rPr lang="is-IS" sz="2000" b="1" i="1" dirty="0"/>
              <a:t>Effets de la loi : Effet dissuasif?  </a:t>
            </a:r>
            <a:endParaRPr lang="en-CA" sz="2000" dirty="0"/>
          </a:p>
          <a:p>
            <a:pPr>
              <a:lnSpc>
                <a:spcPct val="80000"/>
              </a:lnSpc>
              <a:defRPr/>
            </a:pPr>
            <a:endParaRPr lang="en-CA" sz="2000" dirty="0">
              <a:latin typeface="Calibri" charset="0"/>
              <a:ea typeface="MS PGothic" charset="0"/>
            </a:endParaRPr>
          </a:p>
        </p:txBody>
      </p:sp>
      <p:pic>
        <p:nvPicPr>
          <p:cNvPr id="9" name="Image 8">
            <a:extLst>
              <a:ext uri="{FF2B5EF4-FFF2-40B4-BE49-F238E27FC236}">
                <a16:creationId xmlns:a16="http://schemas.microsoft.com/office/drawing/2014/main" id="{4684EABD-60AA-6C46-BDAB-E0CBD19128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extLst>
      <p:ext uri="{BB962C8B-B14F-4D97-AF65-F5344CB8AC3E}">
        <p14:creationId xmlns:p14="http://schemas.microsoft.com/office/powerpoint/2010/main" val="22441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060F60C-99CB-6040-9308-4DB6637E6A5D}"/>
              </a:ext>
            </a:extLst>
          </p:cNvPr>
          <p:cNvSpPr>
            <a:spLocks noChangeArrowheads="1"/>
          </p:cNvSpPr>
          <p:nvPr/>
        </p:nvSpPr>
        <p:spPr bwMode="auto">
          <a:xfrm>
            <a:off x="0" y="-22009"/>
            <a:ext cx="57646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5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35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35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35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3500">
                <a:solidFill>
                  <a:schemeClr val="tx1"/>
                </a:solidFill>
                <a:latin typeface="Calibri" panose="020F0502020204030204" pitchFamily="34" charset="0"/>
                <a:ea typeface="ＭＳ Ｐゴシック" panose="020B0600070205080204" pitchFamily="34" charset="-128"/>
              </a:defRPr>
            </a:lvl5pPr>
            <a:lvl6pPr marL="25146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6pPr>
            <a:lvl7pPr marL="29718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7pPr>
            <a:lvl8pPr marL="34290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8pPr>
            <a:lvl9pPr marL="3886200" indent="-228600" defTabSz="1827213" eaLnBrk="0" fontAlgn="base" hangingPunct="0">
              <a:spcBef>
                <a:spcPct val="0"/>
              </a:spcBef>
              <a:spcAft>
                <a:spcPct val="0"/>
              </a:spcAft>
              <a:defRPr sz="3500">
                <a:solidFill>
                  <a:schemeClr val="tx1"/>
                </a:solidFill>
                <a:latin typeface="Calibri" panose="020F0502020204030204" pitchFamily="34" charset="0"/>
                <a:ea typeface="ＭＳ Ｐゴシック" panose="020B0600070205080204" pitchFamily="34" charset="-128"/>
              </a:defRPr>
            </a:lvl9pPr>
          </a:lstStyle>
          <a:p>
            <a:pPr eaLnBrk="1" hangingPunct="1"/>
            <a:r>
              <a:rPr lang="fr-CA" sz="2400" b="1" dirty="0">
                <a:solidFill>
                  <a:schemeClr val="bg1"/>
                </a:solidFill>
              </a:rPr>
              <a:t>3.6 ÉDI et négociation collective : une fenêtre d’opportunités pour réduire les disparités de traitement?</a:t>
            </a:r>
            <a:endParaRPr lang="fr-CA" altLang="fr-FR" sz="1800" dirty="0">
              <a:solidFill>
                <a:schemeClr val="bg1"/>
              </a:solidFill>
            </a:endParaRPr>
          </a:p>
        </p:txBody>
      </p:sp>
      <p:sp>
        <p:nvSpPr>
          <p:cNvPr id="6" name="Rectangle 5">
            <a:extLst>
              <a:ext uri="{FF2B5EF4-FFF2-40B4-BE49-F238E27FC236}">
                <a16:creationId xmlns:a16="http://schemas.microsoft.com/office/drawing/2014/main" id="{57268A6F-6ACC-F946-84EE-B02BCD1D113E}"/>
              </a:ext>
            </a:extLst>
          </p:cNvPr>
          <p:cNvSpPr/>
          <p:nvPr/>
        </p:nvSpPr>
        <p:spPr>
          <a:xfrm>
            <a:off x="1222743" y="1504408"/>
            <a:ext cx="7741745" cy="3545586"/>
          </a:xfrm>
          <a:prstGeom prst="rect">
            <a:avLst/>
          </a:prstGeom>
        </p:spPr>
        <p:txBody>
          <a:bodyPr wrap="square">
            <a:spAutoFit/>
          </a:bodyPr>
          <a:lstStyle/>
          <a:p>
            <a:pPr>
              <a:lnSpc>
                <a:spcPct val="80000"/>
              </a:lnSpc>
              <a:defRPr/>
            </a:pPr>
            <a:r>
              <a:rPr lang="fr-FR" sz="2000" b="1" dirty="0"/>
              <a:t>3.6.3 Autre situation paradoxale : l’égalité professionnelle entre les hommes et les femmes</a:t>
            </a:r>
          </a:p>
          <a:p>
            <a:pPr>
              <a:lnSpc>
                <a:spcPct val="80000"/>
              </a:lnSpc>
              <a:defRPr/>
            </a:pPr>
            <a:endParaRPr lang="fr-FR" sz="2000" b="1" dirty="0"/>
          </a:p>
          <a:p>
            <a:pPr>
              <a:lnSpc>
                <a:spcPct val="80000"/>
              </a:lnSpc>
              <a:defRPr/>
            </a:pPr>
            <a:endParaRPr lang="fr-FR" sz="2000" dirty="0"/>
          </a:p>
          <a:p>
            <a:pPr>
              <a:lnSpc>
                <a:spcPct val="80000"/>
              </a:lnSpc>
            </a:pPr>
            <a:r>
              <a:rPr lang="en-CA" sz="2000" b="1" dirty="0"/>
              <a:t>Ce que les </a:t>
            </a:r>
            <a:r>
              <a:rPr lang="en-CA" sz="2000" b="1" dirty="0" err="1"/>
              <a:t>syndicats</a:t>
            </a:r>
            <a:r>
              <a:rPr lang="en-CA" sz="2000" b="1" dirty="0"/>
              <a:t> font (du </a:t>
            </a:r>
            <a:r>
              <a:rPr lang="en-CA" sz="2000" b="1" dirty="0" err="1"/>
              <a:t>moins</a:t>
            </a:r>
            <a:r>
              <a:rPr lang="en-CA" sz="2000" b="1" dirty="0"/>
              <a:t> les trois </a:t>
            </a:r>
            <a:r>
              <a:rPr lang="en-CA" sz="2000" b="1" dirty="0" err="1"/>
              <a:t>grandes</a:t>
            </a:r>
            <a:r>
              <a:rPr lang="en-CA" sz="2000" b="1" dirty="0"/>
              <a:t> organisations </a:t>
            </a:r>
            <a:r>
              <a:rPr lang="en-CA" sz="2000" b="1" dirty="0" err="1"/>
              <a:t>étudiées</a:t>
            </a:r>
            <a:r>
              <a:rPr lang="en-CA" sz="2000" b="1" dirty="0"/>
              <a:t>): </a:t>
            </a:r>
          </a:p>
          <a:p>
            <a:pPr>
              <a:lnSpc>
                <a:spcPct val="80000"/>
              </a:lnSpc>
            </a:pPr>
            <a:endParaRPr lang="en-CA" sz="2000" b="1" dirty="0"/>
          </a:p>
          <a:p>
            <a:pPr marL="285750" indent="-285750">
              <a:lnSpc>
                <a:spcPct val="80000"/>
              </a:lnSpc>
              <a:buFont typeface="Arial"/>
              <a:buChar char="•"/>
            </a:pPr>
            <a:r>
              <a:rPr lang="fr-CA" sz="2000" dirty="0"/>
              <a:t>L’égalité professionnelle ne fait pas partie de l’agenda stratégique des 3 grandes organisations syndicales sondées</a:t>
            </a:r>
            <a:r>
              <a:rPr lang="is-IS" sz="2000" dirty="0"/>
              <a:t>…</a:t>
            </a:r>
          </a:p>
          <a:p>
            <a:pPr>
              <a:lnSpc>
                <a:spcPct val="80000"/>
              </a:lnSpc>
            </a:pPr>
            <a:endParaRPr lang="is-IS" sz="2000" dirty="0"/>
          </a:p>
          <a:p>
            <a:pPr marL="285750" indent="-285750">
              <a:lnSpc>
                <a:spcPct val="80000"/>
              </a:lnSpc>
              <a:buFont typeface="Arial"/>
              <a:buChar char="•"/>
            </a:pPr>
            <a:r>
              <a:rPr lang="fr-FR" sz="2000" b="1" dirty="0"/>
              <a:t>O</a:t>
            </a:r>
            <a:r>
              <a:rPr lang="is-IS" sz="2000" b="1" dirty="0"/>
              <a:t>bstacles organisationnels persistants et contre-narratifs</a:t>
            </a:r>
            <a:endParaRPr lang="is-IS" sz="2000" dirty="0"/>
          </a:p>
          <a:p>
            <a:pPr marL="285750" indent="-285750">
              <a:lnSpc>
                <a:spcPct val="80000"/>
              </a:lnSpc>
              <a:buFont typeface="Arial"/>
              <a:buChar char="•"/>
            </a:pPr>
            <a:endParaRPr lang="is-IS" sz="2000" dirty="0"/>
          </a:p>
          <a:p>
            <a:pPr>
              <a:lnSpc>
                <a:spcPct val="80000"/>
              </a:lnSpc>
              <a:defRPr/>
            </a:pPr>
            <a:endParaRPr lang="fr-FR" sz="2000" dirty="0"/>
          </a:p>
          <a:p>
            <a:pPr>
              <a:lnSpc>
                <a:spcPct val="80000"/>
              </a:lnSpc>
              <a:defRPr/>
            </a:pPr>
            <a:endParaRPr lang="en-CA" sz="2000" dirty="0">
              <a:latin typeface="Calibri" charset="0"/>
              <a:ea typeface="MS PGothic" charset="0"/>
            </a:endParaRPr>
          </a:p>
        </p:txBody>
      </p:sp>
      <p:pic>
        <p:nvPicPr>
          <p:cNvPr id="10" name="Image 9"/>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extLst>
      <p:ext uri="{BB962C8B-B14F-4D97-AF65-F5344CB8AC3E}">
        <p14:creationId xmlns:p14="http://schemas.microsoft.com/office/powerpoint/2010/main" val="293931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4">
            <a:extLst>
              <a:ext uri="{FF2B5EF4-FFF2-40B4-BE49-F238E27FC236}">
                <a16:creationId xmlns:a16="http://schemas.microsoft.com/office/drawing/2014/main" id="{7818915D-208B-7E4A-88F5-7EA0E810C38F}"/>
              </a:ext>
            </a:extLst>
          </p:cNvPr>
          <p:cNvGraphicFramePr>
            <a:graphicFrameLocks noGrp="1"/>
          </p:cNvGraphicFramePr>
          <p:nvPr>
            <p:ph idx="1"/>
            <p:extLst>
              <p:ext uri="{D42A27DB-BD31-4B8C-83A1-F6EECF244321}">
                <p14:modId xmlns:p14="http://schemas.microsoft.com/office/powerpoint/2010/main" val="376451656"/>
              </p:ext>
            </p:extLst>
          </p:nvPr>
        </p:nvGraphicFramePr>
        <p:xfrm>
          <a:off x="625403" y="1136441"/>
          <a:ext cx="8716962" cy="3358254"/>
        </p:xfrm>
        <a:graphic>
          <a:graphicData uri="http://schemas.openxmlformats.org/drawingml/2006/chart">
            <c:chart xmlns:c="http://schemas.openxmlformats.org/drawingml/2006/chart" xmlns:r="http://schemas.openxmlformats.org/officeDocument/2006/relationships" r:id="rId3"/>
          </a:graphicData>
        </a:graphic>
      </p:graphicFrame>
      <p:sp>
        <p:nvSpPr>
          <p:cNvPr id="12293" name="Rectangle 5">
            <a:extLst>
              <a:ext uri="{FF2B5EF4-FFF2-40B4-BE49-F238E27FC236}">
                <a16:creationId xmlns:a16="http://schemas.microsoft.com/office/drawing/2014/main" id="{65E7827D-E594-BB4A-B7D5-565636910723}"/>
              </a:ext>
            </a:extLst>
          </p:cNvPr>
          <p:cNvSpPr>
            <a:spLocks noChangeArrowheads="1"/>
          </p:cNvSpPr>
          <p:nvPr/>
        </p:nvSpPr>
        <p:spPr bwMode="auto">
          <a:xfrm>
            <a:off x="1835150" y="4567443"/>
            <a:ext cx="7273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CA" altLang="fr-FR" sz="1400" dirty="0"/>
              <a:t>Sources : Statistique Canada (diverses années), </a:t>
            </a:r>
            <a:r>
              <a:rPr lang="fr-CA" altLang="fr-FR" sz="1400" i="1" dirty="0"/>
              <a:t>Enquête sur la population active</a:t>
            </a:r>
            <a:r>
              <a:rPr lang="fr-CA" altLang="fr-FR" sz="1400" dirty="0"/>
              <a:t>, adapté par l’Institut de la statistique du Québec (ISQ). </a:t>
            </a:r>
          </a:p>
        </p:txBody>
      </p:sp>
      <p:sp>
        <p:nvSpPr>
          <p:cNvPr id="12290" name="Titre 1">
            <a:extLst>
              <a:ext uri="{FF2B5EF4-FFF2-40B4-BE49-F238E27FC236}">
                <a16:creationId xmlns:a16="http://schemas.microsoft.com/office/drawing/2014/main" id="{5F441B1F-A631-8247-87CA-44C060FC122B}"/>
              </a:ext>
            </a:extLst>
          </p:cNvPr>
          <p:cNvSpPr>
            <a:spLocks noGrp="1"/>
          </p:cNvSpPr>
          <p:nvPr>
            <p:ph type="title"/>
          </p:nvPr>
        </p:nvSpPr>
        <p:spPr>
          <a:xfrm>
            <a:off x="177043" y="130175"/>
            <a:ext cx="5388871" cy="857250"/>
          </a:xfrm>
        </p:spPr>
        <p:txBody>
          <a:bodyPr>
            <a:normAutofit/>
          </a:bodyPr>
          <a:lstStyle/>
          <a:p>
            <a:pPr marL="635000" indent="-635000" eaLnBrk="1" hangingPunct="1">
              <a:lnSpc>
                <a:spcPct val="90000"/>
              </a:lnSpc>
            </a:pPr>
            <a:r>
              <a:rPr lang="en-CA" altLang="fr-FR" sz="2400" b="1" dirty="0">
                <a:solidFill>
                  <a:schemeClr val="bg1"/>
                </a:solidFill>
              </a:rPr>
              <a:t>1.1.2 </a:t>
            </a:r>
            <a:r>
              <a:rPr lang="en-CA" altLang="fr-FR" sz="2400" b="1" dirty="0" err="1">
                <a:solidFill>
                  <a:schemeClr val="bg1"/>
                </a:solidFill>
              </a:rPr>
              <a:t>Présence</a:t>
            </a:r>
            <a:r>
              <a:rPr lang="en-CA" altLang="fr-FR" sz="2400" b="1" dirty="0">
                <a:solidFill>
                  <a:schemeClr val="bg1"/>
                </a:solidFill>
              </a:rPr>
              <a:t> </a:t>
            </a:r>
            <a:r>
              <a:rPr lang="en-CA" altLang="fr-FR" sz="2400" b="1" dirty="0" err="1">
                <a:solidFill>
                  <a:schemeClr val="bg1"/>
                </a:solidFill>
              </a:rPr>
              <a:t>syndicale</a:t>
            </a:r>
            <a:r>
              <a:rPr lang="en-CA" altLang="fr-FR" sz="2400" b="1" dirty="0">
                <a:solidFill>
                  <a:schemeClr val="bg1"/>
                </a:solidFill>
              </a:rPr>
              <a:t>, Québec, sous-</a:t>
            </a:r>
            <a:r>
              <a:rPr lang="en-CA" altLang="fr-FR" sz="2400" b="1" dirty="0" err="1">
                <a:solidFill>
                  <a:schemeClr val="bg1"/>
                </a:solidFill>
              </a:rPr>
              <a:t>secteurs</a:t>
            </a:r>
            <a:r>
              <a:rPr lang="en-CA" altLang="fr-FR" sz="2400" b="1" dirty="0">
                <a:solidFill>
                  <a:schemeClr val="bg1"/>
                </a:solidFill>
              </a:rPr>
              <a:t> </a:t>
            </a:r>
            <a:r>
              <a:rPr lang="en-CA" altLang="fr-FR" sz="2400" b="1" dirty="0" err="1">
                <a:solidFill>
                  <a:schemeClr val="bg1"/>
                </a:solidFill>
              </a:rPr>
              <a:t>privés</a:t>
            </a:r>
            <a:r>
              <a:rPr lang="en-CA" altLang="fr-FR" sz="2400" b="1" dirty="0">
                <a:solidFill>
                  <a:schemeClr val="bg1"/>
                </a:solidFill>
              </a:rPr>
              <a:t> </a:t>
            </a:r>
            <a:r>
              <a:rPr lang="en-CA" altLang="fr-FR" sz="2400" b="1" dirty="0" err="1">
                <a:solidFill>
                  <a:schemeClr val="bg1"/>
                </a:solidFill>
              </a:rPr>
              <a:t>choisis</a:t>
            </a:r>
            <a:r>
              <a:rPr lang="en-CA" altLang="fr-FR" sz="2400" b="1" dirty="0">
                <a:solidFill>
                  <a:schemeClr val="bg1"/>
                </a:solidFill>
              </a:rPr>
              <a:t>, 1997-2021</a:t>
            </a:r>
          </a:p>
        </p:txBody>
      </p:sp>
      <p:pic>
        <p:nvPicPr>
          <p:cNvPr id="8" name="Image 7">
            <a:extLst>
              <a:ext uri="{FF2B5EF4-FFF2-40B4-BE49-F238E27FC236}">
                <a16:creationId xmlns:a16="http://schemas.microsoft.com/office/drawing/2014/main" id="{3452436B-C694-1049-A06C-CD76168FAEF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E21DA022-B498-9B45-953E-49CAFDAE2199}"/>
              </a:ext>
            </a:extLst>
          </p:cNvPr>
          <p:cNvSpPr>
            <a:spLocks noGrp="1"/>
          </p:cNvSpPr>
          <p:nvPr>
            <p:ph type="title"/>
          </p:nvPr>
        </p:nvSpPr>
        <p:spPr>
          <a:xfrm>
            <a:off x="119270" y="123825"/>
            <a:ext cx="5473147" cy="857250"/>
          </a:xfrm>
        </p:spPr>
        <p:txBody>
          <a:bodyPr>
            <a:normAutofit/>
          </a:bodyPr>
          <a:lstStyle/>
          <a:p>
            <a:pPr marL="635000" indent="-635000" eaLnBrk="1" hangingPunct="1">
              <a:lnSpc>
                <a:spcPct val="90000"/>
              </a:lnSpc>
            </a:pPr>
            <a:r>
              <a:rPr lang="fr-CA" altLang="fr-FR" sz="2400" b="1" dirty="0">
                <a:solidFill>
                  <a:schemeClr val="bg1"/>
                </a:solidFill>
              </a:rPr>
              <a:t>1.1.3 Taux de présence syndicale selon le genre, Québec, 1997-2021</a:t>
            </a:r>
          </a:p>
        </p:txBody>
      </p:sp>
      <p:graphicFrame>
        <p:nvGraphicFramePr>
          <p:cNvPr id="2" name="Objet 5">
            <a:extLst>
              <a:ext uri="{FF2B5EF4-FFF2-40B4-BE49-F238E27FC236}">
                <a16:creationId xmlns:a16="http://schemas.microsoft.com/office/drawing/2014/main" id="{C7685C15-B97C-7849-8D26-72474A43151B}"/>
              </a:ext>
            </a:extLst>
          </p:cNvPr>
          <p:cNvGraphicFramePr>
            <a:graphicFrameLocks noChangeAspect="1"/>
          </p:cNvGraphicFramePr>
          <p:nvPr>
            <p:extLst>
              <p:ext uri="{D42A27DB-BD31-4B8C-83A1-F6EECF244321}">
                <p14:modId xmlns:p14="http://schemas.microsoft.com/office/powerpoint/2010/main" val="3603046805"/>
              </p:ext>
            </p:extLst>
          </p:nvPr>
        </p:nvGraphicFramePr>
        <p:xfrm>
          <a:off x="611188" y="1131888"/>
          <a:ext cx="7848600" cy="3473450"/>
        </p:xfrm>
        <a:graphic>
          <a:graphicData uri="http://schemas.openxmlformats.org/drawingml/2006/chart">
            <c:chart xmlns:c="http://schemas.openxmlformats.org/drawingml/2006/chart" xmlns:r="http://schemas.openxmlformats.org/officeDocument/2006/relationships" r:id="rId3"/>
          </a:graphicData>
        </a:graphic>
      </p:graphicFrame>
      <p:sp>
        <p:nvSpPr>
          <p:cNvPr id="14342" name="Rectangle 8">
            <a:extLst>
              <a:ext uri="{FF2B5EF4-FFF2-40B4-BE49-F238E27FC236}">
                <a16:creationId xmlns:a16="http://schemas.microsoft.com/office/drawing/2014/main" id="{BFDCC0EF-9AA6-C84B-BD9C-44ED2B1BF784}"/>
              </a:ext>
            </a:extLst>
          </p:cNvPr>
          <p:cNvSpPr>
            <a:spLocks noChangeArrowheads="1"/>
          </p:cNvSpPr>
          <p:nvPr/>
        </p:nvSpPr>
        <p:spPr bwMode="auto">
          <a:xfrm>
            <a:off x="1476375" y="4473575"/>
            <a:ext cx="7272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CA" altLang="fr-FR" sz="1400"/>
              <a:t>Sources : Statistique Canada (diverses années), </a:t>
            </a:r>
            <a:r>
              <a:rPr lang="fr-CA" altLang="fr-FR" sz="1400" i="1"/>
              <a:t>Enquête sur la population active</a:t>
            </a:r>
            <a:r>
              <a:rPr lang="fr-CA" altLang="fr-FR" sz="1400"/>
              <a:t>, adapté par l’Institut de la statistique du Québec (ISQ). </a:t>
            </a:r>
          </a:p>
        </p:txBody>
      </p:sp>
      <p:pic>
        <p:nvPicPr>
          <p:cNvPr id="9" name="Image 8">
            <a:extLst>
              <a:ext uri="{FF2B5EF4-FFF2-40B4-BE49-F238E27FC236}">
                <a16:creationId xmlns:a16="http://schemas.microsoft.com/office/drawing/2014/main" id="{342F5D76-64A8-F842-A559-B74C72447AC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a:extLst>
              <a:ext uri="{FF2B5EF4-FFF2-40B4-BE49-F238E27FC236}">
                <a16:creationId xmlns:a16="http://schemas.microsoft.com/office/drawing/2014/main" id="{EEDA8FBC-015C-964E-8D1C-931641E29C7A}"/>
              </a:ext>
            </a:extLst>
          </p:cNvPr>
          <p:cNvSpPr>
            <a:spLocks noGrp="1"/>
          </p:cNvSpPr>
          <p:nvPr>
            <p:ph idx="1"/>
          </p:nvPr>
        </p:nvSpPr>
        <p:spPr>
          <a:xfrm>
            <a:off x="288925" y="1142581"/>
            <a:ext cx="8229600" cy="3100388"/>
          </a:xfrm>
        </p:spPr>
        <p:txBody>
          <a:bodyPr/>
          <a:lstStyle/>
          <a:p>
            <a:pPr marL="0" indent="0" algn="ctr" eaLnBrk="1" hangingPunct="1">
              <a:buFont typeface="Arial" panose="020B0604020202020204" pitchFamily="34" charset="0"/>
              <a:buNone/>
            </a:pPr>
            <a:endParaRPr lang="fr-CA" altLang="fr-FR" b="1" i="1" dirty="0"/>
          </a:p>
          <a:p>
            <a:pPr marL="0" indent="0" algn="ctr" eaLnBrk="1" hangingPunct="1">
              <a:buFont typeface="Arial" panose="020B0604020202020204" pitchFamily="34" charset="0"/>
              <a:buNone/>
            </a:pPr>
            <a:r>
              <a:rPr lang="fr-CA" altLang="fr-FR" b="1" dirty="0"/>
              <a:t>1.2 Arrêts de travail</a:t>
            </a:r>
          </a:p>
          <a:p>
            <a:pPr marL="0" indent="0" algn="ctr" eaLnBrk="1" hangingPunct="1">
              <a:buFont typeface="Arial" panose="020B0604020202020204" pitchFamily="34" charset="0"/>
              <a:buNone/>
            </a:pPr>
            <a:r>
              <a:rPr lang="fr-CA" altLang="fr-FR" b="1" i="1" dirty="0"/>
              <a:t>Résurgence, aggravation et complexification des conflits</a:t>
            </a:r>
          </a:p>
          <a:p>
            <a:pPr marL="0" indent="0" eaLnBrk="1" hangingPunct="1"/>
            <a:endParaRPr lang="fr-CA" altLang="fr-FR" dirty="0"/>
          </a:p>
        </p:txBody>
      </p:sp>
      <p:cxnSp>
        <p:nvCxnSpPr>
          <p:cNvPr id="6" name="Connecteur droit 5">
            <a:extLst>
              <a:ext uri="{FF2B5EF4-FFF2-40B4-BE49-F238E27FC236}">
                <a16:creationId xmlns:a16="http://schemas.microsoft.com/office/drawing/2014/main" id="{57BA9ADD-0524-8543-9F99-48BD6BFC5BFA}"/>
              </a:ext>
            </a:extLst>
          </p:cNvPr>
          <p:cNvCxnSpPr>
            <a:cxnSpLocks noChangeShapeType="1"/>
          </p:cNvCxnSpPr>
          <p:nvPr/>
        </p:nvCxnSpPr>
        <p:spPr bwMode="auto">
          <a:xfrm>
            <a:off x="250825" y="3374606"/>
            <a:ext cx="8642350" cy="0"/>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78071319-E98F-B54B-9AA9-11321CBA428C}"/>
              </a:ext>
            </a:extLst>
          </p:cNvPr>
          <p:cNvSpPr>
            <a:spLocks noGrp="1"/>
          </p:cNvSpPr>
          <p:nvPr>
            <p:ph type="title"/>
          </p:nvPr>
        </p:nvSpPr>
        <p:spPr>
          <a:xfrm>
            <a:off x="119270" y="153367"/>
            <a:ext cx="5459895" cy="857250"/>
          </a:xfrm>
        </p:spPr>
        <p:txBody>
          <a:bodyPr>
            <a:normAutofit/>
          </a:bodyPr>
          <a:lstStyle/>
          <a:p>
            <a:pPr eaLnBrk="1" hangingPunct="1"/>
            <a:r>
              <a:rPr lang="en-CA" altLang="fr-FR" sz="2400" b="1" dirty="0">
                <a:solidFill>
                  <a:schemeClr val="bg1"/>
                </a:solidFill>
              </a:rPr>
              <a:t>1.2.1 </a:t>
            </a:r>
            <a:r>
              <a:rPr lang="en-CA" altLang="fr-FR" sz="2400" b="1" dirty="0" err="1">
                <a:solidFill>
                  <a:schemeClr val="bg1"/>
                </a:solidFill>
              </a:rPr>
              <a:t>Arrêts</a:t>
            </a:r>
            <a:r>
              <a:rPr lang="en-CA" altLang="fr-FR" sz="2400" b="1" dirty="0">
                <a:solidFill>
                  <a:schemeClr val="bg1"/>
                </a:solidFill>
              </a:rPr>
              <a:t> de travail </a:t>
            </a:r>
            <a:r>
              <a:rPr lang="en-CA" altLang="fr-FR" sz="2400" b="1" dirty="0" err="1">
                <a:solidFill>
                  <a:schemeClr val="bg1"/>
                </a:solidFill>
              </a:rPr>
              <a:t>observés</a:t>
            </a:r>
            <a:r>
              <a:rPr lang="en-CA" altLang="fr-FR" sz="2400" b="1" dirty="0">
                <a:solidFill>
                  <a:schemeClr val="bg1"/>
                </a:solidFill>
              </a:rPr>
              <a:t> au Québec, 1971-2020</a:t>
            </a:r>
          </a:p>
        </p:txBody>
      </p:sp>
      <p:sp>
        <p:nvSpPr>
          <p:cNvPr id="18436" name="ZoneTexte 6">
            <a:extLst>
              <a:ext uri="{FF2B5EF4-FFF2-40B4-BE49-F238E27FC236}">
                <a16:creationId xmlns:a16="http://schemas.microsoft.com/office/drawing/2014/main" id="{D4293956-AE65-B443-8AAF-1FE7E4FBB94E}"/>
              </a:ext>
            </a:extLst>
          </p:cNvPr>
          <p:cNvSpPr txBox="1">
            <a:spLocks noChangeArrowheads="1"/>
          </p:cNvSpPr>
          <p:nvPr/>
        </p:nvSpPr>
        <p:spPr bwMode="auto">
          <a:xfrm>
            <a:off x="1619250" y="4659313"/>
            <a:ext cx="7116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CA" altLang="fr-FR" sz="1400"/>
              <a:t>Source: Secrétariat du Travail, (diverses années) G</a:t>
            </a:r>
            <a:r>
              <a:rPr lang="fr-CA" altLang="fr-FR" sz="1400" i="1"/>
              <a:t>rèves et lock-out au Québec; Rouillard </a:t>
            </a:r>
            <a:r>
              <a:rPr lang="fr-CA" altLang="fr-FR" sz="1400"/>
              <a:t>(2004).</a:t>
            </a:r>
            <a:endParaRPr lang="fr-CA" altLang="fr-FR" sz="1800"/>
          </a:p>
        </p:txBody>
      </p:sp>
      <p:graphicFrame>
        <p:nvGraphicFramePr>
          <p:cNvPr id="3" name="Graphique 7">
            <a:extLst>
              <a:ext uri="{FF2B5EF4-FFF2-40B4-BE49-F238E27FC236}">
                <a16:creationId xmlns:a16="http://schemas.microsoft.com/office/drawing/2014/main" id="{E07E151C-D4B1-4D42-B1E3-349E6A06879C}"/>
              </a:ext>
            </a:extLst>
          </p:cNvPr>
          <p:cNvGraphicFramePr>
            <a:graphicFrameLocks/>
          </p:cNvGraphicFramePr>
          <p:nvPr>
            <p:extLst>
              <p:ext uri="{D42A27DB-BD31-4B8C-83A1-F6EECF244321}">
                <p14:modId xmlns:p14="http://schemas.microsoft.com/office/powerpoint/2010/main" val="1629334718"/>
              </p:ext>
            </p:extLst>
          </p:nvPr>
        </p:nvGraphicFramePr>
        <p:xfrm>
          <a:off x="686695" y="1354275"/>
          <a:ext cx="7916862" cy="3017837"/>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 7"/>
          <p:cNvPicPr/>
          <p:nvPr/>
        </p:nvPicPr>
        <p:blipFill>
          <a:blip r:embed="rId4">
            <a:extLst>
              <a:ext uri="{28A0092B-C50C-407E-A947-70E740481C1C}">
                <a14:useLocalDpi xmlns:a14="http://schemas.microsoft.com/office/drawing/2010/main" val="0"/>
              </a:ext>
            </a:extLst>
          </a:blip>
          <a:srcRect/>
          <a:stretch>
            <a:fillRect/>
          </a:stretch>
        </p:blipFill>
        <p:spPr bwMode="auto">
          <a:xfrm>
            <a:off x="139730" y="4040371"/>
            <a:ext cx="1083014" cy="1000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8173</Words>
  <Application>Microsoft Office PowerPoint</Application>
  <PresentationFormat>Affichage à l'écran (16:9)</PresentationFormat>
  <Paragraphs>731</Paragraphs>
  <Slides>53</Slides>
  <Notes>53</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2</vt:i4>
      </vt:variant>
      <vt:variant>
        <vt:lpstr>Titres des diapositives</vt:lpstr>
      </vt:variant>
      <vt:variant>
        <vt:i4>53</vt:i4>
      </vt:variant>
    </vt:vector>
  </HeadingPairs>
  <TitlesOfParts>
    <vt:vector size="59" baseType="lpstr">
      <vt:lpstr>Arial</vt:lpstr>
      <vt:lpstr>Calibri</vt:lpstr>
      <vt:lpstr>Poppins SemiBold</vt:lpstr>
      <vt:lpstr>Office Theme</vt:lpstr>
      <vt:lpstr>Microsoft Excel Chart</vt:lpstr>
      <vt:lpstr>Graphique</vt:lpstr>
      <vt:lpstr>Négociation collective :  bilan et tendances</vt:lpstr>
      <vt:lpstr>Plan de la présentation</vt:lpstr>
      <vt:lpstr>Présentation PowerPoint</vt:lpstr>
      <vt:lpstr>Présentation PowerPoint</vt:lpstr>
      <vt:lpstr>1.1.1 Évolution de la présence syndicale au Québec, par secteur, 1997-2021</vt:lpstr>
      <vt:lpstr>1.1.2 Présence syndicale, Québec, sous-secteurs privés choisis, 1997-2021</vt:lpstr>
      <vt:lpstr>1.1.3 Taux de présence syndicale selon le genre, Québec, 1997-2021</vt:lpstr>
      <vt:lpstr>Présentation PowerPoint</vt:lpstr>
      <vt:lpstr>1.2.1 Arrêts de travail observés au Québec, 1971-2020</vt:lpstr>
      <vt:lpstr>1.2.2 Arrêts de travail au Québec 2011-2020, selon le secteur, part annuelle (en %)</vt:lpstr>
      <vt:lpstr>1.2.3 Durée moyenne des arrêts de travail au Québec, 1979-2020, par décennie</vt:lpstr>
      <vt:lpstr>1.2.4 Part des lock-out parmi les arrêts de travail, Québec, 1998-2020</vt:lpstr>
      <vt:lpstr>Présentation PowerPoint</vt:lpstr>
      <vt:lpstr>1.3.1 Taux moyen de conventions collectives conclues à l'étape de la négociation directe, de la conciliation, de l’arbitrage ou de l’arrêt de travail, 2001-2018</vt:lpstr>
      <vt:lpstr>Présentation PowerPoint</vt:lpstr>
      <vt:lpstr>Mise en contexte</vt:lpstr>
      <vt:lpstr>Facteurs économiques</vt:lpstr>
      <vt:lpstr>Facteurs organisationnels</vt:lpstr>
      <vt:lpstr>Facteurs institutionnels</vt:lpstr>
      <vt:lpstr>Facteurs institutionnels</vt:lpstr>
      <vt:lpstr>Facteurs sociaux</vt:lpstr>
      <vt:lpstr>Effet combiné des facteurs</vt:lpstr>
      <vt:lpstr>Stratégies des acteurs</vt:lpstr>
      <vt:lpstr>Principaux constats</vt:lpstr>
      <vt:lpstr>Principaux constats</vt:lpstr>
      <vt:lpstr>Présentation PowerPoint</vt:lpstr>
      <vt:lpstr>Présentation PowerPoint</vt:lpstr>
      <vt:lpstr>Présentation PowerPoint</vt:lpstr>
      <vt:lpstr>3.1.1 Évolution des conventions collectives québécoises entre 1988-1991 et 2018, clauses sélectionnées</vt:lpstr>
      <vt:lpstr>Présentation PowerPoint</vt:lpstr>
      <vt:lpstr>3.2.1 Évolution des points en litige dans les conflits de travail au Québec, 1998-2020</vt:lpstr>
      <vt:lpstr>Présentation PowerPoint</vt:lpstr>
      <vt:lpstr>3.3.1 Croissance nominale et réelle de la rémunération horaire selon la couverture syndicale, Québec, 2000-2021</vt:lpstr>
      <vt:lpstr>3.3.2 Moment où l’écart de rémunération horaire entre syndiqués et non syndiqués sera éliminé au rythme actuel (tendance 2000-2021) </vt:lpstr>
      <vt:lpstr>3.3.3 Évolution des hausses salariales de la rémunération horaire et de l’indice des prix à la consummation, Québec, 2000-2021</vt:lpstr>
      <vt:lpstr>3.3.4 Évolution de la croissance salariale nominale pour les salariés syndiqués selon l'indicateur des taux d'augmentation des clauses salariales en vigueur, Québec, 1986 à 2021 </vt:lpstr>
      <vt:lpstr>3.3.5 Enjeux soulevés par la hausse de l’inflation</vt:lpstr>
      <vt:lpstr>Présentation PowerPoint</vt:lpstr>
      <vt:lpstr>3.4.1 Durée moyenne des conventions collectives de 500 employés ou plus, secteur privé, Québec et Canada, 1980-2021</vt:lpstr>
      <vt:lpstr> 3.4.2 Durée moyenne des conventions collectives dans une sélection de pays (en mois)</vt:lpstr>
      <vt:lpstr>3.4.3 Enjeux soulevés par la durée des conventions collectives</vt:lpstr>
      <vt:lpstr>Présentation PowerPoint</vt:lpstr>
      <vt:lpstr>3.5.1 Taux de chômage annuel, Québec, 1976-2021 </vt:lpstr>
      <vt:lpstr>3.5.2 Nombre de postes vacants, Québec, 2015-2021 (moyenne des trois premiers trimestres) </vt:lpstr>
      <vt:lpstr>3.5.3 Effets de la pénurie de main-d’œuvre</vt:lpstr>
      <vt:lpstr>3.5.4 Enjeux soulevés par la pénurie de main-d’oeuvre</vt:lpstr>
      <vt:lpstr>Merci !  Des questions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2022-06-13T14:48:05Z</dcterms:modified>
</cp:coreProperties>
</file>