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  <p:sldMasterId id="2147483648" r:id="rId5"/>
    <p:sldMasterId id="2147483672" r:id="rId6"/>
    <p:sldMasterId id="2147483674" r:id="rId7"/>
  </p:sldMasterIdLst>
  <p:notesMasterIdLst>
    <p:notesMasterId r:id="rId22"/>
  </p:notesMasterIdLst>
  <p:sldIdLst>
    <p:sldId id="256" r:id="rId8"/>
    <p:sldId id="284" r:id="rId9"/>
    <p:sldId id="257" r:id="rId10"/>
    <p:sldId id="267" r:id="rId11"/>
    <p:sldId id="260" r:id="rId12"/>
    <p:sldId id="288" r:id="rId13"/>
    <p:sldId id="289" r:id="rId14"/>
    <p:sldId id="263" r:id="rId15"/>
    <p:sldId id="291" r:id="rId16"/>
    <p:sldId id="293" r:id="rId17"/>
    <p:sldId id="264" r:id="rId18"/>
    <p:sldId id="290" r:id="rId19"/>
    <p:sldId id="292" r:id="rId20"/>
    <p:sldId id="295" r:id="rId21"/>
  </p:sldIdLst>
  <p:sldSz cx="12192000" cy="6858000"/>
  <p:notesSz cx="6980238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1BBD2B-0FA5-4218-B078-322AC932173C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0A39B17-AF63-4ACF-BB2E-780ADC1FBE5D}">
      <dgm:prSet/>
      <dgm:spPr/>
      <dgm:t>
        <a:bodyPr/>
        <a:lstStyle/>
        <a:p>
          <a:r>
            <a:rPr lang="fr-CA" b="1" u="sng" noProof="0" dirty="0"/>
            <a:t>Augmenter</a:t>
          </a:r>
          <a:r>
            <a:rPr lang="fr-CA" b="1" noProof="0" dirty="0"/>
            <a:t> le taux général du </a:t>
          </a:r>
        </a:p>
        <a:p>
          <a:r>
            <a:rPr lang="fr-CA" b="1" noProof="0" dirty="0"/>
            <a:t>salaire minimum à 18 $</a:t>
          </a:r>
          <a:endParaRPr lang="fr-CA" noProof="0" dirty="0"/>
        </a:p>
      </dgm:t>
    </dgm:pt>
    <dgm:pt modelId="{7673DBF5-2C7E-4DA3-8D10-04DD2650E776}" type="parTrans" cxnId="{D154D9A3-F34C-4C20-845F-7070D5BBCD1D}">
      <dgm:prSet/>
      <dgm:spPr/>
      <dgm:t>
        <a:bodyPr/>
        <a:lstStyle/>
        <a:p>
          <a:endParaRPr lang="en-US"/>
        </a:p>
      </dgm:t>
    </dgm:pt>
    <dgm:pt modelId="{DD37E937-BF27-4E79-B424-5EE501EBD62E}" type="sibTrans" cxnId="{D154D9A3-F34C-4C20-845F-7070D5BBCD1D}">
      <dgm:prSet/>
      <dgm:spPr/>
      <dgm:t>
        <a:bodyPr/>
        <a:lstStyle/>
        <a:p>
          <a:endParaRPr lang="en-US"/>
        </a:p>
      </dgm:t>
    </dgm:pt>
    <dgm:pt modelId="{083BD696-7ABB-41BC-8CAF-C05BE80C2B21}">
      <dgm:prSet/>
      <dgm:spPr/>
      <dgm:t>
        <a:bodyPr/>
        <a:lstStyle/>
        <a:p>
          <a:r>
            <a:rPr lang="fr-CA" b="1" u="sng" kern="1200" noProof="0" dirty="0">
              <a:latin typeface="Corbel" panose="020B0503020204020204"/>
              <a:ea typeface="+mn-ea"/>
              <a:cs typeface="+mn-cs"/>
            </a:rPr>
            <a:t>Réviser</a:t>
          </a:r>
          <a:r>
            <a:rPr lang="fr-CA" b="1" kern="1200" noProof="0" dirty="0">
              <a:latin typeface="Corbel" panose="020B0503020204020204"/>
              <a:ea typeface="+mn-ea"/>
              <a:cs typeface="+mn-cs"/>
            </a:rPr>
            <a:t> périodiquement le taux général</a:t>
          </a:r>
        </a:p>
      </dgm:t>
    </dgm:pt>
    <dgm:pt modelId="{EFB88DF8-A705-446E-9982-D82BB08C4D0E}" type="parTrans" cxnId="{1DA223BD-A806-40DA-948A-2E7403AF6326}">
      <dgm:prSet/>
      <dgm:spPr/>
      <dgm:t>
        <a:bodyPr/>
        <a:lstStyle/>
        <a:p>
          <a:endParaRPr lang="en-US"/>
        </a:p>
      </dgm:t>
    </dgm:pt>
    <dgm:pt modelId="{A4B824E0-AFD1-492E-8C0F-011EEF645163}" type="sibTrans" cxnId="{1DA223BD-A806-40DA-948A-2E7403AF6326}">
      <dgm:prSet/>
      <dgm:spPr/>
      <dgm:t>
        <a:bodyPr/>
        <a:lstStyle/>
        <a:p>
          <a:endParaRPr lang="en-US"/>
        </a:p>
      </dgm:t>
    </dgm:pt>
    <dgm:pt modelId="{ABD7B4A7-D6CE-403D-BE43-F26DEB25233E}">
      <dgm:prSet/>
      <dgm:spPr/>
      <dgm:t>
        <a:bodyPr/>
        <a:lstStyle/>
        <a:p>
          <a:r>
            <a:rPr lang="fr-CA" b="1" u="sng" kern="1200" noProof="0" dirty="0">
              <a:latin typeface="Corbel" panose="020B0503020204020204"/>
              <a:ea typeface="+mn-ea"/>
              <a:cs typeface="+mn-cs"/>
            </a:rPr>
            <a:t>Négocier</a:t>
          </a:r>
          <a:r>
            <a:rPr lang="fr-CA" b="1" kern="1200" noProof="0" dirty="0">
              <a:latin typeface="Corbel" panose="020B0503020204020204"/>
              <a:ea typeface="+mn-ea"/>
              <a:cs typeface="+mn-cs"/>
            </a:rPr>
            <a:t> des salaires supérieurs</a:t>
          </a:r>
          <a:endParaRPr lang="fr-CA" b="1" u="sng" kern="1200" noProof="0" dirty="0">
            <a:latin typeface="Corbel" panose="020B0503020204020204"/>
            <a:ea typeface="+mn-ea"/>
            <a:cs typeface="+mn-cs"/>
          </a:endParaRPr>
        </a:p>
      </dgm:t>
    </dgm:pt>
    <dgm:pt modelId="{E0D3DB0F-6599-4001-BBAE-D8753427A61B}" type="parTrans" cxnId="{7970CD30-CAF0-4576-9451-56B134325CDA}">
      <dgm:prSet/>
      <dgm:spPr/>
      <dgm:t>
        <a:bodyPr/>
        <a:lstStyle/>
        <a:p>
          <a:endParaRPr lang="en-US"/>
        </a:p>
      </dgm:t>
    </dgm:pt>
    <dgm:pt modelId="{9E841119-0DDE-443F-AC51-6BC248F53944}" type="sibTrans" cxnId="{7970CD30-CAF0-4576-9451-56B134325CDA}">
      <dgm:prSet/>
      <dgm:spPr/>
      <dgm:t>
        <a:bodyPr/>
        <a:lstStyle/>
        <a:p>
          <a:endParaRPr lang="en-US"/>
        </a:p>
      </dgm:t>
    </dgm:pt>
    <dgm:pt modelId="{A56FFB38-B0C1-4212-9E8A-953783BF0E8C}" type="pres">
      <dgm:prSet presAssocID="{8A1BBD2B-0FA5-4218-B078-322AC932173C}" presName="vert0" presStyleCnt="0">
        <dgm:presLayoutVars>
          <dgm:dir/>
          <dgm:animOne val="branch"/>
          <dgm:animLvl val="lvl"/>
        </dgm:presLayoutVars>
      </dgm:prSet>
      <dgm:spPr/>
    </dgm:pt>
    <dgm:pt modelId="{71926F4D-E21B-443E-BC67-B18DC4C25332}" type="pres">
      <dgm:prSet presAssocID="{F0A39B17-AF63-4ACF-BB2E-780ADC1FBE5D}" presName="thickLine" presStyleLbl="alignNode1" presStyleIdx="0" presStyleCnt="3"/>
      <dgm:spPr/>
    </dgm:pt>
    <dgm:pt modelId="{F90EF420-3438-4F60-8108-4BBB1BB75795}" type="pres">
      <dgm:prSet presAssocID="{F0A39B17-AF63-4ACF-BB2E-780ADC1FBE5D}" presName="horz1" presStyleCnt="0"/>
      <dgm:spPr/>
    </dgm:pt>
    <dgm:pt modelId="{6C140B2D-681C-474C-BB2B-DAB8A6324E97}" type="pres">
      <dgm:prSet presAssocID="{F0A39B17-AF63-4ACF-BB2E-780ADC1FBE5D}" presName="tx1" presStyleLbl="revTx" presStyleIdx="0" presStyleCnt="3"/>
      <dgm:spPr/>
    </dgm:pt>
    <dgm:pt modelId="{24155481-4F72-429B-9B18-B0847820167B}" type="pres">
      <dgm:prSet presAssocID="{F0A39B17-AF63-4ACF-BB2E-780ADC1FBE5D}" presName="vert1" presStyleCnt="0"/>
      <dgm:spPr/>
    </dgm:pt>
    <dgm:pt modelId="{C0CB794B-D83D-4B54-B02A-88B7084AA74B}" type="pres">
      <dgm:prSet presAssocID="{083BD696-7ABB-41BC-8CAF-C05BE80C2B21}" presName="thickLine" presStyleLbl="alignNode1" presStyleIdx="1" presStyleCnt="3"/>
      <dgm:spPr/>
    </dgm:pt>
    <dgm:pt modelId="{698C8CD6-70D0-434A-8828-595ABDF7217E}" type="pres">
      <dgm:prSet presAssocID="{083BD696-7ABB-41BC-8CAF-C05BE80C2B21}" presName="horz1" presStyleCnt="0"/>
      <dgm:spPr/>
    </dgm:pt>
    <dgm:pt modelId="{227F2164-CA84-4C64-AF27-14E9E7D448B0}" type="pres">
      <dgm:prSet presAssocID="{083BD696-7ABB-41BC-8CAF-C05BE80C2B21}" presName="tx1" presStyleLbl="revTx" presStyleIdx="1" presStyleCnt="3"/>
      <dgm:spPr/>
    </dgm:pt>
    <dgm:pt modelId="{4C9A318D-740B-4FC0-8D72-BC10E51EF931}" type="pres">
      <dgm:prSet presAssocID="{083BD696-7ABB-41BC-8CAF-C05BE80C2B21}" presName="vert1" presStyleCnt="0"/>
      <dgm:spPr/>
    </dgm:pt>
    <dgm:pt modelId="{5E50367E-E6D5-44C7-A4C6-75706264C032}" type="pres">
      <dgm:prSet presAssocID="{ABD7B4A7-D6CE-403D-BE43-F26DEB25233E}" presName="thickLine" presStyleLbl="alignNode1" presStyleIdx="2" presStyleCnt="3"/>
      <dgm:spPr/>
    </dgm:pt>
    <dgm:pt modelId="{E8E21EA3-35C3-453B-900E-1BC3AF69600B}" type="pres">
      <dgm:prSet presAssocID="{ABD7B4A7-D6CE-403D-BE43-F26DEB25233E}" presName="horz1" presStyleCnt="0"/>
      <dgm:spPr/>
    </dgm:pt>
    <dgm:pt modelId="{AFA5F452-1587-4885-AB6B-DCA5EF7D9540}" type="pres">
      <dgm:prSet presAssocID="{ABD7B4A7-D6CE-403D-BE43-F26DEB25233E}" presName="tx1" presStyleLbl="revTx" presStyleIdx="2" presStyleCnt="3"/>
      <dgm:spPr/>
    </dgm:pt>
    <dgm:pt modelId="{DE9C5702-DC9B-46B8-A1A8-4D519F2668E2}" type="pres">
      <dgm:prSet presAssocID="{ABD7B4A7-D6CE-403D-BE43-F26DEB25233E}" presName="vert1" presStyleCnt="0"/>
      <dgm:spPr/>
    </dgm:pt>
  </dgm:ptLst>
  <dgm:cxnLst>
    <dgm:cxn modelId="{1EC8651D-2467-432F-A31B-F1D5CECEC892}" type="presOf" srcId="{ABD7B4A7-D6CE-403D-BE43-F26DEB25233E}" destId="{AFA5F452-1587-4885-AB6B-DCA5EF7D9540}" srcOrd="0" destOrd="0" presId="urn:microsoft.com/office/officeart/2008/layout/LinedList"/>
    <dgm:cxn modelId="{7970CD30-CAF0-4576-9451-56B134325CDA}" srcId="{8A1BBD2B-0FA5-4218-B078-322AC932173C}" destId="{ABD7B4A7-D6CE-403D-BE43-F26DEB25233E}" srcOrd="2" destOrd="0" parTransId="{E0D3DB0F-6599-4001-BBAE-D8753427A61B}" sibTransId="{9E841119-0DDE-443F-AC51-6BC248F53944}"/>
    <dgm:cxn modelId="{FAFFED4F-0998-4C9B-B649-20B05C313B53}" type="presOf" srcId="{083BD696-7ABB-41BC-8CAF-C05BE80C2B21}" destId="{227F2164-CA84-4C64-AF27-14E9E7D448B0}" srcOrd="0" destOrd="0" presId="urn:microsoft.com/office/officeart/2008/layout/LinedList"/>
    <dgm:cxn modelId="{2580A498-F7AF-48BE-BED1-FB122725EC54}" type="presOf" srcId="{F0A39B17-AF63-4ACF-BB2E-780ADC1FBE5D}" destId="{6C140B2D-681C-474C-BB2B-DAB8A6324E97}" srcOrd="0" destOrd="0" presId="urn:microsoft.com/office/officeart/2008/layout/LinedList"/>
    <dgm:cxn modelId="{D154D9A3-F34C-4C20-845F-7070D5BBCD1D}" srcId="{8A1BBD2B-0FA5-4218-B078-322AC932173C}" destId="{F0A39B17-AF63-4ACF-BB2E-780ADC1FBE5D}" srcOrd="0" destOrd="0" parTransId="{7673DBF5-2C7E-4DA3-8D10-04DD2650E776}" sibTransId="{DD37E937-BF27-4E79-B424-5EE501EBD62E}"/>
    <dgm:cxn modelId="{1DA223BD-A806-40DA-948A-2E7403AF6326}" srcId="{8A1BBD2B-0FA5-4218-B078-322AC932173C}" destId="{083BD696-7ABB-41BC-8CAF-C05BE80C2B21}" srcOrd="1" destOrd="0" parTransId="{EFB88DF8-A705-446E-9982-D82BB08C4D0E}" sibTransId="{A4B824E0-AFD1-492E-8C0F-011EEF645163}"/>
    <dgm:cxn modelId="{946624F2-7F93-43C2-A679-C38E9FF4806E}" type="presOf" srcId="{8A1BBD2B-0FA5-4218-B078-322AC932173C}" destId="{A56FFB38-B0C1-4212-9E8A-953783BF0E8C}" srcOrd="0" destOrd="0" presId="urn:microsoft.com/office/officeart/2008/layout/LinedList"/>
    <dgm:cxn modelId="{093E4F33-F9CA-4332-9AC7-36A0A2634DF6}" type="presParOf" srcId="{A56FFB38-B0C1-4212-9E8A-953783BF0E8C}" destId="{71926F4D-E21B-443E-BC67-B18DC4C25332}" srcOrd="0" destOrd="0" presId="urn:microsoft.com/office/officeart/2008/layout/LinedList"/>
    <dgm:cxn modelId="{21D31158-8449-4C04-96D2-EF4FC1D46860}" type="presParOf" srcId="{A56FFB38-B0C1-4212-9E8A-953783BF0E8C}" destId="{F90EF420-3438-4F60-8108-4BBB1BB75795}" srcOrd="1" destOrd="0" presId="urn:microsoft.com/office/officeart/2008/layout/LinedList"/>
    <dgm:cxn modelId="{1529B920-5FDD-4A67-B9E8-99FBCBAD8677}" type="presParOf" srcId="{F90EF420-3438-4F60-8108-4BBB1BB75795}" destId="{6C140B2D-681C-474C-BB2B-DAB8A6324E97}" srcOrd="0" destOrd="0" presId="urn:microsoft.com/office/officeart/2008/layout/LinedList"/>
    <dgm:cxn modelId="{2DEAE37A-8D6E-417C-87BA-0C304C442353}" type="presParOf" srcId="{F90EF420-3438-4F60-8108-4BBB1BB75795}" destId="{24155481-4F72-429B-9B18-B0847820167B}" srcOrd="1" destOrd="0" presId="urn:microsoft.com/office/officeart/2008/layout/LinedList"/>
    <dgm:cxn modelId="{BC2F4FB2-776E-4DFE-B02A-31864F5E2E83}" type="presParOf" srcId="{A56FFB38-B0C1-4212-9E8A-953783BF0E8C}" destId="{C0CB794B-D83D-4B54-B02A-88B7084AA74B}" srcOrd="2" destOrd="0" presId="urn:microsoft.com/office/officeart/2008/layout/LinedList"/>
    <dgm:cxn modelId="{CE057CE1-6FB1-4980-96B7-111014F652CD}" type="presParOf" srcId="{A56FFB38-B0C1-4212-9E8A-953783BF0E8C}" destId="{698C8CD6-70D0-434A-8828-595ABDF7217E}" srcOrd="3" destOrd="0" presId="urn:microsoft.com/office/officeart/2008/layout/LinedList"/>
    <dgm:cxn modelId="{E2A9D09A-3DD7-4E95-A1ED-02F87E5F34B2}" type="presParOf" srcId="{698C8CD6-70D0-434A-8828-595ABDF7217E}" destId="{227F2164-CA84-4C64-AF27-14E9E7D448B0}" srcOrd="0" destOrd="0" presId="urn:microsoft.com/office/officeart/2008/layout/LinedList"/>
    <dgm:cxn modelId="{55DD161C-693C-4464-88AA-FD0015B1F3BF}" type="presParOf" srcId="{698C8CD6-70D0-434A-8828-595ABDF7217E}" destId="{4C9A318D-740B-4FC0-8D72-BC10E51EF931}" srcOrd="1" destOrd="0" presId="urn:microsoft.com/office/officeart/2008/layout/LinedList"/>
    <dgm:cxn modelId="{7B3ABBA2-DF06-41E6-A0CB-981A436F52B1}" type="presParOf" srcId="{A56FFB38-B0C1-4212-9E8A-953783BF0E8C}" destId="{5E50367E-E6D5-44C7-A4C6-75706264C032}" srcOrd="4" destOrd="0" presId="urn:microsoft.com/office/officeart/2008/layout/LinedList"/>
    <dgm:cxn modelId="{2A30810C-0D9C-4835-BF13-1D050F31BC76}" type="presParOf" srcId="{A56FFB38-B0C1-4212-9E8A-953783BF0E8C}" destId="{E8E21EA3-35C3-453B-900E-1BC3AF69600B}" srcOrd="5" destOrd="0" presId="urn:microsoft.com/office/officeart/2008/layout/LinedList"/>
    <dgm:cxn modelId="{F8B73D12-D460-4997-B0DA-6C2CDD1777D0}" type="presParOf" srcId="{E8E21EA3-35C3-453B-900E-1BC3AF69600B}" destId="{AFA5F452-1587-4885-AB6B-DCA5EF7D9540}" srcOrd="0" destOrd="0" presId="urn:microsoft.com/office/officeart/2008/layout/LinedList"/>
    <dgm:cxn modelId="{54292A95-F540-4333-8743-ECB88CFCBE48}" type="presParOf" srcId="{E8E21EA3-35C3-453B-900E-1BC3AF69600B}" destId="{DE9C5702-DC9B-46B8-A1A8-4D519F2668E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926F4D-E21B-443E-BC67-B18DC4C25332}">
      <dsp:nvSpPr>
        <dsp:cNvPr id="0" name=""/>
        <dsp:cNvSpPr/>
      </dsp:nvSpPr>
      <dsp:spPr>
        <a:xfrm>
          <a:off x="0" y="2181"/>
          <a:ext cx="699384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140B2D-681C-474C-BB2B-DAB8A6324E97}">
      <dsp:nvSpPr>
        <dsp:cNvPr id="0" name=""/>
        <dsp:cNvSpPr/>
      </dsp:nvSpPr>
      <dsp:spPr>
        <a:xfrm>
          <a:off x="0" y="2181"/>
          <a:ext cx="6993842" cy="14878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600" b="1" u="sng" kern="1200" noProof="0" dirty="0"/>
            <a:t>Augmenter</a:t>
          </a:r>
          <a:r>
            <a:rPr lang="fr-CA" sz="3600" b="1" kern="1200" noProof="0" dirty="0"/>
            <a:t> le taux général du 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600" b="1" kern="1200" noProof="0" dirty="0"/>
            <a:t>salaire minimum à 18 $</a:t>
          </a:r>
          <a:endParaRPr lang="fr-CA" sz="3600" kern="1200" noProof="0" dirty="0"/>
        </a:p>
      </dsp:txBody>
      <dsp:txXfrm>
        <a:off x="0" y="2181"/>
        <a:ext cx="6993842" cy="1487841"/>
      </dsp:txXfrm>
    </dsp:sp>
    <dsp:sp modelId="{C0CB794B-D83D-4B54-B02A-88B7084AA74B}">
      <dsp:nvSpPr>
        <dsp:cNvPr id="0" name=""/>
        <dsp:cNvSpPr/>
      </dsp:nvSpPr>
      <dsp:spPr>
        <a:xfrm>
          <a:off x="0" y="1490022"/>
          <a:ext cx="6993842" cy="0"/>
        </a:xfrm>
        <a:prstGeom prst="line">
          <a:avLst/>
        </a:prstGeom>
        <a:solidFill>
          <a:schemeClr val="accent2">
            <a:hueOff val="-419062"/>
            <a:satOff val="-4829"/>
            <a:lumOff val="1079"/>
            <a:alphaOff val="0"/>
          </a:schemeClr>
        </a:solidFill>
        <a:ln w="19050" cap="flat" cmpd="sng" algn="ctr">
          <a:solidFill>
            <a:schemeClr val="accent2">
              <a:hueOff val="-419062"/>
              <a:satOff val="-4829"/>
              <a:lumOff val="10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7F2164-CA84-4C64-AF27-14E9E7D448B0}">
      <dsp:nvSpPr>
        <dsp:cNvPr id="0" name=""/>
        <dsp:cNvSpPr/>
      </dsp:nvSpPr>
      <dsp:spPr>
        <a:xfrm>
          <a:off x="0" y="1490022"/>
          <a:ext cx="6993842" cy="14878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600" b="1" u="sng" kern="1200" noProof="0" dirty="0">
              <a:latin typeface="Corbel" panose="020B0503020204020204"/>
              <a:ea typeface="+mn-ea"/>
              <a:cs typeface="+mn-cs"/>
            </a:rPr>
            <a:t>Réviser</a:t>
          </a:r>
          <a:r>
            <a:rPr lang="fr-CA" sz="3600" b="1" kern="1200" noProof="0" dirty="0">
              <a:latin typeface="Corbel" panose="020B0503020204020204"/>
              <a:ea typeface="+mn-ea"/>
              <a:cs typeface="+mn-cs"/>
            </a:rPr>
            <a:t> périodiquement le taux général</a:t>
          </a:r>
        </a:p>
      </dsp:txBody>
      <dsp:txXfrm>
        <a:off x="0" y="1490022"/>
        <a:ext cx="6993842" cy="1487841"/>
      </dsp:txXfrm>
    </dsp:sp>
    <dsp:sp modelId="{5E50367E-E6D5-44C7-A4C6-75706264C032}">
      <dsp:nvSpPr>
        <dsp:cNvPr id="0" name=""/>
        <dsp:cNvSpPr/>
      </dsp:nvSpPr>
      <dsp:spPr>
        <a:xfrm>
          <a:off x="0" y="2977864"/>
          <a:ext cx="6993842" cy="0"/>
        </a:xfrm>
        <a:prstGeom prst="line">
          <a:avLst/>
        </a:prstGeom>
        <a:solidFill>
          <a:schemeClr val="accent2">
            <a:hueOff val="-838123"/>
            <a:satOff val="-9658"/>
            <a:lumOff val="2159"/>
            <a:alphaOff val="0"/>
          </a:schemeClr>
        </a:solidFill>
        <a:ln w="19050" cap="flat" cmpd="sng" algn="ctr">
          <a:solidFill>
            <a:schemeClr val="accent2">
              <a:hueOff val="-838123"/>
              <a:satOff val="-9658"/>
              <a:lumOff val="21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A5F452-1587-4885-AB6B-DCA5EF7D9540}">
      <dsp:nvSpPr>
        <dsp:cNvPr id="0" name=""/>
        <dsp:cNvSpPr/>
      </dsp:nvSpPr>
      <dsp:spPr>
        <a:xfrm>
          <a:off x="0" y="2977864"/>
          <a:ext cx="6993842" cy="14878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600" b="1" u="sng" kern="1200" noProof="0" dirty="0">
              <a:latin typeface="Corbel" panose="020B0503020204020204"/>
              <a:ea typeface="+mn-ea"/>
              <a:cs typeface="+mn-cs"/>
            </a:rPr>
            <a:t>Négocier</a:t>
          </a:r>
          <a:r>
            <a:rPr lang="fr-CA" sz="3600" b="1" kern="1200" noProof="0" dirty="0">
              <a:latin typeface="Corbel" panose="020B0503020204020204"/>
              <a:ea typeface="+mn-ea"/>
              <a:cs typeface="+mn-cs"/>
            </a:rPr>
            <a:t> des salaires supérieurs</a:t>
          </a:r>
          <a:endParaRPr lang="fr-CA" sz="3600" b="1" u="sng" kern="1200" noProof="0" dirty="0">
            <a:latin typeface="Corbel" panose="020B0503020204020204"/>
            <a:ea typeface="+mn-ea"/>
            <a:cs typeface="+mn-cs"/>
          </a:endParaRPr>
        </a:p>
      </dsp:txBody>
      <dsp:txXfrm>
        <a:off x="0" y="2977864"/>
        <a:ext cx="6993842" cy="14878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477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53853" y="0"/>
            <a:ext cx="302477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C8DDED25-87CB-4BAF-80A5-95D929DF3D23}" type="datetimeFigureOut">
              <a:rPr lang="fr-CA" smtClean="0"/>
              <a:t>2022-07-26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46125" y="1143000"/>
            <a:ext cx="5487988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98024" y="4400550"/>
            <a:ext cx="5584190" cy="3600450"/>
          </a:xfrm>
          <a:prstGeom prst="rect">
            <a:avLst/>
          </a:prstGeom>
        </p:spPr>
        <p:txBody>
          <a:bodyPr vert="horz" lIns="91435" tIns="45718" rIns="91435" bIns="45718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5"/>
            <a:ext cx="302477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53853" y="8685215"/>
            <a:ext cx="302477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37886451-0671-4D73-90A2-28E92315C4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61585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none" baseline="0">
                <a:solidFill>
                  <a:srgbClr val="FFFFFF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3226" y="5428667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17E8424-92AB-4E9E-8539-38265EBF7713}" type="datetime1">
              <a:rPr lang="en-US" smtClean="0"/>
              <a:t>7/26/2022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9D8075-7D9D-447F-85AA-68E5859DEFD1}" type="slidenum">
              <a:rPr lang="fr-CA" smtClean="0"/>
              <a:t>‹N°›</a:t>
            </a:fld>
            <a:endParaRPr lang="fr-CA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451104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9258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54DF5-1DC9-4F6B-B7D1-563B4B4D0C0C}" type="datetime1">
              <a:rPr lang="en-US" smtClean="0"/>
              <a:t>7/26/2022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8075-7D9D-447F-85AA-68E5859DEF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59495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F13E6-6910-43B0-A713-AEA1D9EA4C18}" type="datetime1">
              <a:rPr lang="en-US" smtClean="0"/>
              <a:t>7/26/2022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8075-7D9D-447F-85AA-68E5859DEF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32457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7261-34C7-4C28-B9FC-4FEB8B461CB4}" type="datetime1">
              <a:rPr lang="en-US" smtClean="0"/>
              <a:t>7/26/2022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68735-2845-4D6F-A8AD-AFB1471743B8}" type="datetime1">
              <a:rPr lang="en-US" smtClean="0"/>
              <a:t>7/26/2022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A5253-23F2-4E61-815F-A22583BB4F80}" type="datetime1">
              <a:rPr lang="en-US" smtClean="0"/>
              <a:t>7/26/2022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FBFD-9C54-4E74-821C-1F6D5FCCF52E}" type="datetime1">
              <a:rPr lang="en-US" smtClean="0"/>
              <a:t>7/26/2022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8075-7D9D-447F-85AA-68E5859DEF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01753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none" baseline="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672F-5643-4A7C-859D-32BE4380A6C6}" type="datetime1">
              <a:rPr lang="en-US" smtClean="0"/>
              <a:t>7/26/2022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8075-7D9D-447F-85AA-68E5859DEFD1}" type="slidenum">
              <a:rPr lang="fr-CA" smtClean="0"/>
              <a:t>‹N°›</a:t>
            </a:fld>
            <a:endParaRPr lang="fr-CA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1165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9BFE5-69AA-437D-A1C7-A1892CD1338A}" type="datetime1">
              <a:rPr lang="en-US" smtClean="0"/>
              <a:t>7/26/2022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8075-7D9D-447F-85AA-68E5859DEF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0793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6883E-DD12-48BD-8458-19D7D3B86994}" type="datetime1">
              <a:rPr lang="en-US" smtClean="0"/>
              <a:t>7/26/2022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8075-7D9D-447F-85AA-68E5859DEF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93566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C4391-97C7-4C31-84B9-79D69EFFFC19}" type="datetime1">
              <a:rPr lang="en-US" smtClean="0"/>
              <a:t>7/26/2022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8075-7D9D-447F-85AA-68E5859DEF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35665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06156-3F63-4263-AB84-9A09F9D52E5F}" type="datetime1">
              <a:rPr lang="en-US" smtClean="0"/>
              <a:t>7/26/2022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8075-7D9D-447F-85AA-68E5859DEF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86161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0D05-969F-46B5-BB78-588989F1B3D8}" type="datetime1">
              <a:rPr lang="en-US" smtClean="0"/>
              <a:t>7/26/2022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8075-7D9D-447F-85AA-68E5859DEF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5905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C8412-47EE-4001-A62A-9ED07095DE18}" type="datetime1">
              <a:rPr lang="en-US" smtClean="0"/>
              <a:t>7/26/2022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8075-7D9D-447F-85AA-68E5859DEF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2287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C609CAE-30EB-4749-BBEF-B1A81DF03AA8}" type="datetime1">
              <a:rPr lang="en-US" smtClean="0"/>
              <a:t>7/26/2022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249D8075-7D9D-447F-85AA-68E5859DEF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03922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8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AEA26-1E81-4ECA-BC50-667F0C67BE00}" type="datetime1">
              <a:rPr lang="en-US" smtClean="0"/>
              <a:t>7/26/2022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BE969-198D-40D1-951C-8A58ED415E9A}" type="datetime1">
              <a:rPr lang="en-US" smtClean="0"/>
              <a:t>7/26/2022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1CC22-CCB0-4927-BE51-CC0E0DF72F4C}" type="datetime1">
              <a:rPr lang="en-US" smtClean="0"/>
              <a:t>7/26/2022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27.xml"/><Relationship Id="rId7" Type="http://schemas.openxmlformats.org/officeDocument/2006/relationships/slideLayout" Target="../slideLayouts/slideLayout14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tags" Target="../tags/tag30.xml"/><Relationship Id="rId5" Type="http://schemas.openxmlformats.org/officeDocument/2006/relationships/tags" Target="../tags/tag29.xml"/><Relationship Id="rId4" Type="http://schemas.openxmlformats.org/officeDocument/2006/relationships/tags" Target="../tags/tag28.xml"/><Relationship Id="rId9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33.xml"/><Relationship Id="rId7" Type="http://schemas.openxmlformats.org/officeDocument/2006/relationships/slideLayout" Target="../slideLayouts/slideLayout14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5" Type="http://schemas.openxmlformats.org/officeDocument/2006/relationships/tags" Target="../tags/tag35.xml"/><Relationship Id="rId4" Type="http://schemas.openxmlformats.org/officeDocument/2006/relationships/tags" Target="../tags/tag34.xml"/><Relationship Id="rId9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slideLayout" Target="../slideLayouts/slideLayout9.xml"/><Relationship Id="rId7" Type="http://schemas.openxmlformats.org/officeDocument/2006/relationships/diagramColors" Target="../diagrams/colors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slideLayout" Target="../slideLayouts/slideLayout6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tags" Target="../tags/tag13.xml"/><Relationship Id="rId7" Type="http://schemas.openxmlformats.org/officeDocument/2006/relationships/tags" Target="../tags/tag17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10" Type="http://schemas.openxmlformats.org/officeDocument/2006/relationships/image" Target="../media/image2.png"/><Relationship Id="rId4" Type="http://schemas.openxmlformats.org/officeDocument/2006/relationships/tags" Target="../tags/tag14.xml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tags" Target="../tags/tag20.xml"/><Relationship Id="rId7" Type="http://schemas.openxmlformats.org/officeDocument/2006/relationships/tags" Target="../tags/tag24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5" Type="http://schemas.openxmlformats.org/officeDocument/2006/relationships/tags" Target="../tags/tag22.xml"/><Relationship Id="rId10" Type="http://schemas.openxmlformats.org/officeDocument/2006/relationships/image" Target="../media/image2.png"/><Relationship Id="rId4" Type="http://schemas.openxmlformats.org/officeDocument/2006/relationships/tags" Target="../tags/tag21.xml"/><Relationship Id="rId9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C6896D1-BFB1-4C84-82DD-31073BED3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5462458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>
            <a:extLst>
              <a:ext uri="{FF2B5EF4-FFF2-40B4-BE49-F238E27FC236}">
                <a16:creationId xmlns:a16="http://schemas.microsoft.com/office/drawing/2014/main" id="{0805DDA4-FD7B-4C8B-B9AF-FD8F8AD30170}"/>
              </a:ext>
            </a:extLst>
          </p:cNvPr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08709" y="4390964"/>
            <a:ext cx="9966960" cy="1071494"/>
          </a:xfrm>
        </p:spPr>
        <p:txBody>
          <a:bodyPr>
            <a:normAutofit/>
          </a:bodyPr>
          <a:lstStyle/>
          <a:p>
            <a:r>
              <a:rPr lang="fr-CA" sz="6600" dirty="0"/>
              <a:t>Salaire </a:t>
            </a:r>
            <a:r>
              <a:rPr lang="fr-CA" sz="6600"/>
              <a:t>minimum 18 $ </a:t>
            </a:r>
            <a:endParaRPr lang="fr-CA" sz="66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EA8F806-7856-4301-A474-15F97B6E2CB0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709530" y="5598293"/>
            <a:ext cx="8767860" cy="553690"/>
          </a:xfrm>
        </p:spPr>
        <p:txBody>
          <a:bodyPr>
            <a:noAutofit/>
          </a:bodyPr>
          <a:lstStyle/>
          <a:p>
            <a:r>
              <a:rPr lang="fr-CA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Conseil fédéral - FIM</a:t>
            </a:r>
          </a:p>
          <a:p>
            <a:r>
              <a:rPr lang="fr-CA" sz="2400" b="1" dirty="0">
                <a:latin typeface="Calibri" panose="020F0502020204030204" pitchFamily="34" charset="0"/>
                <a:cs typeface="Calibri" panose="020F0502020204030204" pitchFamily="34" charset="0"/>
              </a:rPr>
              <a:t>31 mai au 3 juin 2022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A2FDFB1-2B6D-49EB-B6C0-FA923806E0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1"/>
            <a:ext cx="11722100" cy="3964584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6D03D70D-706E-4F2C-AACE-A12D52A11C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772" y="808028"/>
            <a:ext cx="10752835" cy="2947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102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0FA309-807F-4C17-98EF-A3BA7388E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42A87B-CAE9-4F8F-B293-28388E45D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8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8FA1749-B91A-40E7-AD01-0B9C9C6AF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B7A934F-FFF7-4353-83D3-4EF66E93E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00676C8-6DE8-47DD-9A23-D42063A12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14C79E5-1763-44DD-9C88-8D94FB0F4FA1}"/>
              </a:ext>
            </a:extLst>
          </p:cNvPr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362857" y="2063262"/>
            <a:ext cx="4056744" cy="2661052"/>
          </a:xfrm>
        </p:spPr>
        <p:txBody>
          <a:bodyPr>
            <a:normAutofit/>
          </a:bodyPr>
          <a:lstStyle/>
          <a:p>
            <a:r>
              <a:rPr lang="fr-CA" sz="4000" dirty="0">
                <a:solidFill>
                  <a:schemeClr val="accent1">
                    <a:lumMod val="20000"/>
                    <a:lumOff val="80000"/>
                  </a:schemeClr>
                </a:solidFill>
                <a:latin typeface="Corbel" panose="020B0503020204020204" pitchFamily="34" charset="0"/>
              </a:rPr>
              <a:t>Négocier des salaires supérieurs </a:t>
            </a:r>
            <a:br>
              <a:rPr lang="fr-CA" sz="44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CA" sz="4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A6726EE4-221F-41A6-AF77-8905E712C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4567" y="381000"/>
            <a:ext cx="7151234" cy="5536139"/>
          </a:xfrm>
        </p:spPr>
        <p:txBody>
          <a:bodyPr>
            <a:normAutofit fontScale="92500" lnSpcReduction="20000"/>
          </a:bodyPr>
          <a:lstStyle/>
          <a:p>
            <a:endParaRPr lang="fr-CA" dirty="0"/>
          </a:p>
          <a:p>
            <a:endParaRPr lang="fr-CA" dirty="0"/>
          </a:p>
          <a:p>
            <a:pPr marL="0" indent="0">
              <a:buNone/>
            </a:pPr>
            <a:endParaRPr lang="fr-CA" dirty="0"/>
          </a:p>
          <a:p>
            <a:pPr marL="179388" indent="0">
              <a:buNone/>
            </a:pPr>
            <a:r>
              <a:rPr lang="fr-CA" sz="3500" dirty="0">
                <a:latin typeface="Corbel" panose="020B0503020204020204" pitchFamily="34" charset="0"/>
              </a:rPr>
              <a:t>En 2022 à la CSN</a:t>
            </a:r>
          </a:p>
          <a:p>
            <a:pPr marL="0" indent="0">
              <a:buNone/>
            </a:pPr>
            <a:endParaRPr lang="fr-CA" sz="3500" dirty="0">
              <a:latin typeface="Corbel" panose="020B0503020204020204" pitchFamily="34" charset="0"/>
            </a:endParaRPr>
          </a:p>
          <a:p>
            <a:pPr marL="536575" lvl="1" indent="-357188">
              <a:spcAft>
                <a:spcPts val="1200"/>
              </a:spcAft>
            </a:pPr>
            <a:r>
              <a:rPr lang="fr-CA" sz="3500" dirty="0">
                <a:latin typeface="Corbel" panose="020B0503020204020204" pitchFamily="34" charset="0"/>
              </a:rPr>
              <a:t>287 conventions collectives sont en renouvellement dont 160 ayant un</a:t>
            </a:r>
            <a:br>
              <a:rPr lang="fr-CA" sz="3500" dirty="0">
                <a:latin typeface="Corbel" panose="020B0503020204020204" pitchFamily="34" charset="0"/>
              </a:rPr>
            </a:br>
            <a:r>
              <a:rPr lang="fr-CA" sz="3500" dirty="0">
                <a:latin typeface="Corbel" panose="020B0503020204020204" pitchFamily="34" charset="0"/>
              </a:rPr>
              <a:t>taux inférieur à 18 $ l’heure</a:t>
            </a:r>
          </a:p>
          <a:p>
            <a:pPr marL="893763" lvl="2" indent="-357188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CA" sz="3500" dirty="0">
                <a:latin typeface="Corbel" panose="020B0503020204020204" pitchFamily="34" charset="0"/>
              </a:rPr>
              <a:t>94 au maximum de l’échelle</a:t>
            </a:r>
          </a:p>
          <a:p>
            <a:pPr marL="893763" lvl="2" indent="-357188">
              <a:buFont typeface="Wingdings" panose="05000000000000000000" pitchFamily="2" charset="2"/>
              <a:buChar char="§"/>
            </a:pPr>
            <a:r>
              <a:rPr lang="fr-CA" sz="3500" dirty="0">
                <a:latin typeface="Corbel" panose="020B0503020204020204" pitchFamily="34" charset="0"/>
              </a:rPr>
              <a:t>66 en progression</a:t>
            </a:r>
          </a:p>
          <a:p>
            <a:pPr marL="914400" lvl="2" indent="0">
              <a:buNone/>
            </a:pPr>
            <a:endParaRPr lang="fr-CA" sz="3500" dirty="0">
              <a:latin typeface="Corbel" panose="020B0503020204020204" pitchFamily="34" charset="0"/>
            </a:endParaRPr>
          </a:p>
          <a:p>
            <a:pPr marL="536575" indent="-357188"/>
            <a:r>
              <a:rPr lang="fr-CA" sz="3500" dirty="0">
                <a:latin typeface="Corbel" panose="020B0503020204020204" pitchFamily="34" charset="0"/>
              </a:rPr>
              <a:t>Exclut les </a:t>
            </a:r>
            <a:r>
              <a:rPr lang="fr-CA" sz="3500" dirty="0" err="1">
                <a:latin typeface="Corbel" panose="020B0503020204020204" pitchFamily="34" charset="0"/>
              </a:rPr>
              <a:t>salarié-es</a:t>
            </a:r>
            <a:r>
              <a:rPr lang="fr-CA" sz="3500" dirty="0">
                <a:latin typeface="Corbel" panose="020B0503020204020204" pitchFamily="34" charset="0"/>
              </a:rPr>
              <a:t> à pourboire et les </a:t>
            </a:r>
            <a:r>
              <a:rPr lang="fr-CA" sz="3500" dirty="0" err="1">
                <a:latin typeface="Corbel" panose="020B0503020204020204" pitchFamily="34" charset="0"/>
              </a:rPr>
              <a:t>salarié-es</a:t>
            </a:r>
            <a:r>
              <a:rPr lang="fr-CA" sz="3500" dirty="0">
                <a:latin typeface="Corbel" panose="020B0503020204020204" pitchFamily="34" charset="0"/>
              </a:rPr>
              <a:t> sous juridiction fédérale</a:t>
            </a:r>
          </a:p>
        </p:txBody>
      </p:sp>
    </p:spTree>
    <p:extLst>
      <p:ext uri="{BB962C8B-B14F-4D97-AF65-F5344CB8AC3E}">
        <p14:creationId xmlns:p14="http://schemas.microsoft.com/office/powerpoint/2010/main" val="418532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0FA309-807F-4C17-98EF-A3BA7388E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42A87B-CAE9-4F8F-B293-28388E45D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8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8FA1749-B91A-40E7-AD01-0B9C9C6AF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B7A934F-FFF7-4353-83D3-4EF66E93E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00676C8-6DE8-47DD-9A23-D42063A12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14C79E5-1763-44DD-9C88-8D94FB0F4FA1}"/>
              </a:ext>
            </a:extLst>
          </p:cNvPr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362857" y="2063262"/>
            <a:ext cx="4056744" cy="2661052"/>
          </a:xfrm>
        </p:spPr>
        <p:txBody>
          <a:bodyPr>
            <a:normAutofit/>
          </a:bodyPr>
          <a:lstStyle/>
          <a:p>
            <a:r>
              <a:rPr lang="fr-CA" sz="4000" dirty="0">
                <a:solidFill>
                  <a:schemeClr val="accent1">
                    <a:lumMod val="20000"/>
                    <a:lumOff val="80000"/>
                  </a:schemeClr>
                </a:solidFill>
                <a:latin typeface="Corbel" panose="020B0503020204020204" pitchFamily="34" charset="0"/>
                <a:ea typeface="Cambria" panose="02040503050406030204" pitchFamily="18" charset="0"/>
              </a:rPr>
              <a:t>Négocier des salaires supérieurs </a:t>
            </a:r>
            <a:br>
              <a:rPr lang="fr-CA" sz="44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CA" sz="4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A6726EE4-221F-41A6-AF77-8905E712C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4567" y="381000"/>
            <a:ext cx="7151234" cy="5536139"/>
          </a:xfrm>
        </p:spPr>
        <p:txBody>
          <a:bodyPr>
            <a:normAutofit fontScale="92500" lnSpcReduction="20000"/>
          </a:bodyPr>
          <a:lstStyle/>
          <a:p>
            <a:endParaRPr lang="fr-CA" dirty="0"/>
          </a:p>
          <a:p>
            <a:endParaRPr lang="fr-CA" dirty="0"/>
          </a:p>
          <a:p>
            <a:pPr marL="0" indent="0">
              <a:buNone/>
            </a:pPr>
            <a:endParaRPr lang="fr-CA" dirty="0"/>
          </a:p>
          <a:p>
            <a:pPr marL="179388" indent="0">
              <a:buNone/>
            </a:pPr>
            <a:r>
              <a:rPr lang="fr-CA" sz="3500" dirty="0">
                <a:latin typeface="Corbel" panose="020B0503020204020204" pitchFamily="34" charset="0"/>
              </a:rPr>
              <a:t>En 2023 à la CSN</a:t>
            </a:r>
          </a:p>
          <a:p>
            <a:endParaRPr lang="fr-CA" sz="3500" dirty="0">
              <a:latin typeface="Corbel" panose="020B0503020204020204" pitchFamily="34" charset="0"/>
            </a:endParaRPr>
          </a:p>
          <a:p>
            <a:pPr marL="536575" lvl="1" indent="-357188">
              <a:spcAft>
                <a:spcPts val="1200"/>
              </a:spcAft>
            </a:pPr>
            <a:r>
              <a:rPr lang="fr-CA" sz="3500" dirty="0">
                <a:latin typeface="Corbel" panose="020B0503020204020204" pitchFamily="34" charset="0"/>
              </a:rPr>
              <a:t>267 conventions collectives sont en renouvellement dont 111 ayant un</a:t>
            </a:r>
            <a:br>
              <a:rPr lang="fr-CA" sz="3500" dirty="0">
                <a:latin typeface="Corbel" panose="020B0503020204020204" pitchFamily="34" charset="0"/>
              </a:rPr>
            </a:br>
            <a:r>
              <a:rPr lang="fr-CA" sz="3500" dirty="0">
                <a:latin typeface="Corbel" panose="020B0503020204020204" pitchFamily="34" charset="0"/>
              </a:rPr>
              <a:t>taux inférieur à 18 $ l’heure</a:t>
            </a:r>
          </a:p>
          <a:p>
            <a:pPr marL="893763" lvl="2" indent="-263525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CA" sz="3500" dirty="0">
                <a:latin typeface="Corbel" panose="020B0503020204020204" pitchFamily="34" charset="0"/>
              </a:rPr>
              <a:t>62 au maximum de l’échelle</a:t>
            </a:r>
          </a:p>
          <a:p>
            <a:pPr marL="893763" lvl="2" indent="-263525">
              <a:buFont typeface="Wingdings" panose="05000000000000000000" pitchFamily="2" charset="2"/>
              <a:buChar char="§"/>
            </a:pPr>
            <a:r>
              <a:rPr lang="fr-CA" sz="3500" dirty="0">
                <a:latin typeface="Corbel" panose="020B0503020204020204" pitchFamily="34" charset="0"/>
              </a:rPr>
              <a:t>49 en progression</a:t>
            </a:r>
          </a:p>
          <a:p>
            <a:pPr lvl="2"/>
            <a:endParaRPr lang="fr-CA" sz="3500" dirty="0">
              <a:latin typeface="Corbel" panose="020B0503020204020204" pitchFamily="34" charset="0"/>
            </a:endParaRPr>
          </a:p>
          <a:p>
            <a:pPr marL="536575" indent="-357188"/>
            <a:r>
              <a:rPr lang="fr-CA" sz="3500" dirty="0">
                <a:latin typeface="Corbel" panose="020B0503020204020204" pitchFamily="34" charset="0"/>
              </a:rPr>
              <a:t>Exclut les </a:t>
            </a:r>
            <a:r>
              <a:rPr lang="fr-CA" sz="3500" dirty="0" err="1">
                <a:latin typeface="Corbel" panose="020B0503020204020204" pitchFamily="34" charset="0"/>
              </a:rPr>
              <a:t>salarié-es</a:t>
            </a:r>
            <a:r>
              <a:rPr lang="fr-CA" sz="3500" dirty="0">
                <a:latin typeface="Corbel" panose="020B0503020204020204" pitchFamily="34" charset="0"/>
              </a:rPr>
              <a:t> à pourboire et les </a:t>
            </a:r>
            <a:r>
              <a:rPr lang="fr-CA" sz="3500" dirty="0" err="1">
                <a:latin typeface="Corbel" panose="020B0503020204020204" pitchFamily="34" charset="0"/>
              </a:rPr>
              <a:t>salarié-es</a:t>
            </a:r>
            <a:r>
              <a:rPr lang="fr-CA" sz="3500" dirty="0">
                <a:latin typeface="Corbel" panose="020B0503020204020204" pitchFamily="34" charset="0"/>
              </a:rPr>
              <a:t> sous juridiction fédérale</a:t>
            </a:r>
          </a:p>
        </p:txBody>
      </p:sp>
    </p:spTree>
    <p:extLst>
      <p:ext uri="{BB962C8B-B14F-4D97-AF65-F5344CB8AC3E}">
        <p14:creationId xmlns:p14="http://schemas.microsoft.com/office/powerpoint/2010/main" val="645597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861954-5031-49A7-A8E7-95B06C897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046480"/>
          </a:xfrm>
        </p:spPr>
        <p:txBody>
          <a:bodyPr>
            <a:normAutofit/>
          </a:bodyPr>
          <a:lstStyle/>
          <a:p>
            <a:r>
              <a:rPr lang="fr-CA" sz="3600" b="1" dirty="0">
                <a:solidFill>
                  <a:schemeClr val="tx1"/>
                </a:solidFill>
              </a:rPr>
              <a:t>Négocier des salaires supérieurs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A93466-9388-455E-B01C-ECEC8F4DC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480" y="1656080"/>
            <a:ext cx="10439400" cy="4704080"/>
          </a:xfrm>
        </p:spPr>
        <p:txBody>
          <a:bodyPr>
            <a:normAutofit fontScale="92500" lnSpcReduction="10000"/>
          </a:bodyPr>
          <a:lstStyle/>
          <a:p>
            <a:pPr marL="447675" indent="-401638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fr-CA" sz="2800" dirty="0">
                <a:solidFill>
                  <a:schemeClr val="tx1"/>
                </a:solidFill>
              </a:rPr>
              <a:t>Développer un visuel de campagne</a:t>
            </a:r>
          </a:p>
          <a:p>
            <a:pPr marL="720725" lvl="1" indent="-273050"/>
            <a:r>
              <a:rPr lang="fr-CA" sz="2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Adapter le logo de la Coalition Minimum 18 $ à la campagne interne</a:t>
            </a:r>
            <a:br>
              <a:rPr lang="fr-CA" sz="2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fr-CA" sz="2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 la CSN</a:t>
            </a:r>
          </a:p>
          <a:p>
            <a:pPr marL="447675" indent="-3556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fr-CA" sz="2800" dirty="0">
                <a:solidFill>
                  <a:schemeClr val="tx1"/>
                </a:solidFill>
              </a:rPr>
              <a:t>Assurer un soutien aux syndicats en conflit sur l’enjeu du Minimum 18 $</a:t>
            </a:r>
          </a:p>
          <a:p>
            <a:pPr marL="720725" lvl="1" indent="-273050">
              <a:spcBef>
                <a:spcPts val="0"/>
              </a:spcBef>
              <a:spcAft>
                <a:spcPts val="1200"/>
              </a:spcAft>
            </a:pPr>
            <a:r>
              <a:rPr lang="fr-CA" sz="2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Élaborer et adopter une proposition concernant le mécanisme d’appui des syndicats</a:t>
            </a:r>
          </a:p>
          <a:p>
            <a:pPr marL="720725" lvl="1" indent="-273050">
              <a:spcBef>
                <a:spcPts val="0"/>
              </a:spcBef>
              <a:spcAft>
                <a:spcPts val="1200"/>
              </a:spcAft>
            </a:pPr>
            <a:r>
              <a:rPr lang="fr-CA" sz="2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Déterminer rapidement l’opportunité de lancer la campagne</a:t>
            </a:r>
          </a:p>
          <a:p>
            <a:pPr marL="720725" lvl="1" indent="-273050">
              <a:spcBef>
                <a:spcPts val="0"/>
              </a:spcBef>
              <a:spcAft>
                <a:spcPts val="1200"/>
              </a:spcAft>
            </a:pPr>
            <a:r>
              <a:rPr lang="fr-CA" sz="2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Développer une communication type pour solliciter le soutien des syndicats de la CSN</a:t>
            </a:r>
          </a:p>
          <a:p>
            <a:pPr marL="720725" lvl="1" indent="-273050"/>
            <a:r>
              <a:rPr lang="fr-CA" sz="2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Promouvoir l’appui aux </a:t>
            </a:r>
            <a:r>
              <a:rPr lang="fr-CA" sz="26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syndicats sur une base régionale par</a:t>
            </a:r>
            <a:br>
              <a:rPr lang="fr-CA" sz="26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fr-CA" sz="26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les conseils centraux</a:t>
            </a:r>
            <a:endParaRPr lang="fr-CA" sz="26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BAB8A69-DDCA-4B6A-8F18-A06FB8C2F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8075-7D9D-447F-85AA-68E5859DEFD1}" type="slidenum">
              <a:rPr lang="fr-CA" smtClean="0"/>
              <a:t>12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22387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861954-5031-49A7-A8E7-95B06C897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056640"/>
          </a:xfrm>
        </p:spPr>
        <p:txBody>
          <a:bodyPr>
            <a:normAutofit/>
          </a:bodyPr>
          <a:lstStyle/>
          <a:p>
            <a:r>
              <a:rPr lang="fr-CA" sz="3400" b="1" dirty="0">
                <a:solidFill>
                  <a:schemeClr val="tx1"/>
                </a:solidFill>
              </a:rPr>
              <a:t>Négocier des salaires supérieurs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A93466-9388-455E-B01C-ECEC8F4DC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44320"/>
            <a:ext cx="10510520" cy="4958080"/>
          </a:xfrm>
        </p:spPr>
        <p:txBody>
          <a:bodyPr>
            <a:normAutofit fontScale="92500" lnSpcReduction="10000"/>
          </a:bodyPr>
          <a:lstStyle/>
          <a:p>
            <a:pPr marL="447675" indent="-447675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fr-CA" sz="2800" dirty="0">
                <a:solidFill>
                  <a:schemeClr val="tx1"/>
                </a:solidFill>
              </a:rPr>
              <a:t>Développer des outils d’information </a:t>
            </a:r>
          </a:p>
          <a:p>
            <a:pPr marL="720725" lvl="1" indent="-273050">
              <a:spcAft>
                <a:spcPts val="600"/>
              </a:spcAft>
            </a:pPr>
            <a:r>
              <a:rPr lang="fr-CA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Rendre l’information disponible sur les réseaux de communication</a:t>
            </a:r>
            <a:br>
              <a:rPr lang="fr-CA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fr-CA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 la CSN</a:t>
            </a:r>
          </a:p>
          <a:p>
            <a:pPr marL="720725" lvl="1" indent="-273050">
              <a:spcAft>
                <a:spcPts val="600"/>
              </a:spcAft>
            </a:pPr>
            <a:r>
              <a:rPr lang="fr-CA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Informer les instances de la CSN de l’évolution de la campagne</a:t>
            </a:r>
          </a:p>
          <a:p>
            <a:pPr marL="447675" indent="-447675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fr-CA" sz="2800" dirty="0">
                <a:solidFill>
                  <a:schemeClr val="tx1"/>
                </a:solidFill>
              </a:rPr>
              <a:t>Construire des alliances de négociation avec les autres</a:t>
            </a:r>
            <a:br>
              <a:rPr lang="fr-CA" sz="2800" dirty="0">
                <a:solidFill>
                  <a:schemeClr val="tx1"/>
                </a:solidFill>
              </a:rPr>
            </a:br>
            <a:r>
              <a:rPr lang="fr-CA" sz="2800" dirty="0">
                <a:solidFill>
                  <a:schemeClr val="tx1"/>
                </a:solidFill>
              </a:rPr>
              <a:t>organisations syndicales</a:t>
            </a:r>
          </a:p>
          <a:p>
            <a:pPr marL="720725" lvl="1" indent="-273050">
              <a:spcAft>
                <a:spcPts val="600"/>
              </a:spcAft>
            </a:pPr>
            <a:r>
              <a:rPr lang="fr-CA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Développer des alliances sur une base sectorielle</a:t>
            </a:r>
          </a:p>
          <a:p>
            <a:pPr marL="447675" indent="-447675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fr-CA" sz="2800" dirty="0">
                <a:solidFill>
                  <a:schemeClr val="tx1"/>
                </a:solidFill>
              </a:rPr>
              <a:t>Appuyer les fédérations</a:t>
            </a:r>
          </a:p>
          <a:p>
            <a:pPr marL="720725" lvl="1" indent="-273050">
              <a:spcAft>
                <a:spcPts val="600"/>
              </a:spcAft>
            </a:pPr>
            <a:r>
              <a:rPr lang="fr-CA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Coordonner les négociations (CCGN)</a:t>
            </a:r>
          </a:p>
          <a:p>
            <a:pPr marL="720725" lvl="1" indent="-273050">
              <a:spcAft>
                <a:spcPts val="600"/>
              </a:spcAft>
            </a:pPr>
            <a:r>
              <a:rPr lang="fr-CA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Développer un argumentaire pour soutenir les négociations</a:t>
            </a:r>
          </a:p>
          <a:p>
            <a:pPr marL="720725" lvl="1" indent="-273050">
              <a:spcAft>
                <a:spcPts val="600"/>
              </a:spcAft>
            </a:pPr>
            <a:r>
              <a:rPr lang="fr-CA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Réaliser des études sectorielles au besoin pour soutenir les syndicats</a:t>
            </a:r>
            <a:br>
              <a:rPr lang="fr-CA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fr-CA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en négociation</a:t>
            </a:r>
          </a:p>
          <a:p>
            <a:pPr lvl="1"/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20E0BFF-0121-400D-8299-D152FCCE5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8075-7D9D-447F-85AA-68E5859DEFD1}" type="slidenum">
              <a:rPr lang="fr-CA" smtClean="0"/>
              <a:t>13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96386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3DADC3-8E11-4B03-B82E-F2B2D63872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E679DE6-2F94-4DA7-97DD-4F761804EE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B644DBE-F014-4EC6-A819-DA48A28EB4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3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0302" y="1673938"/>
            <a:ext cx="10754276" cy="2944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092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4066F5-A006-4813-82F7-E168C1360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4000" b="1" dirty="0">
                <a:solidFill>
                  <a:schemeClr val="tx1"/>
                </a:solidFill>
              </a:rPr>
              <a:t>La CSN se donne les moyens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0D842B-3D80-4368-92D5-161943F91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88160"/>
            <a:ext cx="10386848" cy="4602480"/>
          </a:xfrm>
        </p:spPr>
        <p:txBody>
          <a:bodyPr>
            <a:normAutofit fontScale="92500" lnSpcReduction="10000"/>
          </a:bodyPr>
          <a:lstStyle/>
          <a:p>
            <a:pPr marL="536575" indent="-536575">
              <a:buFont typeface="Wingdings" panose="05000000000000000000" pitchFamily="2" charset="2"/>
              <a:buChar char="Ø"/>
            </a:pPr>
            <a:r>
              <a:rPr lang="fr-CA" sz="3500" dirty="0">
                <a:solidFill>
                  <a:schemeClr val="tx1"/>
                </a:solidFill>
                <a:ea typeface="Cambria" panose="02040503050406030204" pitchFamily="18" charset="0"/>
              </a:rPr>
              <a:t>Proposition adoptée à la réunion du conseil confédéral des 22 et 23 septembre 2021</a:t>
            </a:r>
          </a:p>
          <a:p>
            <a:pPr marL="45720" indent="0" algn="ctr">
              <a:buNone/>
            </a:pPr>
            <a:endParaRPr lang="fr-CA" sz="800" dirty="0">
              <a:solidFill>
                <a:schemeClr val="tx1"/>
              </a:solidFill>
            </a:endParaRPr>
          </a:p>
          <a:p>
            <a:pPr marL="714375" indent="-261938"/>
            <a:r>
              <a:rPr lang="fr-CA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Que la CSN revendique une augmentation du taux général du salaire minimum à 18 $ l’heure, le plus rapidement possible</a:t>
            </a:r>
          </a:p>
          <a:p>
            <a:pPr marL="714375" indent="-261938"/>
            <a:r>
              <a:rPr lang="fr-CA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Qu’elle révise périodiquement cette revendication pour permettre aux personnes seules qui travaillent à temps plein de sortir de la pauvreté et tenir compte de la progression des salaires</a:t>
            </a:r>
          </a:p>
          <a:p>
            <a:pPr marL="714375" indent="-261938"/>
            <a:r>
              <a:rPr lang="fr-CA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Que les syndicats soient appelés à mettre de l’avant cette revendication dans le cadre de leurs négociations et que les fédérations et le comité de coordination générale des négociations (CCGN) soient appelés à coordonner cette démarche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EF490CE-164B-47E1-8A74-26D5DF259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8075-7D9D-447F-85AA-68E5859DEFD1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1228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EB3C453-B485-4F07-841B-918D40331D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B1993D97-44F2-4D50-9BAB-6FB97CE333D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53145" y="609599"/>
            <a:ext cx="3364378" cy="5606143"/>
          </a:xfrm>
        </p:spPr>
        <p:txBody>
          <a:bodyPr vert="horz" lIns="91440" tIns="45720" rIns="91440" bIns="45720" rtlCol="0" anchor="ctr">
            <a:normAutofit/>
          </a:bodyPr>
          <a:lstStyle/>
          <a:p>
            <a:br>
              <a:rPr lang="en-US" sz="4100" b="1" dirty="0"/>
            </a:br>
            <a:r>
              <a:rPr lang="en-US" b="1" dirty="0">
                <a:solidFill>
                  <a:schemeClr val="tx1"/>
                </a:solidFill>
              </a:rPr>
              <a:t>AUGMENTER LES SALAIRES </a:t>
            </a:r>
            <a:br>
              <a:rPr lang="en-US" sz="4100" b="1" dirty="0"/>
            </a:br>
            <a:endParaRPr lang="en-US" sz="4100" b="1" dirty="0"/>
          </a:p>
        </p:txBody>
      </p:sp>
      <p:graphicFrame>
        <p:nvGraphicFramePr>
          <p:cNvPr id="14" name="Espace réservé du texte 6">
            <a:extLst>
              <a:ext uri="{FF2B5EF4-FFF2-40B4-BE49-F238E27FC236}">
                <a16:creationId xmlns:a16="http://schemas.microsoft.com/office/drawing/2014/main" id="{01B5BB8A-1D50-4013-852A-058DD4C74682}"/>
              </a:ext>
            </a:extLst>
          </p:cNvPr>
          <p:cNvGraphicFramePr/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90639155"/>
              </p:ext>
            </p:extLst>
          </p:nvPr>
        </p:nvGraphicFramePr>
        <p:xfrm>
          <a:off x="4545013" y="1199858"/>
          <a:ext cx="6993842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8DD162A-B90E-48B8-9752-E48C71CEE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8075-7D9D-447F-85AA-68E5859DEFD1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43028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>
            <a:extLst>
              <a:ext uri="{FF2B5EF4-FFF2-40B4-BE49-F238E27FC236}">
                <a16:creationId xmlns:a16="http://schemas.microsoft.com/office/drawing/2014/main" id="{00C4F1C3-3ADD-491F-8C66-57912A2421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0B323FE0-DFB0-4368-A3C2-FC1402A98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6">
            <a:extLst>
              <a:ext uri="{FF2B5EF4-FFF2-40B4-BE49-F238E27FC236}">
                <a16:creationId xmlns:a16="http://schemas.microsoft.com/office/drawing/2014/main" id="{E4BCA77F-6A46-46C1-822E-DF8DB6F08D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8">
            <a:extLst>
              <a:ext uri="{FF2B5EF4-FFF2-40B4-BE49-F238E27FC236}">
                <a16:creationId xmlns:a16="http://schemas.microsoft.com/office/drawing/2014/main" id="{081F6FA6-833E-4D1F-940A-F1B20F46B9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9A22706-7F8E-47BA-ADCD-07F5AB039EB4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874605" y="799786"/>
            <a:ext cx="6579473" cy="5258429"/>
          </a:xfrm>
          <a:noFill/>
          <a:ln w="12700" cmpd="sng"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85000"/>
              </a:lnSpc>
            </a:pPr>
            <a:r>
              <a:rPr lang="fr-CA" sz="5400" b="1" cap="all" dirty="0">
                <a:solidFill>
                  <a:schemeClr val="tx1"/>
                </a:solidFill>
              </a:rPr>
              <a:t>PLAN D’ACTION </a:t>
            </a:r>
            <a:br>
              <a:rPr lang="fr-CA" sz="5400" b="1" cap="all" dirty="0">
                <a:solidFill>
                  <a:schemeClr val="tx1"/>
                </a:solidFill>
              </a:rPr>
            </a:br>
            <a:r>
              <a:rPr lang="fr-CA" sz="5400" b="1" dirty="0">
                <a:solidFill>
                  <a:schemeClr val="tx1"/>
                </a:solidFill>
              </a:rPr>
              <a:t>2021 -2026</a:t>
            </a:r>
            <a:br>
              <a:rPr lang="fr-CA" sz="5400" b="1" cap="all" dirty="0">
                <a:solidFill>
                  <a:schemeClr val="tx1"/>
                </a:solidFill>
                <a:latin typeface="Abadi" panose="020B0604020104020204" pitchFamily="34" charset="0"/>
              </a:rPr>
            </a:br>
            <a:endParaRPr lang="fr-CA" sz="5400" b="1" cap="all" dirty="0">
              <a:solidFill>
                <a:schemeClr val="tx1"/>
              </a:solidFill>
              <a:latin typeface="Abadi" panose="020B0604020104020204" pitchFamily="34" charset="0"/>
            </a:endParaRPr>
          </a:p>
        </p:txBody>
      </p:sp>
      <p:cxnSp>
        <p:nvCxnSpPr>
          <p:cNvPr id="18" name="Straight Connector 20">
            <a:extLst>
              <a:ext uri="{FF2B5EF4-FFF2-40B4-BE49-F238E27FC236}">
                <a16:creationId xmlns:a16="http://schemas.microsoft.com/office/drawing/2014/main" id="{B1CD8161-0AD4-4028-BFAE-15F7A069C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custDataLst>
              <p:tags r:id="rId6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92872" y="2213688"/>
            <a:ext cx="0" cy="24306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4F653F9-22FA-4727-B348-88D433628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8075-7D9D-447F-85AA-68E5859DEFD1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640317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0FA309-807F-4C17-98EF-A3BA7388E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42A87B-CAE9-4F8F-B293-28388E45D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8FA1749-B91A-40E7-AD01-0B9C9C6AF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B7A934F-FFF7-4353-83D3-4EF66E93E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00676C8-6DE8-47DD-9A23-D42063A12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14C79E5-1763-44DD-9C88-8D94FB0F4FA1}"/>
              </a:ext>
            </a:extLst>
          </p:cNvPr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508000" y="2063262"/>
            <a:ext cx="4131055" cy="2661052"/>
          </a:xfrm>
        </p:spPr>
        <p:txBody>
          <a:bodyPr>
            <a:normAutofit/>
          </a:bodyPr>
          <a:lstStyle/>
          <a:p>
            <a:r>
              <a:rPr lang="fr-CA" sz="4000" dirty="0">
                <a:solidFill>
                  <a:schemeClr val="accent1">
                    <a:lumMod val="20000"/>
                    <a:lumOff val="80000"/>
                  </a:schemeClr>
                </a:solidFill>
                <a:latin typeface="Corbel" panose="020B0503020204020204" pitchFamily="34" charset="0"/>
              </a:rPr>
              <a:t>Augmenter le taux général du salaire minimum à 18 $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699E0F-B984-45A2-A5B9-9435D46BEB1D}"/>
              </a:ext>
            </a:extLst>
          </p:cNvPr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5147055" y="661106"/>
            <a:ext cx="6872225" cy="550310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Ins="504000" anchor="ctr">
            <a:normAutofit/>
          </a:bodyPr>
          <a:lstStyle/>
          <a:p>
            <a:pPr marL="538163" indent="-457200">
              <a:lnSpc>
                <a:spcPct val="100000"/>
              </a:lnSpc>
            </a:pPr>
            <a:r>
              <a:rPr lang="fr-CA" sz="3200" spc="40" dirty="0">
                <a:solidFill>
                  <a:schemeClr val="bg1"/>
                </a:solidFill>
                <a:latin typeface="Corbel" panose="020B0503020204020204" pitchFamily="34" charset="0"/>
              </a:rPr>
              <a:t>14,25 $  (1</a:t>
            </a:r>
            <a:r>
              <a:rPr lang="fr-CA" sz="3200" spc="40" baseline="30000" dirty="0">
                <a:solidFill>
                  <a:schemeClr val="bg1"/>
                </a:solidFill>
                <a:latin typeface="Corbel" panose="020B0503020204020204" pitchFamily="34" charset="0"/>
              </a:rPr>
              <a:t>er</a:t>
            </a:r>
            <a:r>
              <a:rPr lang="fr-CA" sz="3200" spc="40" dirty="0">
                <a:solidFill>
                  <a:schemeClr val="bg1"/>
                </a:solidFill>
                <a:latin typeface="Corbel" panose="020B0503020204020204" pitchFamily="34" charset="0"/>
              </a:rPr>
              <a:t> mai 2022)</a:t>
            </a:r>
          </a:p>
          <a:p>
            <a:pPr marL="995363" lvl="1" indent="-4572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fr-CA" sz="3200" spc="40" dirty="0">
                <a:solidFill>
                  <a:schemeClr val="bg1"/>
                </a:solidFill>
                <a:latin typeface="Corbel" panose="020B0503020204020204" pitchFamily="34" charset="0"/>
              </a:rPr>
              <a:t>Augmentation de 0,75 $</a:t>
            </a:r>
          </a:p>
          <a:p>
            <a:pPr marL="538163" indent="-457200">
              <a:lnSpc>
                <a:spcPct val="100000"/>
              </a:lnSpc>
            </a:pPr>
            <a:r>
              <a:rPr lang="fr-CA" sz="3200" spc="40" dirty="0">
                <a:solidFill>
                  <a:schemeClr val="bg1"/>
                </a:solidFill>
                <a:latin typeface="Corbel" panose="020B0503020204020204" pitchFamily="34" charset="0"/>
              </a:rPr>
              <a:t>11,40 $ (</a:t>
            </a:r>
            <a:r>
              <a:rPr lang="fr-CA" sz="3200" spc="40" dirty="0" err="1">
                <a:solidFill>
                  <a:schemeClr val="bg1"/>
                </a:solidFill>
                <a:latin typeface="Corbel" panose="020B0503020204020204" pitchFamily="34" charset="0"/>
              </a:rPr>
              <a:t>salarié-e</a:t>
            </a:r>
            <a:r>
              <a:rPr lang="fr-CA" sz="3200" spc="40" dirty="0">
                <a:solidFill>
                  <a:schemeClr val="bg1"/>
                </a:solidFill>
                <a:latin typeface="Corbel" panose="020B0503020204020204" pitchFamily="34" charset="0"/>
              </a:rPr>
              <a:t> à pourboire)</a:t>
            </a:r>
          </a:p>
          <a:p>
            <a:pPr marL="538163" indent="-457200">
              <a:lnSpc>
                <a:spcPct val="100000"/>
              </a:lnSpc>
            </a:pPr>
            <a:r>
              <a:rPr lang="fr-CA" sz="3200" spc="40" dirty="0">
                <a:solidFill>
                  <a:schemeClr val="bg1"/>
                </a:solidFill>
                <a:latin typeface="Corbel" panose="020B0503020204020204" pitchFamily="34" charset="0"/>
              </a:rPr>
              <a:t>Le gouvernement établit le salaire minimum à 50 % du salaire horaire moyen</a:t>
            </a:r>
          </a:p>
        </p:txBody>
      </p:sp>
    </p:spTree>
    <p:extLst>
      <p:ext uri="{BB962C8B-B14F-4D97-AF65-F5344CB8AC3E}">
        <p14:creationId xmlns:p14="http://schemas.microsoft.com/office/powerpoint/2010/main" val="2890151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861954-5031-49A7-A8E7-95B06C897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4000" b="1" dirty="0">
                <a:solidFill>
                  <a:schemeClr val="tx1"/>
                </a:solidFill>
              </a:rPr>
              <a:t>Augmenter le taux général</a:t>
            </a:r>
            <a:br>
              <a:rPr lang="fr-CA" sz="4000" b="1" dirty="0">
                <a:solidFill>
                  <a:schemeClr val="tx1"/>
                </a:solidFill>
              </a:rPr>
            </a:br>
            <a:r>
              <a:rPr lang="fr-CA" sz="4000" b="1" dirty="0">
                <a:solidFill>
                  <a:schemeClr val="tx1"/>
                </a:solidFill>
              </a:rPr>
              <a:t>du salaire minimum à 18 $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A93466-9388-455E-B01C-ECEC8F4DC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881353"/>
            <a:ext cx="10176641" cy="4603530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endParaRPr lang="fr-CA" sz="3500" dirty="0">
              <a:solidFill>
                <a:schemeClr val="tx1"/>
              </a:solidFill>
            </a:endParaRPr>
          </a:p>
          <a:p>
            <a:pPr marL="536575" indent="-490538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fr-CA" sz="3500" dirty="0">
                <a:solidFill>
                  <a:schemeClr val="tx1"/>
                </a:solidFill>
                <a:ea typeface="Cambria" panose="02040503050406030204" pitchFamily="18" charset="0"/>
              </a:rPr>
              <a:t>Collaborer avec les autres organisations syndicales</a:t>
            </a:r>
            <a:br>
              <a:rPr lang="fr-CA" sz="3500" dirty="0">
                <a:solidFill>
                  <a:schemeClr val="tx1"/>
                </a:solidFill>
                <a:ea typeface="Cambria" panose="02040503050406030204" pitchFamily="18" charset="0"/>
              </a:rPr>
            </a:br>
            <a:r>
              <a:rPr lang="fr-CA" sz="3500" dirty="0">
                <a:solidFill>
                  <a:schemeClr val="tx1"/>
                </a:solidFill>
                <a:ea typeface="Cambria" panose="02040503050406030204" pitchFamily="18" charset="0"/>
              </a:rPr>
              <a:t>et communautaires au sein de la Coalition Minimum 18 $ </a:t>
            </a:r>
          </a:p>
          <a:p>
            <a:pPr marL="809625" lvl="1" indent="-27305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</a:pPr>
            <a:r>
              <a:rPr lang="fr-CA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Effectuer des interventions politiques</a:t>
            </a:r>
          </a:p>
          <a:p>
            <a:pPr marL="809625" lvl="1" indent="-27305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</a:pPr>
            <a:r>
              <a:rPr lang="fr-CA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Contribuer à la production de l’avis de la Coalition en réponse</a:t>
            </a:r>
            <a:br>
              <a:rPr lang="fr-CA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fr-CA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à la révision du taux général du salaire minimum</a:t>
            </a:r>
          </a:p>
          <a:p>
            <a:pPr marL="809625" lvl="1" indent="-27305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</a:pPr>
            <a:r>
              <a:rPr lang="fr-CA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Contribuer aux travaux de la Coalition sur la promotion du salaire minimum à 18 $</a:t>
            </a:r>
          </a:p>
          <a:p>
            <a:pPr marL="809625" lvl="1" indent="-273050">
              <a:lnSpc>
                <a:spcPct val="100000"/>
              </a:lnSpc>
              <a:spcBef>
                <a:spcPts val="1400"/>
              </a:spcBef>
              <a:spcAft>
                <a:spcPts val="1200"/>
              </a:spcAft>
            </a:pPr>
            <a:r>
              <a:rPr lang="fr-CA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Faire la promotion du salaire minimum à 18 $ au sein des différentes instances de la CSN et les informer de l’évolution</a:t>
            </a:r>
            <a:br>
              <a:rPr lang="fr-CA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fr-CA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des travaux de la Coalition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9B12C67-651D-4CEE-8B62-BB0B8D99B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8075-7D9D-447F-85AA-68E5859DEFD1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72006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861954-5031-49A7-A8E7-95B06C897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4000" b="1" dirty="0">
                <a:solidFill>
                  <a:schemeClr val="tx1"/>
                </a:solidFill>
              </a:rPr>
              <a:t>Augmenter le taux général</a:t>
            </a:r>
            <a:br>
              <a:rPr lang="fr-CA" sz="4000" b="1" dirty="0">
                <a:solidFill>
                  <a:schemeClr val="tx1"/>
                </a:solidFill>
              </a:rPr>
            </a:br>
            <a:r>
              <a:rPr lang="fr-CA" sz="4000" b="1" dirty="0">
                <a:solidFill>
                  <a:schemeClr val="tx1"/>
                </a:solidFill>
              </a:rPr>
              <a:t>du salaire minimum à 18 $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A93466-9388-455E-B01C-ECEC8F4DC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400"/>
            <a:ext cx="10166131" cy="4038600"/>
          </a:xfrm>
        </p:spPr>
        <p:txBody>
          <a:bodyPr>
            <a:normAutofit/>
          </a:bodyPr>
          <a:lstStyle/>
          <a:p>
            <a:pPr marL="452438" indent="-406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fr-CA" sz="3200" dirty="0">
                <a:solidFill>
                  <a:schemeClr val="tx1"/>
                </a:solidFill>
                <a:ea typeface="Cambria" panose="02040503050406030204" pitchFamily="18" charset="0"/>
              </a:rPr>
              <a:t>Collaborer avec les autres organisations syndicales et communautaires au sein de la Coalition Minimum 18 $ </a:t>
            </a:r>
          </a:p>
          <a:p>
            <a:pPr marL="714375" lvl="1" indent="-261938">
              <a:spcBef>
                <a:spcPts val="1400"/>
              </a:spcBef>
              <a:spcAft>
                <a:spcPts val="0"/>
              </a:spcAft>
            </a:pPr>
            <a:r>
              <a:rPr lang="fr-CA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Participer aux sorties médiatiques</a:t>
            </a:r>
          </a:p>
          <a:p>
            <a:pPr marL="714375" lvl="1" indent="-261938">
              <a:spcBef>
                <a:spcPts val="1400"/>
              </a:spcBef>
              <a:spcAft>
                <a:spcPts val="0"/>
              </a:spcAft>
            </a:pPr>
            <a:r>
              <a:rPr lang="fr-CA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Prendre part aux activités régionales organisées par les conseils centraux</a:t>
            </a:r>
          </a:p>
          <a:p>
            <a:pPr marL="714375" lvl="1" indent="-261938">
              <a:spcBef>
                <a:spcPts val="1400"/>
              </a:spcBef>
              <a:spcAft>
                <a:spcPts val="0"/>
              </a:spcAft>
            </a:pPr>
            <a:r>
              <a:rPr lang="fr-CA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Contribuer à la création du site Web</a:t>
            </a:r>
          </a:p>
          <a:p>
            <a:pPr marL="714375" lvl="1" indent="-261938">
              <a:spcBef>
                <a:spcPts val="1400"/>
              </a:spcBef>
              <a:spcAft>
                <a:spcPts val="0"/>
              </a:spcAft>
            </a:pPr>
            <a:r>
              <a:rPr lang="fr-CA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Approfondir la réflexion sur le salaire minimum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A9848EE-CA49-49DE-B694-B746A6170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8075-7D9D-447F-85AA-68E5859DEFD1}" type="slidenum">
              <a:rPr lang="fr-CA" smtClean="0"/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40967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0FA309-807F-4C17-98EF-A3BA7388E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42A87B-CAE9-4F8F-B293-28388E45D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8FA1749-B91A-40E7-AD01-0B9C9C6AF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B7A934F-FFF7-4353-83D3-4EF66E93E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00676C8-6DE8-47DD-9A23-D42063A12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14C79E5-1763-44DD-9C88-8D94FB0F4FA1}"/>
              </a:ext>
            </a:extLst>
          </p:cNvPr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272955" y="2063262"/>
            <a:ext cx="4366101" cy="2661052"/>
          </a:xfrm>
        </p:spPr>
        <p:txBody>
          <a:bodyPr>
            <a:normAutofit/>
          </a:bodyPr>
          <a:lstStyle/>
          <a:p>
            <a:r>
              <a:rPr lang="fr-CA" sz="4000" dirty="0">
                <a:solidFill>
                  <a:schemeClr val="accent1">
                    <a:lumMod val="20000"/>
                    <a:lumOff val="80000"/>
                  </a:schemeClr>
                </a:solidFill>
                <a:latin typeface="Corbel" panose="020B0503020204020204" pitchFamily="34" charset="0"/>
              </a:rPr>
              <a:t>Réviser périodiquement</a:t>
            </a:r>
            <a:br>
              <a:rPr lang="fr-CA" sz="4000" dirty="0">
                <a:solidFill>
                  <a:schemeClr val="accent1">
                    <a:lumMod val="20000"/>
                    <a:lumOff val="80000"/>
                  </a:schemeClr>
                </a:solidFill>
                <a:latin typeface="Corbel" panose="020B0503020204020204" pitchFamily="34" charset="0"/>
              </a:rPr>
            </a:br>
            <a:r>
              <a:rPr lang="fr-CA" sz="4000" dirty="0">
                <a:solidFill>
                  <a:schemeClr val="accent1">
                    <a:lumMod val="20000"/>
                    <a:lumOff val="80000"/>
                  </a:schemeClr>
                </a:solidFill>
                <a:latin typeface="Corbel" panose="020B0503020204020204" pitchFamily="34" charset="0"/>
              </a:rPr>
              <a:t>le taux général</a:t>
            </a:r>
            <a:br>
              <a:rPr lang="fr-CA" sz="40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CA" sz="4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699E0F-B984-45A2-A5B9-9435D46BEB1D}"/>
              </a:ext>
            </a:extLst>
          </p:cNvPr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5167116" y="765881"/>
            <a:ext cx="6507765" cy="550310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Ins="504000" anchor="ctr">
            <a:normAutofit/>
          </a:bodyPr>
          <a:lstStyle/>
          <a:p>
            <a:pPr marL="636588" indent="-457200">
              <a:lnSpc>
                <a:spcPct val="100000"/>
              </a:lnSpc>
            </a:pPr>
            <a:r>
              <a:rPr lang="fr-CA" sz="3200" spc="40" dirty="0">
                <a:solidFill>
                  <a:schemeClr val="bg1"/>
                </a:solidFill>
                <a:latin typeface="Corbel" panose="020B0503020204020204" pitchFamily="34" charset="0"/>
              </a:rPr>
              <a:t>Inflation et coût de la vie augmentent de façon importante</a:t>
            </a:r>
          </a:p>
          <a:p>
            <a:pPr marL="636588" indent="-457200">
              <a:lnSpc>
                <a:spcPct val="100000"/>
              </a:lnSpc>
            </a:pPr>
            <a:r>
              <a:rPr lang="fr-CA" sz="3200" spc="40" dirty="0">
                <a:solidFill>
                  <a:schemeClr val="bg1"/>
                </a:solidFill>
                <a:latin typeface="Corbel" panose="020B0503020204020204" pitchFamily="34" charset="0"/>
              </a:rPr>
              <a:t>Tendance à la hausse du salaire minimum des autres gouvernements </a:t>
            </a:r>
          </a:p>
          <a:p>
            <a:pPr marL="179388" indent="0">
              <a:lnSpc>
                <a:spcPct val="100000"/>
              </a:lnSpc>
              <a:buNone/>
            </a:pPr>
            <a:endParaRPr lang="fr-CA" sz="2800" spc="4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580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861954-5031-49A7-A8E7-95B06C897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4000" b="1" dirty="0">
                <a:solidFill>
                  <a:schemeClr val="tx1"/>
                </a:solidFill>
              </a:rPr>
              <a:t>Réviser périodiquement le taux général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A93466-9388-455E-B01C-ECEC8F4DC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828800"/>
            <a:ext cx="9872871" cy="4267200"/>
          </a:xfrm>
        </p:spPr>
        <p:txBody>
          <a:bodyPr>
            <a:normAutofit/>
          </a:bodyPr>
          <a:lstStyle/>
          <a:p>
            <a:pPr marL="536575" indent="-490538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fr-CA" sz="3200" dirty="0">
                <a:solidFill>
                  <a:schemeClr val="tx1"/>
                </a:solidFill>
                <a:latin typeface="+mj-lt"/>
                <a:ea typeface="Cambria" panose="02040503050406030204" pitchFamily="18" charset="0"/>
              </a:rPr>
              <a:t>Collaborer avec les autres organisations syndicales et communautaires au sein de la Coalition Minimum 18 $</a:t>
            </a:r>
          </a:p>
          <a:p>
            <a:pPr marL="809625" lvl="1" indent="-273050">
              <a:spcBef>
                <a:spcPts val="1400"/>
              </a:spcBef>
              <a:tabLst>
                <a:tab pos="714375" algn="l"/>
              </a:tabLst>
            </a:pPr>
            <a:r>
              <a:rPr lang="fr-CA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Assurer la révision annuelle de la revendication sur la 	base de nouvelles données et analyses liées à l’évolution 	de la rémunération, de l’emploi et de la pauvreté au 	Québec</a:t>
            </a:r>
          </a:p>
          <a:p>
            <a:pPr marL="809625" lvl="1" indent="-273050">
              <a:spcBef>
                <a:spcPts val="1400"/>
              </a:spcBef>
            </a:pPr>
            <a:r>
              <a:rPr lang="fr-CA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Contribuer à faire évoluer le débat au sein de la société 	québécoise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0721C56-6F3F-45AB-8B83-23C857016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8075-7D9D-447F-85AA-68E5859DEFD1}" type="slidenum">
              <a:rPr lang="fr-CA" smtClean="0"/>
              <a:t>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700266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heme/theme1.xml><?xml version="1.0" encoding="utf-8"?>
<a:theme xmlns:a="http://schemas.openxmlformats.org/drawingml/2006/main" name="Base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Berlin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3.xml><?xml version="1.0" encoding="utf-8"?>
<a:theme xmlns:a="http://schemas.openxmlformats.org/drawingml/2006/main" name="Berlin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4.xml><?xml version="1.0" encoding="utf-8"?>
<a:theme xmlns:a="http://schemas.openxmlformats.org/drawingml/2006/main" name="Berlin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9EBE1115308A46922BD8CA0985BE7A" ma:contentTypeVersion="13" ma:contentTypeDescription="Crée un document." ma:contentTypeScope="" ma:versionID="3c2ebbe89c527c8d2e3e9fc4896c66a2">
  <xsd:schema xmlns:xsd="http://www.w3.org/2001/XMLSchema" xmlns:xs="http://www.w3.org/2001/XMLSchema" xmlns:p="http://schemas.microsoft.com/office/2006/metadata/properties" xmlns:ns3="0c778c27-6d3e-49b7-835e-b936197f6040" xmlns:ns4="0093da1a-1b14-4cd3-aba5-b8ce476adcf0" targetNamespace="http://schemas.microsoft.com/office/2006/metadata/properties" ma:root="true" ma:fieldsID="6a5a614404f0eae0962eb2e9f90013bf" ns3:_="" ns4:_="">
    <xsd:import namespace="0c778c27-6d3e-49b7-835e-b936197f6040"/>
    <xsd:import namespace="0093da1a-1b14-4cd3-aba5-b8ce476adcf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Tags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778c27-6d3e-49b7-835e-b936197f604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93da1a-1b14-4cd3-aba5-b8ce476adc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2312EC-BC76-468B-8DD2-EB05C1BB9F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778c27-6d3e-49b7-835e-b936197f6040"/>
    <ds:schemaRef ds:uri="0093da1a-1b14-4cd3-aba5-b8ce476adc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C748558-16E8-480C-B603-3E57717DCA9E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0093da1a-1b14-4cd3-aba5-b8ce476adcf0"/>
    <ds:schemaRef ds:uri="http://purl.org/dc/elements/1.1/"/>
    <ds:schemaRef ds:uri="http://schemas.microsoft.com/office/2006/metadata/properties"/>
    <ds:schemaRef ds:uri="0c778c27-6d3e-49b7-835e-b936197f6040"/>
    <ds:schemaRef ds:uri="http://purl.org/dc/terms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8A42B14-11AF-4494-9E50-991F9858D6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1330</TotalTime>
  <Words>701</Words>
  <Application>Microsoft Office PowerPoint</Application>
  <PresentationFormat>Grand écran</PresentationFormat>
  <Paragraphs>88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14</vt:i4>
      </vt:variant>
    </vt:vector>
  </HeadingPairs>
  <TitlesOfParts>
    <vt:vector size="25" baseType="lpstr">
      <vt:lpstr>Abadi</vt:lpstr>
      <vt:lpstr>Arial</vt:lpstr>
      <vt:lpstr>Calibri</vt:lpstr>
      <vt:lpstr>Cambria</vt:lpstr>
      <vt:lpstr>Corbel</vt:lpstr>
      <vt:lpstr>Trebuchet MS</vt:lpstr>
      <vt:lpstr>Wingdings</vt:lpstr>
      <vt:lpstr>Base</vt:lpstr>
      <vt:lpstr>Berlin</vt:lpstr>
      <vt:lpstr>Berlin</vt:lpstr>
      <vt:lpstr>Berlin</vt:lpstr>
      <vt:lpstr>Salaire minimum 18 $ </vt:lpstr>
      <vt:lpstr>La CSN se donne les moyens</vt:lpstr>
      <vt:lpstr> AUGMENTER LES SALAIRES  </vt:lpstr>
      <vt:lpstr>PLAN D’ACTION  2021 -2026 </vt:lpstr>
      <vt:lpstr>Augmenter le taux général du salaire minimum à 18 $</vt:lpstr>
      <vt:lpstr>Augmenter le taux général du salaire minimum à 18 $</vt:lpstr>
      <vt:lpstr>Augmenter le taux général du salaire minimum à 18 $</vt:lpstr>
      <vt:lpstr>Réviser périodiquement le taux général </vt:lpstr>
      <vt:lpstr>Réviser périodiquement le taux général</vt:lpstr>
      <vt:lpstr>Négocier des salaires supérieurs  </vt:lpstr>
      <vt:lpstr>Négocier des salaires supérieurs  </vt:lpstr>
      <vt:lpstr>Négocier des salaires supérieurs </vt:lpstr>
      <vt:lpstr>Négocier des salaires supérieurs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CSN et la lutte contre le racisme  systémique</dc:title>
  <dc:creator>Josée Desrosiers</dc:creator>
  <cp:lastModifiedBy>Nathalie Gélinas</cp:lastModifiedBy>
  <cp:revision>67</cp:revision>
  <cp:lastPrinted>2022-05-17T20:00:46Z</cp:lastPrinted>
  <dcterms:created xsi:type="dcterms:W3CDTF">2021-06-09T18:46:30Z</dcterms:created>
  <dcterms:modified xsi:type="dcterms:W3CDTF">2022-07-26T19:01:01Z</dcterms:modified>
</cp:coreProperties>
</file>